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2" r:id="rId6"/>
    <p:sldId id="260" r:id="rId7"/>
    <p:sldId id="264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EA8B3-B7F2-40D2-99D2-891F020E56E1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59FFF-29ED-4FE9-9F95-48AB425FC4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689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altLang="nb-NO" sz="1200" b="1" dirty="0">
                <a:solidFill>
                  <a:srgbClr val="0070C0"/>
                </a:solidFill>
              </a:rPr>
              <a:t>Statusrapporten</a:t>
            </a:r>
            <a:r>
              <a:rPr lang="nb-NO" altLang="nb-NO" sz="1200" dirty="0">
                <a:solidFill>
                  <a:srgbClr val="0070C0"/>
                </a:solidFill>
              </a:rPr>
              <a:t> </a:t>
            </a:r>
            <a:r>
              <a:rPr lang="nb-NO" altLang="nb-NO" sz="1200" dirty="0"/>
              <a:t>er et arbeidsverktøy til bruk i forbindelse med læringsnettverkene ved UNN. Det er lurt å oppdatere den fortløpende.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047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Statusrapporten er lagt opp til at dere fyller ut fortløpende, og kan brukes til presentasjon. Utformingen tar utgangspunkt i forbedringsmodellen og gangen i forbedringsarbeid (i trygge hender 24/7)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286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Kort beskrivelse av utgangspunktet. Kan utdypes og revideres senere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66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Kort om hvem som berøres av endringer i forbedringsområdet dere jobber på og om/hvordan pasienter brukere og pårørende tenkes involvert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4582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 dirty="0"/>
              <a:t>Oppdatert  liste over deltakere i teamet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761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Her kan dere, for eksempel, ta med: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9496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Fyll ut (eller la være) alt etter hvor langt dere er kommet i forbedringsarbeidet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59FFF-29ED-4FE9-9F95-48AB425FC4A0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47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7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98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41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1" y="1600201"/>
            <a:ext cx="6446507" cy="4421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Sak 1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7344140" y="1600204"/>
            <a:ext cx="4238261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7344140" y="2204864"/>
            <a:ext cx="4238261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2" name="Tittel 5"/>
          <p:cNvSpPr>
            <a:spLocks noGrp="1"/>
          </p:cNvSpPr>
          <p:nvPr>
            <p:ph type="title" hasCustomPrompt="1"/>
          </p:nvPr>
        </p:nvSpPr>
        <p:spPr>
          <a:xfrm>
            <a:off x="609600" y="476672"/>
            <a:ext cx="10972800" cy="72008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27191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728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44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02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145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79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97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CB036-3511-4D19-BD4C-40B21EFF4F0C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8B25C-A5AB-4F4B-A120-3A8E01FFC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093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A1D5C46D-D688-4BB9-9480-6D9453C11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Statusrapport </a:t>
            </a:r>
            <a:br>
              <a:rPr lang="nb-NO" dirty="0"/>
            </a:br>
            <a:r>
              <a:rPr lang="nb-NO" dirty="0"/>
              <a:t>Læringsnettverk UNN</a:t>
            </a:r>
          </a:p>
        </p:txBody>
      </p:sp>
      <p:sp>
        <p:nvSpPr>
          <p:cNvPr id="7" name="Undertittel 6">
            <a:extLst>
              <a:ext uri="{FF2B5EF4-FFF2-40B4-BE49-F238E27FC236}">
                <a16:creationId xmlns:a16="http://schemas.microsoft.com/office/drawing/2014/main" id="{11F42DA7-8A14-4635-8B1B-AAAA8F867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nb-NO" dirty="0"/>
              <a:t>Navn på forbedringsarbeid: 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3C3F6A31-CE19-4F16-81A9-18D1F49EDC99}"/>
              </a:ext>
            </a:extLst>
          </p:cNvPr>
          <p:cNvSpPr txBox="1"/>
          <p:nvPr/>
        </p:nvSpPr>
        <p:spPr>
          <a:xfrm>
            <a:off x="6482080" y="5811520"/>
            <a:ext cx="5060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Statusrapport oppsett er utarbeidet på ide fra A-hus</a:t>
            </a:r>
          </a:p>
          <a:p>
            <a:r>
              <a:rPr lang="nb-NO" dirty="0"/>
              <a:t>Versjon 1, 2022 Kontinuerlig forbedring/UNN</a:t>
            </a:r>
          </a:p>
        </p:txBody>
      </p:sp>
    </p:spTree>
    <p:extLst>
      <p:ext uri="{BB962C8B-B14F-4D97-AF65-F5344CB8AC3E}">
        <p14:creationId xmlns:p14="http://schemas.microsoft.com/office/powerpoint/2010/main" val="365248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9A814B50-C3C2-41CC-A7C7-B786F9CB4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Beskriv hva som er veien videre (benytt gjerne fremdriftsplan)</a:t>
            </a:r>
          </a:p>
          <a:p>
            <a:pPr marL="0" indent="0">
              <a:buFontTx/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Hva er neste steg i arbeidet?</a:t>
            </a:r>
          </a:p>
          <a:p>
            <a:endParaRPr lang="nb-NO" dirty="0"/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27572E05-5175-4EED-8C87-CA816A8C0C4A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2"/>
          <a:srcRect l="86816" t="21302" r="1918" b="34167"/>
          <a:stretch/>
        </p:blipFill>
        <p:spPr>
          <a:xfrm>
            <a:off x="9011920" y="1476659"/>
            <a:ext cx="1849120" cy="4111341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BB5E17A4-8ACF-4922-B454-C6520C0B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7. Fremdriftsplan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565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F1AE8A48-110D-4F82-B51B-0293C9EBBE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999" t="15112" r="26057" b="53818"/>
          <a:stretch/>
        </p:blipFill>
        <p:spPr>
          <a:xfrm>
            <a:off x="1249680" y="115105"/>
            <a:ext cx="8331200" cy="2699215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A2C34991-2A47-4387-8407-2B93B0A9B0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250" t="20148" r="1166" b="28000"/>
          <a:stretch/>
        </p:blipFill>
        <p:spPr>
          <a:xfrm>
            <a:off x="1544320" y="2946400"/>
            <a:ext cx="933704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DB9B163-4FF1-4C85-861C-79D5487B6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er problemet?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Hva er målet?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Hvordan skal dere arbeide med dette?</a:t>
            </a:r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53C8F63E-54AE-41C7-B5D2-27A97460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1. Kort om arbeidet, bakgrunn, mål og hva vi vil gjøre</a:t>
            </a:r>
            <a:endParaRPr lang="nb-NO" dirty="0"/>
          </a:p>
        </p:txBody>
      </p:sp>
      <p:pic>
        <p:nvPicPr>
          <p:cNvPr id="11" name="Plassholder for innhold 10">
            <a:extLst>
              <a:ext uri="{FF2B5EF4-FFF2-40B4-BE49-F238E27FC236}">
                <a16:creationId xmlns:a16="http://schemas.microsoft.com/office/drawing/2014/main" id="{27294674-3297-480F-9678-3D1D7ED57F7D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3"/>
          <a:srcRect l="19460" t="21302" r="43386" b="34167"/>
          <a:stretch/>
        </p:blipFill>
        <p:spPr>
          <a:xfrm>
            <a:off x="6776720" y="1540617"/>
            <a:ext cx="4375752" cy="295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0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020C0D12-4BA3-4B4A-9418-71D09D7C2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/>
              <a:t>Hvem er interessentene deres, og hvordan samarbeider dere med dem?</a:t>
            </a:r>
          </a:p>
          <a:p>
            <a:endParaRPr lang="nb-NO" dirty="0"/>
          </a:p>
          <a:p>
            <a:endParaRPr lang="nb-NO" dirty="0"/>
          </a:p>
          <a:p>
            <a:r>
              <a:rPr lang="nb-NO" altLang="nb-NO" dirty="0"/>
              <a:t>Hvordan involverer dere pasienter/ pårørende i arbeidet?</a:t>
            </a:r>
          </a:p>
          <a:p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B5833AF8-E074-463D-8DF1-10C43C1A8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2. a) Organisering – deltakere, interessenter</a:t>
            </a:r>
            <a:endParaRPr lang="nb-NO" dirty="0"/>
          </a:p>
        </p:txBody>
      </p:sp>
      <p:pic>
        <p:nvPicPr>
          <p:cNvPr id="10" name="Plassholder for innhold 9">
            <a:extLst>
              <a:ext uri="{FF2B5EF4-FFF2-40B4-BE49-F238E27FC236}">
                <a16:creationId xmlns:a16="http://schemas.microsoft.com/office/drawing/2014/main" id="{99E069B6-996B-4806-9184-888F38F3AE5D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3"/>
          <a:srcRect l="23776" t="21302" r="44344" b="32036"/>
          <a:stretch/>
        </p:blipFill>
        <p:spPr>
          <a:xfrm>
            <a:off x="7233920" y="2508871"/>
            <a:ext cx="3667760" cy="301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7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C968F3FC-31AE-443D-9D77-F64C0DE4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7995"/>
          </a:xfrm>
        </p:spPr>
        <p:txBody>
          <a:bodyPr>
            <a:normAutofit fontScale="90000"/>
          </a:bodyPr>
          <a:lstStyle/>
          <a:p>
            <a:r>
              <a:rPr lang="nb-NO" altLang="nb-NO" dirty="0"/>
              <a:t>2. b) Sett sammen teamet</a:t>
            </a:r>
            <a:endParaRPr lang="nb-NO" dirty="0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0B795A8-5DDA-441B-A664-42C18DF2A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1D1B8196-FFC7-4AB6-969B-1D95D7B9B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56887"/>
              </p:ext>
            </p:extLst>
          </p:nvPr>
        </p:nvGraphicFramePr>
        <p:xfrm>
          <a:off x="538480" y="1473200"/>
          <a:ext cx="9203270" cy="491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654">
                  <a:extLst>
                    <a:ext uri="{9D8B030D-6E8A-4147-A177-3AD203B41FA5}">
                      <a16:colId xmlns:a16="http://schemas.microsoft.com/office/drawing/2014/main" val="545899569"/>
                    </a:ext>
                  </a:extLst>
                </a:gridCol>
                <a:gridCol w="1840654">
                  <a:extLst>
                    <a:ext uri="{9D8B030D-6E8A-4147-A177-3AD203B41FA5}">
                      <a16:colId xmlns:a16="http://schemas.microsoft.com/office/drawing/2014/main" val="2901766818"/>
                    </a:ext>
                  </a:extLst>
                </a:gridCol>
                <a:gridCol w="1840654">
                  <a:extLst>
                    <a:ext uri="{9D8B030D-6E8A-4147-A177-3AD203B41FA5}">
                      <a16:colId xmlns:a16="http://schemas.microsoft.com/office/drawing/2014/main" val="2142615177"/>
                    </a:ext>
                  </a:extLst>
                </a:gridCol>
                <a:gridCol w="1840654">
                  <a:extLst>
                    <a:ext uri="{9D8B030D-6E8A-4147-A177-3AD203B41FA5}">
                      <a16:colId xmlns:a16="http://schemas.microsoft.com/office/drawing/2014/main" val="3282074966"/>
                    </a:ext>
                  </a:extLst>
                </a:gridCol>
                <a:gridCol w="1840654">
                  <a:extLst>
                    <a:ext uri="{9D8B030D-6E8A-4147-A177-3AD203B41FA5}">
                      <a16:colId xmlns:a16="http://schemas.microsoft.com/office/drawing/2014/main" val="2333954541"/>
                    </a:ext>
                  </a:extLst>
                </a:gridCol>
              </a:tblGrid>
              <a:tr h="70249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r>
                        <a:rPr lang="nb-NO" sz="1000" dirty="0"/>
                        <a:t>Navn (fornavn,</a:t>
                      </a:r>
                      <a:r>
                        <a:rPr lang="nb-NO" sz="1000" baseline="0" dirty="0"/>
                        <a:t> etternavn)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r>
                        <a:rPr lang="nb-NO" sz="1000" dirty="0"/>
                        <a:t>Stilling</a:t>
                      </a:r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r>
                        <a:rPr lang="nb-NO" sz="1000" dirty="0"/>
                        <a:t>E-postadresse</a:t>
                      </a:r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r>
                        <a:rPr lang="nb-NO" sz="1000" dirty="0"/>
                        <a:t>Avdeling/ seksjon</a:t>
                      </a:r>
                      <a:r>
                        <a:rPr lang="nb-NO" sz="1000" baseline="0" dirty="0"/>
                        <a:t>  hvor deltaker er ansatt 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602930343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r>
                        <a:rPr lang="nb-NO" sz="1000" dirty="0"/>
                        <a:t>Leder</a:t>
                      </a:r>
                      <a:r>
                        <a:rPr lang="nb-NO" sz="1000" baseline="0" dirty="0"/>
                        <a:t> for teamet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2506445008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r>
                        <a:rPr lang="nb-NO" sz="1000" dirty="0"/>
                        <a:t>Leder som teamet rapporterer</a:t>
                      </a:r>
                      <a:r>
                        <a:rPr lang="nb-NO" sz="1000" baseline="0" dirty="0"/>
                        <a:t> til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379463895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r>
                        <a:rPr lang="nb-NO" sz="1000" dirty="0"/>
                        <a:t>Deltaker</a:t>
                      </a:r>
                      <a:r>
                        <a:rPr lang="nb-NO" sz="1000" baseline="0" dirty="0"/>
                        <a:t> i team (skriv gjerne på rolle*)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1668477734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Deltaker</a:t>
                      </a:r>
                      <a:r>
                        <a:rPr lang="nb-NO" sz="1000" baseline="0" dirty="0"/>
                        <a:t> i team (skriv gjerne på rolle)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742163385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Deltaker</a:t>
                      </a:r>
                      <a:r>
                        <a:rPr lang="nb-NO" sz="1000" baseline="0" dirty="0"/>
                        <a:t> i team (skriv gjerne på rolle)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3166477188"/>
                  </a:ext>
                </a:extLst>
              </a:tr>
              <a:tr h="702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Deltaker</a:t>
                      </a:r>
                      <a:r>
                        <a:rPr lang="nb-NO" sz="1000" baseline="0" dirty="0"/>
                        <a:t> i team (skriv gjerne på rolle)</a:t>
                      </a:r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tc>
                  <a:txBody>
                    <a:bodyPr/>
                    <a:lstStyle/>
                    <a:p>
                      <a:endParaRPr lang="nb-NO" sz="600" dirty="0"/>
                    </a:p>
                  </a:txBody>
                  <a:tcPr marL="51439" marR="51439" marT="25723" marB="25723"/>
                </a:tc>
                <a:extLst>
                  <a:ext uri="{0D108BD9-81ED-4DB2-BD59-A6C34878D82A}">
                    <a16:rowId xmlns:a16="http://schemas.microsoft.com/office/drawing/2014/main" val="419669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2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BCA4D9AF-37AC-45E3-8803-681C4B9A9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Hvordan prosessen ser ut i dag (illustrasjon? Flytskjema?)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Målinger av nåsituasjonen? Data?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Årsaksanalyse? (sammenhengen mellom årsaker og virkninger) f.eks. fiskebeinsdiagram eller 5xHvorfor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Tilbakemeldinger fra ansatte, pasienter/ pårørende og samarbeidsparter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5EBA1A0F-85A4-4A96-A936-F2C1D8884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3. Analyse/ beskrivelse av nåsituasjonen</a:t>
            </a:r>
            <a:endParaRPr lang="nb-NO" dirty="0"/>
          </a:p>
        </p:txBody>
      </p:sp>
      <p:pic>
        <p:nvPicPr>
          <p:cNvPr id="9" name="Plassholder for innhold 8">
            <a:extLst>
              <a:ext uri="{FF2B5EF4-FFF2-40B4-BE49-F238E27FC236}">
                <a16:creationId xmlns:a16="http://schemas.microsoft.com/office/drawing/2014/main" id="{34EAD5D3-A596-49D8-B523-EC1167B6EEE4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3"/>
          <a:srcRect l="18501" t="21302" r="32839" b="28627"/>
          <a:stretch/>
        </p:blipFill>
        <p:spPr>
          <a:xfrm>
            <a:off x="7092372" y="2611120"/>
            <a:ext cx="4511126" cy="261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0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E4DDE14-7D8A-4357-9744-EEE09D2E9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Endringsideer og prioritering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Hva dere har tenkt å gå videre med og teste?</a:t>
            </a:r>
          </a:p>
          <a:p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A92EB766-86EE-455C-B366-CBC28D7E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4. Endringsideer – hvordan skape forbedringer?</a:t>
            </a:r>
            <a:endParaRPr lang="nb-NO" dirty="0"/>
          </a:p>
        </p:txBody>
      </p:sp>
      <p:pic>
        <p:nvPicPr>
          <p:cNvPr id="8" name="Plassholder for innhold 7">
            <a:extLst>
              <a:ext uri="{FF2B5EF4-FFF2-40B4-BE49-F238E27FC236}">
                <a16:creationId xmlns:a16="http://schemas.microsoft.com/office/drawing/2014/main" id="{9BF28FB3-F401-44F2-9571-DF525D140C8F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3"/>
          <a:srcRect l="66396" t="23986" b="33314"/>
          <a:stretch/>
        </p:blipFill>
        <p:spPr>
          <a:xfrm>
            <a:off x="7508240" y="2626701"/>
            <a:ext cx="3830319" cy="273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9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15CBDC9-EF3B-4A8A-AD8A-BF3BC931B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nb-NO" dirty="0"/>
              <a:t>Hvilke målinger er gjort underveis? </a:t>
            </a:r>
          </a:p>
          <a:p>
            <a:pPr>
              <a:lnSpc>
                <a:spcPct val="150000"/>
              </a:lnSpc>
              <a:defRPr/>
            </a:pPr>
            <a:endParaRPr lang="nb-NO" dirty="0"/>
          </a:p>
          <a:p>
            <a:pPr>
              <a:lnSpc>
                <a:spcPct val="150000"/>
              </a:lnSpc>
              <a:defRPr/>
            </a:pPr>
            <a:r>
              <a:rPr lang="nb-NO" dirty="0"/>
              <a:t>Hvilke resultater har dere så langt?</a:t>
            </a:r>
          </a:p>
          <a:p>
            <a:pPr>
              <a:lnSpc>
                <a:spcPct val="150000"/>
              </a:lnSpc>
              <a:defRPr/>
            </a:pPr>
            <a:endParaRPr lang="nb-NO" dirty="0"/>
          </a:p>
          <a:p>
            <a:pPr>
              <a:lnSpc>
                <a:spcPct val="150000"/>
              </a:lnSpc>
              <a:defRPr/>
            </a:pPr>
            <a:r>
              <a:rPr lang="nb-NO" dirty="0"/>
              <a:t>Har dere oppnådd forbedringer?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89DFE955-228C-4CE7-91EA-FC862CDDA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5. Målinger - resultater</a:t>
            </a:r>
            <a:endParaRPr lang="nb-NO" dirty="0"/>
          </a:p>
        </p:txBody>
      </p:sp>
      <p:pic>
        <p:nvPicPr>
          <p:cNvPr id="8" name="Plassholder for innhold 7">
            <a:extLst>
              <a:ext uri="{FF2B5EF4-FFF2-40B4-BE49-F238E27FC236}">
                <a16:creationId xmlns:a16="http://schemas.microsoft.com/office/drawing/2014/main" id="{18AF2A75-5059-47A7-A6EA-977F9A2E6C1E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2"/>
          <a:srcRect l="55895" t="21302" r="1918" b="28201"/>
          <a:stretch/>
        </p:blipFill>
        <p:spPr>
          <a:xfrm>
            <a:off x="7792720" y="2136111"/>
            <a:ext cx="3708400" cy="24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3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43B2A53-495D-4A3D-B822-85D3FF007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/>
              <a:t>Hvilke ny kunnskap og erfaringer har dere gjort under arbeidet så langt, som dere ønsker å ta med dere videre?</a:t>
            </a:r>
          </a:p>
          <a:p>
            <a:endParaRPr lang="nb-NO" altLang="nb-NO" dirty="0"/>
          </a:p>
          <a:p>
            <a:endParaRPr lang="nb-NO" altLang="nb-NO" dirty="0"/>
          </a:p>
          <a:p>
            <a:r>
              <a:rPr lang="nb-NO" altLang="nb-NO" dirty="0"/>
              <a:t>Hva trenger dere hjelp til?</a:t>
            </a:r>
          </a:p>
          <a:p>
            <a:endParaRPr lang="nb-NO" dirty="0"/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CB963D3E-BBEC-4D18-8470-7B4A04E3C7A4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 rotWithShape="1">
          <a:blip r:embed="rId2"/>
          <a:srcRect l="76510" t="21302" r="2396" b="26496"/>
          <a:stretch/>
        </p:blipFill>
        <p:spPr>
          <a:xfrm>
            <a:off x="8117840" y="1760566"/>
            <a:ext cx="2661920" cy="3705514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AE7087F9-94E4-4D35-8D45-C7013713E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6. Læring så langt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116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36A48EB660BA408175FB8E2CA45DC7" ma:contentTypeVersion="24" ma:contentTypeDescription="Opprett et nytt dokument." ma:contentTypeScope="" ma:versionID="c19f9869a50733e657de6a81f2290b77">
  <xsd:schema xmlns:xsd="http://www.w3.org/2001/XMLSchema" xmlns:xs="http://www.w3.org/2001/XMLSchema" xmlns:p="http://schemas.microsoft.com/office/2006/metadata/properties" xmlns:ns1="http://schemas.microsoft.com/sharepoint/v3" xmlns:ns2="85771bec-83e1-4f3d-9eea-9d07542f2816" targetNamespace="http://schemas.microsoft.com/office/2006/metadata/properties" ma:root="true" ma:fieldsID="a81ca8919fa4c9fea41e6b59dbbb174e" ns1:_="" ns2:_="">
    <xsd:import namespace="http://schemas.microsoft.com/sharepoint/v3"/>
    <xsd:import namespace="85771bec-83e1-4f3d-9eea-9d07542f28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71bec-83e1-4f3d-9eea-9d07542f281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b1474d6-d385-4274-8de1-35402795c7f5}" ma:internalName="TaxCatchAll" ma:showField="CatchAllData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b1474d6-d385-4274-8de1-35402795c7f5}" ma:internalName="TaxCatchAllLabel" ma:readOnly="true" ma:showField="CatchAllDataLabel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771bec-83e1-4f3d-9eea-9d07542f2816"/>
    <FNSPRollUpIngress xmlns="85771bec-83e1-4f3d-9eea-9d07542f2816" xsi:nil="true"/>
    <PublishingExpirationDate xmlns="http://schemas.microsoft.com/sharepoint/v3" xsi:nil="true"/>
    <PublishingStartDate xmlns="http://schemas.microsoft.com/sharepoint/v3" xsi:nil="true"/>
    <TaxKeywordTaxHTField xmlns="85771bec-83e1-4f3d-9eea-9d07542f2816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8682BB5D-B6BD-4EEE-8FA5-11E95C579AFC}"/>
</file>

<file path=customXml/itemProps2.xml><?xml version="1.0" encoding="utf-8"?>
<ds:datastoreItem xmlns:ds="http://schemas.openxmlformats.org/officeDocument/2006/customXml" ds:itemID="{7FBECD8A-3A5E-46DA-AFBA-77BEF56868C4}"/>
</file>

<file path=customXml/itemProps3.xml><?xml version="1.0" encoding="utf-8"?>
<ds:datastoreItem xmlns:ds="http://schemas.openxmlformats.org/officeDocument/2006/customXml" ds:itemID="{535FFACD-DBF4-4F99-9C3C-EE734524F196}"/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421</Words>
  <Application>Microsoft Office PowerPoint</Application>
  <PresentationFormat>Widescreen</PresentationFormat>
  <Paragraphs>70</Paragraphs>
  <Slides>10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Statusrapport  Læringsnettverk UNN</vt:lpstr>
      <vt:lpstr>PowerPoint-presentasjon</vt:lpstr>
      <vt:lpstr>1. Kort om arbeidet, bakgrunn, mål og hva vi vil gjøre</vt:lpstr>
      <vt:lpstr>2. a) Organisering – deltakere, interessenter</vt:lpstr>
      <vt:lpstr>2. b) Sett sammen teamet</vt:lpstr>
      <vt:lpstr>3. Analyse/ beskrivelse av nåsituasjonen</vt:lpstr>
      <vt:lpstr>4. Endringsideer – hvordan skape forbedringer?</vt:lpstr>
      <vt:lpstr>5. Målinger - resultater</vt:lpstr>
      <vt:lpstr>6. Læring så langt</vt:lpstr>
      <vt:lpstr>7. Fremdriftsplan</vt:lpstr>
    </vt:vector>
  </TitlesOfParts>
  <Company>Helse 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Pettersen Hilde Annie</dc:creator>
  <cp:keywords>_£Bilde</cp:keywords>
  <cp:lastModifiedBy>Drecker Tonje Astrid Mortensen</cp:lastModifiedBy>
  <cp:revision>9</cp:revision>
  <dcterms:created xsi:type="dcterms:W3CDTF">2019-11-18T06:40:23Z</dcterms:created>
  <dcterms:modified xsi:type="dcterms:W3CDTF">2022-07-08T10:35:48Z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0x0101004236A48EB660BA408175FB8E2CA45DC7</vt:lpwstr>
  </property>
</Properties>
</file>