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0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96" autoAdjust="0"/>
    <p:restoredTop sz="94652" autoAdjust="0"/>
  </p:normalViewPr>
  <p:slideViewPr>
    <p:cSldViewPr>
      <p:cViewPr varScale="1">
        <p:scale>
          <a:sx n="131" d="100"/>
          <a:sy n="131" d="100"/>
        </p:scale>
        <p:origin x="474" y="1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6A4AA49D-2AD3-49AD-9721-62F9593DC7DD}" type="datetimeFigureOut">
              <a:rPr lang="nb-NO" smtClean="0"/>
              <a:pPr/>
              <a:t>25.03.2022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6" rIns="91431" bIns="45716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31" tIns="45716" rIns="91431" bIns="45716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2CC5610F-8E43-4EA8-9325-59301BDE7E43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29976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745A6-98A4-4F82-97C7-8E197F979CDE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62671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103448" y="1484789"/>
            <a:ext cx="9985109" cy="1368153"/>
          </a:xfrm>
        </p:spPr>
        <p:txBody>
          <a:bodyPr/>
          <a:lstStyle>
            <a:lvl1pPr algn="l">
              <a:defRPr b="1">
                <a:latin typeface="+mj-lt"/>
              </a:defRPr>
            </a:lvl1pPr>
          </a:lstStyle>
          <a:p>
            <a:r>
              <a:rPr lang="nb-NO" dirty="0"/>
              <a:t>Forside</a:t>
            </a:r>
            <a:br>
              <a:rPr lang="nb-NO" dirty="0"/>
            </a:br>
            <a:r>
              <a:rPr lang="nb-NO" dirty="0"/>
              <a:t>Tittel</a:t>
            </a:r>
          </a:p>
        </p:txBody>
      </p:sp>
    </p:spTree>
    <p:extLst>
      <p:ext uri="{BB962C8B-B14F-4D97-AF65-F5344CB8AC3E}">
        <p14:creationId xmlns:p14="http://schemas.microsoft.com/office/powerpoint/2010/main" val="1097891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09600" y="1600204"/>
            <a:ext cx="10972800" cy="460647"/>
          </a:xfrm>
        </p:spPr>
        <p:txBody>
          <a:bodyPr/>
          <a:lstStyle>
            <a:lvl1pPr marL="342900" indent="-342900">
              <a:buFont typeface="Arial" pitchFamily="34" charset="0"/>
              <a:buChar char="•"/>
              <a:defRPr sz="2000"/>
            </a:lvl1pPr>
            <a:lvl2pPr marL="457200" indent="0">
              <a:buNone/>
              <a:defRPr/>
            </a:lvl2pPr>
          </a:lstStyle>
          <a:p>
            <a:pPr lvl="0"/>
            <a:r>
              <a:rPr lang="nb-NO" dirty="0"/>
              <a:t>Sak 1</a:t>
            </a:r>
          </a:p>
        </p:txBody>
      </p:sp>
      <p:sp>
        <p:nvSpPr>
          <p:cNvPr id="6" name="Tittel 5"/>
          <p:cNvSpPr>
            <a:spLocks noGrp="1"/>
          </p:cNvSpPr>
          <p:nvPr>
            <p:ph type="title" hasCustomPrompt="1"/>
          </p:nvPr>
        </p:nvSpPr>
        <p:spPr>
          <a:xfrm>
            <a:off x="609600" y="476672"/>
            <a:ext cx="10972800" cy="720080"/>
          </a:xfrm>
        </p:spPr>
        <p:txBody>
          <a:bodyPr>
            <a:normAutofit/>
          </a:bodyPr>
          <a:lstStyle>
            <a:lvl1pPr algn="l">
              <a:defRPr sz="3000" b="1"/>
            </a:lvl1pPr>
          </a:lstStyle>
          <a:p>
            <a:r>
              <a:rPr lang="nb-NO" dirty="0"/>
              <a:t>Overskrift</a:t>
            </a:r>
          </a:p>
        </p:txBody>
      </p:sp>
      <p:sp>
        <p:nvSpPr>
          <p:cNvPr id="9" name="Plassholder for innhold 2"/>
          <p:cNvSpPr>
            <a:spLocks noGrp="1"/>
          </p:cNvSpPr>
          <p:nvPr>
            <p:ph idx="10" hasCustomPrompt="1"/>
          </p:nvPr>
        </p:nvSpPr>
        <p:spPr>
          <a:xfrm>
            <a:off x="609600" y="2204864"/>
            <a:ext cx="10972800" cy="381642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500"/>
            </a:lvl1pPr>
            <a:lvl2pPr marL="457200" indent="0">
              <a:buNone/>
              <a:defRPr/>
            </a:lvl2pPr>
          </a:lstStyle>
          <a:p>
            <a:pPr lvl="0"/>
            <a:r>
              <a:rPr lang="nb-NO" dirty="0"/>
              <a:t>tekst</a:t>
            </a:r>
          </a:p>
        </p:txBody>
      </p:sp>
    </p:spTree>
    <p:extLst>
      <p:ext uri="{BB962C8B-B14F-4D97-AF65-F5344CB8AC3E}">
        <p14:creationId xmlns:p14="http://schemas.microsoft.com/office/powerpoint/2010/main" val="187688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3023659" y="1772816"/>
            <a:ext cx="10363200" cy="864096"/>
          </a:xfrm>
        </p:spPr>
        <p:txBody>
          <a:bodyPr anchor="t"/>
          <a:lstStyle>
            <a:lvl1pPr algn="l">
              <a:lnSpc>
                <a:spcPct val="100000"/>
              </a:lnSpc>
              <a:defRPr sz="4000" b="1" cap="none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Forside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 hasCustomPrompt="1"/>
          </p:nvPr>
        </p:nvSpPr>
        <p:spPr>
          <a:xfrm>
            <a:off x="3023659" y="2564904"/>
            <a:ext cx="10363200" cy="648072"/>
          </a:xfrm>
        </p:spPr>
        <p:txBody>
          <a:bodyPr anchor="b">
            <a:normAutofit/>
          </a:bodyPr>
          <a:lstStyle>
            <a:lvl1pPr marL="0" indent="0">
              <a:buNone/>
              <a:defRPr sz="4000" b="1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Tittel</a:t>
            </a:r>
          </a:p>
        </p:txBody>
      </p:sp>
    </p:spTree>
    <p:extLst>
      <p:ext uri="{BB962C8B-B14F-4D97-AF65-F5344CB8AC3E}">
        <p14:creationId xmlns:p14="http://schemas.microsoft.com/office/powerpoint/2010/main" val="2164063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09601" y="1600201"/>
            <a:ext cx="6446507" cy="4421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/>
              <a:t>Sak 1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0" hasCustomPrompt="1"/>
          </p:nvPr>
        </p:nvSpPr>
        <p:spPr>
          <a:xfrm>
            <a:off x="7344140" y="1600204"/>
            <a:ext cx="4238261" cy="460647"/>
          </a:xfrm>
        </p:spPr>
        <p:txBody>
          <a:bodyPr/>
          <a:lstStyle>
            <a:lvl1pPr marL="342900" indent="-342900">
              <a:buFont typeface="Arial" pitchFamily="34" charset="0"/>
              <a:buChar char="•"/>
              <a:defRPr sz="2000"/>
            </a:lvl1pPr>
            <a:lvl2pPr marL="457200" indent="0">
              <a:buNone/>
              <a:defRPr/>
            </a:lvl2pPr>
          </a:lstStyle>
          <a:p>
            <a:pPr lvl="0"/>
            <a:r>
              <a:rPr lang="nb-NO" dirty="0"/>
              <a:t>Sak 1</a:t>
            </a:r>
          </a:p>
        </p:txBody>
      </p:sp>
      <p:sp>
        <p:nvSpPr>
          <p:cNvPr id="11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7344140" y="2204864"/>
            <a:ext cx="4238261" cy="381642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500"/>
            </a:lvl1pPr>
            <a:lvl2pPr marL="457200" indent="0">
              <a:buNone/>
              <a:defRPr/>
            </a:lvl2pPr>
          </a:lstStyle>
          <a:p>
            <a:pPr lvl="0"/>
            <a:r>
              <a:rPr lang="nb-NO" dirty="0"/>
              <a:t>Sak 1</a:t>
            </a:r>
          </a:p>
        </p:txBody>
      </p:sp>
      <p:sp>
        <p:nvSpPr>
          <p:cNvPr id="12" name="Tittel 5"/>
          <p:cNvSpPr>
            <a:spLocks noGrp="1"/>
          </p:cNvSpPr>
          <p:nvPr>
            <p:ph type="title" hasCustomPrompt="1"/>
          </p:nvPr>
        </p:nvSpPr>
        <p:spPr>
          <a:xfrm>
            <a:off x="609600" y="476672"/>
            <a:ext cx="10972800" cy="720080"/>
          </a:xfrm>
        </p:spPr>
        <p:txBody>
          <a:bodyPr>
            <a:normAutofit/>
          </a:bodyPr>
          <a:lstStyle>
            <a:lvl1pPr algn="l">
              <a:defRPr sz="3000" b="1"/>
            </a:lvl1pPr>
          </a:lstStyle>
          <a:p>
            <a:r>
              <a:rPr lang="nb-NO" dirty="0"/>
              <a:t>Overskrift</a:t>
            </a:r>
          </a:p>
        </p:txBody>
      </p:sp>
    </p:spTree>
    <p:extLst>
      <p:ext uri="{BB962C8B-B14F-4D97-AF65-F5344CB8AC3E}">
        <p14:creationId xmlns:p14="http://schemas.microsoft.com/office/powerpoint/2010/main" val="2022194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23393" y="1700808"/>
            <a:ext cx="6446507" cy="46064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3000" b="1"/>
            </a:lvl1pPr>
            <a:lvl2pPr marL="457200" indent="0">
              <a:buNone/>
              <a:defRPr/>
            </a:lvl2pPr>
          </a:lstStyle>
          <a:p>
            <a:pPr lvl="0"/>
            <a:r>
              <a:rPr lang="nb-NO" dirty="0"/>
              <a:t>Overskrift</a:t>
            </a:r>
          </a:p>
        </p:txBody>
      </p:sp>
      <p:sp>
        <p:nvSpPr>
          <p:cNvPr id="12" name="Plassholder for innhold 2"/>
          <p:cNvSpPr>
            <a:spLocks noGrp="1"/>
          </p:cNvSpPr>
          <p:nvPr>
            <p:ph idx="10" hasCustomPrompt="1"/>
          </p:nvPr>
        </p:nvSpPr>
        <p:spPr>
          <a:xfrm>
            <a:off x="623393" y="2564904"/>
            <a:ext cx="6446507" cy="3528392"/>
          </a:xfrm>
        </p:spPr>
        <p:txBody>
          <a:bodyPr>
            <a:normAutofit/>
          </a:bodyPr>
          <a:lstStyle>
            <a:lvl1pPr marL="285750" indent="-285750">
              <a:buFont typeface="Arial" pitchFamily="34" charset="0"/>
              <a:buChar char="•"/>
              <a:defRPr sz="1500" baseline="0"/>
            </a:lvl1pPr>
            <a:lvl2pPr marL="457200" indent="0">
              <a:buNone/>
              <a:defRPr/>
            </a:lvl2pPr>
          </a:lstStyle>
          <a:p>
            <a:pPr lvl="0"/>
            <a:r>
              <a:rPr lang="nb-NO" dirty="0"/>
              <a:t>Sak 1</a:t>
            </a:r>
          </a:p>
          <a:p>
            <a:pPr lvl="0"/>
            <a:r>
              <a:rPr lang="nb-NO" dirty="0"/>
              <a:t>Sak 2</a:t>
            </a:r>
          </a:p>
          <a:p>
            <a:pPr lvl="0"/>
            <a:r>
              <a:rPr lang="nb-NO" dirty="0"/>
              <a:t>Sak 3</a:t>
            </a:r>
          </a:p>
          <a:p>
            <a:pPr lvl="0"/>
            <a:r>
              <a:rPr lang="nb-NO" dirty="0"/>
              <a:t>Sak 4</a:t>
            </a:r>
          </a:p>
          <a:p>
            <a:pPr lvl="0"/>
            <a:r>
              <a:rPr lang="nb-NO" dirty="0"/>
              <a:t>Sak 5</a:t>
            </a:r>
          </a:p>
        </p:txBody>
      </p:sp>
    </p:spTree>
    <p:extLst>
      <p:ext uri="{BB962C8B-B14F-4D97-AF65-F5344CB8AC3E}">
        <p14:creationId xmlns:p14="http://schemas.microsoft.com/office/powerpoint/2010/main" val="29569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332" y="6552025"/>
            <a:ext cx="1005580" cy="160698"/>
          </a:xfrm>
          <a:prstGeom prst="rect">
            <a:avLst/>
          </a:prstGeom>
        </p:spPr>
        <p:txBody>
          <a:bodyPr/>
          <a:lstStyle/>
          <a:p>
            <a:fld id="{9F95432F-FE50-4DDE-B738-F3EF3F1C850D}" type="datetime1">
              <a:rPr lang="nb-NO" smtClean="0"/>
              <a:pPr/>
              <a:t>25.03.2022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1898" y="6340279"/>
            <a:ext cx="6889500" cy="160698"/>
          </a:xfrm>
          <a:prstGeom prst="rect">
            <a:avLst/>
          </a:prstGeom>
        </p:spPr>
        <p:txBody>
          <a:bodyPr/>
          <a:lstStyle/>
          <a:p>
            <a:r>
              <a:rPr lang="nb-NO"/>
              <a:t>Bunntekst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5898" y="6340279"/>
            <a:ext cx="432201" cy="160698"/>
          </a:xfrm>
          <a:prstGeom prst="rect">
            <a:avLst/>
          </a:prstGeom>
        </p:spPr>
        <p:txBody>
          <a:bodyPr/>
          <a:lstStyle/>
          <a:p>
            <a:fld id="{C091A837-D30F-4B1B-A354-AC66D487F26F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52524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60192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408B"/>
          </a:solidFill>
          <a:latin typeface="+mj-lt"/>
          <a:ea typeface="+mj-ea"/>
          <a:cs typeface="ScalaSan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408B"/>
          </a:solidFill>
          <a:latin typeface="+mj-lt"/>
          <a:ea typeface="+mn-ea"/>
          <a:cs typeface="ScalaSan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408B"/>
          </a:solidFill>
          <a:latin typeface="+mj-lt"/>
          <a:ea typeface="+mn-ea"/>
          <a:cs typeface="ScalaSan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408B"/>
          </a:solidFill>
          <a:latin typeface="+mj-lt"/>
          <a:ea typeface="+mn-ea"/>
          <a:cs typeface="ScalaSan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408B"/>
          </a:solidFill>
          <a:latin typeface="+mj-lt"/>
          <a:ea typeface="+mn-ea"/>
          <a:cs typeface="ScalaSan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408B"/>
          </a:solidFill>
          <a:latin typeface="+mj-lt"/>
          <a:ea typeface="+mn-ea"/>
          <a:cs typeface="ScalaSan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www.unn.no/kf" TargetMode="External"/><Relationship Id="rId4" Type="http://schemas.openxmlformats.org/officeDocument/2006/relationships/hyperlink" Target="mailto:kf@unn.n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897414" y="4427599"/>
            <a:ext cx="507400" cy="3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913073" y="3826619"/>
            <a:ext cx="507400" cy="3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4644" y="3830541"/>
            <a:ext cx="507400" cy="3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824721" y="24457"/>
            <a:ext cx="8026849" cy="363917"/>
          </a:xfrm>
        </p:spPr>
        <p:txBody>
          <a:bodyPr anchor="ctr">
            <a:normAutofit fontScale="90000"/>
          </a:bodyPr>
          <a:lstStyle/>
          <a:p>
            <a:r>
              <a:rPr lang="nb-NO" sz="3199" b="1" dirty="0"/>
              <a:t>Småskalatest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56930" y="511993"/>
            <a:ext cx="9297928" cy="665685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000" b="1" dirty="0">
                <a:solidFill>
                  <a:schemeClr val="tx1"/>
                </a:solidFill>
              </a:rPr>
              <a:t>Tiltak / endring </a:t>
            </a:r>
          </a:p>
          <a:p>
            <a:r>
              <a:rPr lang="nb-NO" sz="1000" b="1" dirty="0">
                <a:solidFill>
                  <a:schemeClr val="tx1"/>
                </a:solidFill>
              </a:rPr>
              <a:t>Hvilken tiltak/endring ønsker vi å teste? (spørsmål </a:t>
            </a:r>
            <a:r>
              <a:rPr lang="nb-NO" sz="1000" b="1" dirty="0" err="1">
                <a:solidFill>
                  <a:schemeClr val="tx1"/>
                </a:solidFill>
              </a:rPr>
              <a:t>nr</a:t>
            </a:r>
            <a:r>
              <a:rPr lang="nb-NO" sz="1000" b="1" dirty="0">
                <a:solidFill>
                  <a:schemeClr val="tx1"/>
                </a:solidFill>
              </a:rPr>
              <a:t> 3 i forbedringsmodellen)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65827" y="1266967"/>
            <a:ext cx="9289030" cy="728423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000" b="1" dirty="0">
                <a:solidFill>
                  <a:schemeClr val="tx1"/>
                </a:solidFill>
              </a:rPr>
              <a:t>Arbeidshypotese (Hvis A, så B)</a:t>
            </a:r>
          </a:p>
          <a:p>
            <a:r>
              <a:rPr lang="nb-NO" sz="1000" b="1" dirty="0">
                <a:solidFill>
                  <a:schemeClr val="tx1"/>
                </a:solidFill>
              </a:rPr>
              <a:t>Hvilket svar forventer vi?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9624392" y="1256045"/>
            <a:ext cx="1008112" cy="739345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b-NO" sz="1000" b="1" dirty="0">
                <a:solidFill>
                  <a:schemeClr val="tx1"/>
                </a:solidFill>
              </a:rPr>
              <a:t>Test nummer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63353" y="2084679"/>
            <a:ext cx="5150596" cy="2160345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nb-NO" sz="8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551627" y="2084679"/>
            <a:ext cx="5872964" cy="2149015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nb-NO" sz="8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63353" y="4309414"/>
            <a:ext cx="5150596" cy="2287938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nb-NO" sz="800" dirty="0">
              <a:solidFill>
                <a:schemeClr val="tx1"/>
              </a:solidFill>
            </a:endParaRPr>
          </a:p>
        </p:txBody>
      </p:sp>
      <p:sp>
        <p:nvSpPr>
          <p:cNvPr id="12" name="Rektangel 11"/>
          <p:cNvSpPr/>
          <p:nvPr/>
        </p:nvSpPr>
        <p:spPr>
          <a:xfrm>
            <a:off x="5551627" y="2344622"/>
            <a:ext cx="1992721" cy="1346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050" b="1" dirty="0"/>
              <a:t>Planlegg både testen  </a:t>
            </a:r>
          </a:p>
          <a:p>
            <a:r>
              <a:rPr lang="nb-NO" sz="1050" b="1" dirty="0"/>
              <a:t>og innsamling av </a:t>
            </a:r>
          </a:p>
          <a:p>
            <a:r>
              <a:rPr lang="nb-NO" sz="1050" b="1" dirty="0"/>
              <a:t>informasjon</a:t>
            </a:r>
          </a:p>
          <a:p>
            <a:pPr marL="171416" indent="-171416">
              <a:buFont typeface="Arial" panose="020B0604020202020204" pitchFamily="34" charset="0"/>
              <a:buChar char="•"/>
            </a:pPr>
            <a:r>
              <a:rPr lang="nb-NO" sz="1000" dirty="0"/>
              <a:t>Hva? </a:t>
            </a:r>
          </a:p>
          <a:p>
            <a:pPr marL="171416" indent="-171416">
              <a:buFont typeface="Arial" panose="020B0604020202020204" pitchFamily="34" charset="0"/>
              <a:buChar char="•"/>
            </a:pPr>
            <a:r>
              <a:rPr lang="nb-NO" sz="1000" dirty="0"/>
              <a:t>Hvem?</a:t>
            </a:r>
          </a:p>
          <a:p>
            <a:pPr marL="171416" indent="-171416">
              <a:buFont typeface="Arial" panose="020B0604020202020204" pitchFamily="34" charset="0"/>
              <a:buChar char="•"/>
            </a:pPr>
            <a:r>
              <a:rPr lang="nb-NO" sz="1000" dirty="0"/>
              <a:t>Hvor ?</a:t>
            </a:r>
          </a:p>
          <a:p>
            <a:pPr marL="171416" indent="-171416">
              <a:buFont typeface="Arial" panose="020B0604020202020204" pitchFamily="34" charset="0"/>
              <a:buChar char="•"/>
            </a:pPr>
            <a:r>
              <a:rPr lang="nb-NO" sz="1000" dirty="0"/>
              <a:t>Når?</a:t>
            </a:r>
          </a:p>
          <a:p>
            <a:pPr marL="171416" indent="-171416">
              <a:buFont typeface="Arial" panose="020B0604020202020204" pitchFamily="34" charset="0"/>
              <a:buChar char="•"/>
            </a:pPr>
            <a:r>
              <a:rPr lang="nb-NO" sz="1000" dirty="0"/>
              <a:t>Hvordan?</a:t>
            </a:r>
          </a:p>
        </p:txBody>
      </p:sp>
      <p:sp>
        <p:nvSpPr>
          <p:cNvPr id="13" name="Rektangel 12"/>
          <p:cNvSpPr/>
          <p:nvPr/>
        </p:nvSpPr>
        <p:spPr>
          <a:xfrm>
            <a:off x="337312" y="2320939"/>
            <a:ext cx="1829265" cy="1946687"/>
          </a:xfrm>
          <a:prstGeom prst="rect">
            <a:avLst/>
          </a:prstGeom>
        </p:spPr>
        <p:txBody>
          <a:bodyPr wrap="square" rIns="0">
            <a:spAutoFit/>
          </a:bodyPr>
          <a:lstStyle/>
          <a:p>
            <a:r>
              <a:rPr lang="nb-NO" sz="1050" b="1" dirty="0"/>
              <a:t>Neste skritt besluttes</a:t>
            </a:r>
          </a:p>
          <a:p>
            <a:pPr marL="285693" indent="-285693">
              <a:buFont typeface="Arial" panose="020B0604020202020204" pitchFamily="34" charset="0"/>
              <a:buChar char="•"/>
            </a:pPr>
            <a:r>
              <a:rPr lang="nb-NO" sz="1000" dirty="0"/>
              <a:t>Testen er vellykket: Test hypotesen på flere   og/eller under andre omstendigheter eller betingelser.</a:t>
            </a:r>
          </a:p>
          <a:p>
            <a:pPr marL="285693" indent="-285693">
              <a:buFont typeface="Arial" panose="020B0604020202020204" pitchFamily="34" charset="0"/>
              <a:buChar char="•"/>
            </a:pPr>
            <a:r>
              <a:rPr lang="nb-NO" sz="1000" dirty="0"/>
              <a:t>Testen er delvis vellykket : Endre eller juster hypotesen.</a:t>
            </a:r>
          </a:p>
          <a:p>
            <a:pPr marL="285693" indent="-285693">
              <a:buFont typeface="Arial" panose="020B0604020202020204" pitchFamily="34" charset="0"/>
              <a:buChar char="•"/>
            </a:pPr>
            <a:r>
              <a:rPr lang="nb-NO" sz="1000" dirty="0"/>
              <a:t>Testen er ikke vellykket: Forkast hypotesen og utarbeid en ny hypotese.</a:t>
            </a:r>
          </a:p>
        </p:txBody>
      </p:sp>
      <p:sp>
        <p:nvSpPr>
          <p:cNvPr id="14" name="Rektangel 13"/>
          <p:cNvSpPr/>
          <p:nvPr/>
        </p:nvSpPr>
        <p:spPr>
          <a:xfrm>
            <a:off x="337312" y="4833840"/>
            <a:ext cx="1585194" cy="1485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050" b="1" dirty="0"/>
              <a:t>Analyser og lær</a:t>
            </a:r>
          </a:p>
          <a:p>
            <a:pPr marL="171416" indent="-171416">
              <a:buFont typeface="Arial" panose="020B0604020202020204" pitchFamily="34" charset="0"/>
              <a:buChar char="•"/>
            </a:pPr>
            <a:r>
              <a:rPr lang="nb-NO" sz="1000" dirty="0"/>
              <a:t>Sammenlign resultatet av testen med arbeidshypotesen</a:t>
            </a:r>
          </a:p>
          <a:p>
            <a:pPr marL="171416" indent="-171416">
              <a:buFont typeface="Arial" panose="020B0604020202020204" pitchFamily="34" charset="0"/>
              <a:buChar char="•"/>
            </a:pPr>
            <a:r>
              <a:rPr lang="nb-NO" sz="1000" dirty="0"/>
              <a:t>Gikk det som forventet? Hva gikk  ikke som forventet? Hvorfor?</a:t>
            </a:r>
          </a:p>
          <a:p>
            <a:pPr marL="171416" indent="-171416">
              <a:buFont typeface="Arial" panose="020B0604020202020204" pitchFamily="34" charset="0"/>
              <a:buChar char="•"/>
            </a:pPr>
            <a:r>
              <a:rPr lang="nb-NO" sz="1000" dirty="0"/>
              <a:t>Hva lærte du?  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538491" y="4427600"/>
            <a:ext cx="507400" cy="3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ounded Rectangle 10"/>
          <p:cNvSpPr/>
          <p:nvPr/>
        </p:nvSpPr>
        <p:spPr>
          <a:xfrm>
            <a:off x="5551627" y="4309414"/>
            <a:ext cx="5872964" cy="2287938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nb-NO" sz="800" b="1" dirty="0">
              <a:solidFill>
                <a:schemeClr val="tx1"/>
              </a:solidFill>
            </a:endParaRPr>
          </a:p>
        </p:txBody>
      </p:sp>
      <p:sp>
        <p:nvSpPr>
          <p:cNvPr id="15" name="Rektangel 14"/>
          <p:cNvSpPr/>
          <p:nvPr/>
        </p:nvSpPr>
        <p:spPr>
          <a:xfrm>
            <a:off x="5581279" y="4511045"/>
            <a:ext cx="1870981" cy="1915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b-NO" sz="900" b="1" dirty="0"/>
          </a:p>
          <a:p>
            <a:endParaRPr lang="nb-NO" sz="900" b="1" dirty="0"/>
          </a:p>
          <a:p>
            <a:r>
              <a:rPr lang="nb-NO" sz="1050" b="1" dirty="0"/>
              <a:t>Utfør testen</a:t>
            </a:r>
          </a:p>
          <a:p>
            <a:pPr marL="171416" indent="-171416">
              <a:buFont typeface="Arial" panose="020B0604020202020204" pitchFamily="34" charset="0"/>
              <a:buChar char="•"/>
            </a:pPr>
            <a:r>
              <a:rPr lang="nb-NO" sz="1000" dirty="0"/>
              <a:t>Kan det planlagte gjennomføres?</a:t>
            </a:r>
          </a:p>
          <a:p>
            <a:pPr marL="171416" indent="-171416">
              <a:buFont typeface="Arial" panose="020B0604020202020204" pitchFamily="34" charset="0"/>
              <a:buChar char="•"/>
            </a:pPr>
            <a:r>
              <a:rPr lang="nb-NO" sz="1000" dirty="0"/>
              <a:t>Beskriv hva som faktisk skjedde under  testen, og eventuelle uforutsette problemer og hendelser </a:t>
            </a:r>
          </a:p>
          <a:p>
            <a:pPr marL="171416" indent="-171416">
              <a:buFont typeface="Arial" panose="020B0604020202020204" pitchFamily="34" charset="0"/>
              <a:buChar char="•"/>
            </a:pPr>
            <a:r>
              <a:rPr lang="nb-NO" sz="1000" dirty="0"/>
              <a:t>Noter eventuelle resultater    eller data som er samlet inn i forbindelse med testen </a:t>
            </a:r>
          </a:p>
        </p:txBody>
      </p:sp>
      <p:sp>
        <p:nvSpPr>
          <p:cNvPr id="17" name="TekstSylinder 16"/>
          <p:cNvSpPr txBox="1"/>
          <p:nvPr/>
        </p:nvSpPr>
        <p:spPr>
          <a:xfrm>
            <a:off x="5838146" y="3804086"/>
            <a:ext cx="483825" cy="3692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b="1" dirty="0">
                <a:solidFill>
                  <a:schemeClr val="accent2"/>
                </a:solidFill>
              </a:rPr>
              <a:t>P</a:t>
            </a:r>
          </a:p>
        </p:txBody>
      </p:sp>
      <p:sp>
        <p:nvSpPr>
          <p:cNvPr id="22" name="TekstSylinder 21"/>
          <p:cNvSpPr txBox="1"/>
          <p:nvPr/>
        </p:nvSpPr>
        <p:spPr>
          <a:xfrm>
            <a:off x="5838146" y="4504418"/>
            <a:ext cx="483825" cy="3692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b="1" dirty="0">
                <a:solidFill>
                  <a:schemeClr val="accent2"/>
                </a:solidFill>
              </a:rPr>
              <a:t>D</a:t>
            </a:r>
          </a:p>
        </p:txBody>
      </p:sp>
      <p:sp>
        <p:nvSpPr>
          <p:cNvPr id="23" name="TekstSylinder 22"/>
          <p:cNvSpPr txBox="1"/>
          <p:nvPr/>
        </p:nvSpPr>
        <p:spPr>
          <a:xfrm>
            <a:off x="4623653" y="4511045"/>
            <a:ext cx="585428" cy="3692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b="1" dirty="0">
                <a:solidFill>
                  <a:schemeClr val="accent2"/>
                </a:solidFill>
              </a:rPr>
              <a:t>S</a:t>
            </a:r>
          </a:p>
        </p:txBody>
      </p:sp>
      <p:sp>
        <p:nvSpPr>
          <p:cNvPr id="24" name="TekstSylinder 23"/>
          <p:cNvSpPr txBox="1"/>
          <p:nvPr/>
        </p:nvSpPr>
        <p:spPr>
          <a:xfrm>
            <a:off x="4635477" y="3803957"/>
            <a:ext cx="585428" cy="3692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b="1" dirty="0">
                <a:solidFill>
                  <a:schemeClr val="accent2"/>
                </a:solidFill>
              </a:rPr>
              <a:t>A</a:t>
            </a:r>
          </a:p>
        </p:txBody>
      </p:sp>
      <p:cxnSp>
        <p:nvCxnSpPr>
          <p:cNvPr id="25" name="Rett linje 24"/>
          <p:cNvCxnSpPr/>
          <p:nvPr/>
        </p:nvCxnSpPr>
        <p:spPr>
          <a:xfrm>
            <a:off x="2240536" y="2084679"/>
            <a:ext cx="0" cy="2149015"/>
          </a:xfrm>
          <a:prstGeom prst="line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7" name="Rett linje 26"/>
          <p:cNvCxnSpPr/>
          <p:nvPr/>
        </p:nvCxnSpPr>
        <p:spPr>
          <a:xfrm flipH="1">
            <a:off x="7464152" y="2094689"/>
            <a:ext cx="10199" cy="2160345"/>
          </a:xfrm>
          <a:prstGeom prst="line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8" name="Rett linje 27"/>
          <p:cNvCxnSpPr/>
          <p:nvPr/>
        </p:nvCxnSpPr>
        <p:spPr>
          <a:xfrm>
            <a:off x="7464152" y="4309414"/>
            <a:ext cx="0" cy="2287938"/>
          </a:xfrm>
          <a:prstGeom prst="line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9" name="Rett linje 28"/>
          <p:cNvCxnSpPr/>
          <p:nvPr/>
        </p:nvCxnSpPr>
        <p:spPr>
          <a:xfrm>
            <a:off x="2240536" y="4340648"/>
            <a:ext cx="0" cy="2256704"/>
          </a:xfrm>
          <a:prstGeom prst="line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" name="TekstSylinder 3"/>
          <p:cNvSpPr txBox="1"/>
          <p:nvPr/>
        </p:nvSpPr>
        <p:spPr>
          <a:xfrm>
            <a:off x="1824721" y="6597352"/>
            <a:ext cx="85917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100" dirty="0"/>
              <a:t> </a:t>
            </a:r>
          </a:p>
        </p:txBody>
      </p:sp>
      <p:sp>
        <p:nvSpPr>
          <p:cNvPr id="30" name="Rounded Rectangle 5">
            <a:extLst>
              <a:ext uri="{FF2B5EF4-FFF2-40B4-BE49-F238E27FC236}">
                <a16:creationId xmlns:a16="http://schemas.microsoft.com/office/drawing/2014/main" id="{6A5BC9DD-121F-454A-81D4-6BCA10BACB63}"/>
              </a:ext>
            </a:extLst>
          </p:cNvPr>
          <p:cNvSpPr/>
          <p:nvPr/>
        </p:nvSpPr>
        <p:spPr>
          <a:xfrm>
            <a:off x="9657171" y="511992"/>
            <a:ext cx="2127461" cy="696445"/>
          </a:xfrm>
          <a:prstGeom prst="round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b-NO" sz="1000" b="1" dirty="0">
                <a:solidFill>
                  <a:schemeClr val="tx1"/>
                </a:solidFill>
              </a:rPr>
              <a:t>Forbedringspoliklinikken</a:t>
            </a:r>
          </a:p>
          <a:p>
            <a:r>
              <a:rPr lang="nb-NO" sz="1000" b="1" dirty="0">
                <a:solidFill>
                  <a:schemeClr val="tx1"/>
                </a:solidFill>
              </a:rPr>
              <a:t>«</a:t>
            </a:r>
            <a:r>
              <a:rPr lang="nb-NO" sz="1000" i="1" dirty="0">
                <a:solidFill>
                  <a:schemeClr val="tx1"/>
                </a:solidFill>
              </a:rPr>
              <a:t>Vi hjelper deg på veien fra ide til forbedring</a:t>
            </a:r>
            <a:r>
              <a:rPr lang="nb-NO" sz="1000" b="1" dirty="0">
                <a:solidFill>
                  <a:schemeClr val="tx1"/>
                </a:solidFill>
              </a:rPr>
              <a:t>»</a:t>
            </a:r>
          </a:p>
          <a:p>
            <a:r>
              <a:rPr lang="nb-NO" sz="1000" dirty="0">
                <a:solidFill>
                  <a:schemeClr val="tx1"/>
                </a:solidFill>
                <a:hlinkClick r:id="rId4"/>
              </a:rPr>
              <a:t>kf@unn.no</a:t>
            </a:r>
            <a:r>
              <a:rPr lang="nb-NO" sz="1000" dirty="0">
                <a:solidFill>
                  <a:schemeClr val="tx1"/>
                </a:solidFill>
              </a:rPr>
              <a:t>	</a:t>
            </a:r>
            <a:r>
              <a:rPr lang="nb-NO" sz="1000" dirty="0">
                <a:solidFill>
                  <a:schemeClr val="tx1"/>
                </a:solidFill>
                <a:hlinkClick r:id="rId5"/>
              </a:rPr>
              <a:t>www.unn.no/kf</a:t>
            </a:r>
            <a:r>
              <a:rPr lang="nb-NO" sz="1000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80116685-8163-44F3-95B3-11560D5EBFF2}"/>
              </a:ext>
            </a:extLst>
          </p:cNvPr>
          <p:cNvSpPr txBox="1"/>
          <p:nvPr/>
        </p:nvSpPr>
        <p:spPr>
          <a:xfrm>
            <a:off x="7544348" y="2204864"/>
            <a:ext cx="3715830" cy="1909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F359A597-5D27-4945-BA32-F89C659EB8D8}"/>
              </a:ext>
            </a:extLst>
          </p:cNvPr>
          <p:cNvSpPr txBox="1"/>
          <p:nvPr/>
        </p:nvSpPr>
        <p:spPr>
          <a:xfrm>
            <a:off x="2304255" y="2204864"/>
            <a:ext cx="2904826" cy="1842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  <p:sp>
        <p:nvSpPr>
          <p:cNvPr id="26" name="TekstSylinder 25">
            <a:extLst>
              <a:ext uri="{FF2B5EF4-FFF2-40B4-BE49-F238E27FC236}">
                <a16:creationId xmlns:a16="http://schemas.microsoft.com/office/drawing/2014/main" id="{15CC91BE-D04C-4F4F-83C5-F7227D59B78C}"/>
              </a:ext>
            </a:extLst>
          </p:cNvPr>
          <p:cNvSpPr txBox="1"/>
          <p:nvPr/>
        </p:nvSpPr>
        <p:spPr>
          <a:xfrm>
            <a:off x="7557365" y="4427599"/>
            <a:ext cx="3702801" cy="2094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  <p:sp>
        <p:nvSpPr>
          <p:cNvPr id="31" name="TekstSylinder 30">
            <a:extLst>
              <a:ext uri="{FF2B5EF4-FFF2-40B4-BE49-F238E27FC236}">
                <a16:creationId xmlns:a16="http://schemas.microsoft.com/office/drawing/2014/main" id="{C85841A9-E3B2-4DDB-9AB7-2378571CF11C}"/>
              </a:ext>
            </a:extLst>
          </p:cNvPr>
          <p:cNvSpPr txBox="1"/>
          <p:nvPr/>
        </p:nvSpPr>
        <p:spPr>
          <a:xfrm>
            <a:off x="2289486" y="4404092"/>
            <a:ext cx="2972916" cy="2094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08319386"/>
      </p:ext>
    </p:extLst>
  </p:cSld>
  <p:clrMapOvr>
    <a:masterClrMapping/>
  </p:clrMapOvr>
</p:sld>
</file>

<file path=ppt/theme/theme1.xml><?xml version="1.0" encoding="utf-8"?>
<a:theme xmlns:a="http://schemas.openxmlformats.org/drawingml/2006/main" name="UN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236A48EB660BA408175FB8E2CA45DC7" ma:contentTypeVersion="24" ma:contentTypeDescription="Opprett et nytt dokument." ma:contentTypeScope="" ma:versionID="c19f9869a50733e657de6a81f2290b77">
  <xsd:schema xmlns:xsd="http://www.w3.org/2001/XMLSchema" xmlns:xs="http://www.w3.org/2001/XMLSchema" xmlns:p="http://schemas.microsoft.com/office/2006/metadata/properties" xmlns:ns1="http://schemas.microsoft.com/sharepoint/v3" xmlns:ns2="85771bec-83e1-4f3d-9eea-9d07542f2816" targetNamespace="http://schemas.microsoft.com/office/2006/metadata/properties" ma:root="true" ma:fieldsID="a81ca8919fa4c9fea41e6b59dbbb174e" ns1:_="" ns2:_="">
    <xsd:import namespace="http://schemas.microsoft.com/sharepoint/v3"/>
    <xsd:import namespace="85771bec-83e1-4f3d-9eea-9d07542f281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9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771bec-83e1-4f3d-9eea-9d07542f2816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0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1" nillable="true" ma:displayName="Taxonomy Catch All Column" ma:hidden="true" ma:list="{7b1474d6-d385-4274-8de1-35402795c7f5}" ma:internalName="TaxCatchAll" ma:showField="CatchAllData" ma:web="85771bec-83e1-4f3d-9eea-9d07542f28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7b1474d6-d385-4274-8de1-35402795c7f5}" ma:internalName="TaxCatchAllLabel" ma:readOnly="true" ma:showField="CatchAllDataLabel" ma:web="85771bec-83e1-4f3d-9eea-9d07542f28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4" nillable="true" ma:displayName="Utlistingsingress" ma:default="" ma:description="Teksten vises i oversikter og utlistinger" ma:internalName="FNSPRollUpIngress">
      <xsd:simpleType>
        <xsd:restriction base="dms:Note">
          <xsd:maxLength value="255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5771bec-83e1-4f3d-9eea-9d07542f2816"/>
    <FNSPRollUpIngress xmlns="85771bec-83e1-4f3d-9eea-9d07542f2816" xsi:nil="true"/>
    <PublishingExpirationDate xmlns="http://schemas.microsoft.com/sharepoint/v3" xsi:nil="true"/>
    <PublishingStartDate xmlns="http://schemas.microsoft.com/sharepoint/v3" xsi:nil="true"/>
    <TaxKeywordTaxHTField xmlns="85771bec-83e1-4f3d-9eea-9d07542f2816">
      <Terms xmlns="http://schemas.microsoft.com/office/infopath/2007/PartnerControls"/>
    </TaxKeywordTaxHTField>
  </documentManagement>
</p:properties>
</file>

<file path=customXml/itemProps1.xml><?xml version="1.0" encoding="utf-8"?>
<ds:datastoreItem xmlns:ds="http://schemas.openxmlformats.org/officeDocument/2006/customXml" ds:itemID="{4A4B0F00-7230-496E-87B3-E2890A6DFF46}"/>
</file>

<file path=customXml/itemProps2.xml><?xml version="1.0" encoding="utf-8"?>
<ds:datastoreItem xmlns:ds="http://schemas.openxmlformats.org/officeDocument/2006/customXml" ds:itemID="{DF67EAF0-F217-4C4E-8BE1-D7BD6D32C36F}"/>
</file>

<file path=customXml/itemProps3.xml><?xml version="1.0" encoding="utf-8"?>
<ds:datastoreItem xmlns:ds="http://schemas.openxmlformats.org/officeDocument/2006/customXml" ds:itemID="{86A5217C-F46D-4299-AEC7-A928FA345BAA}"/>
</file>

<file path=docProps/app.xml><?xml version="1.0" encoding="utf-8"?>
<Properties xmlns="http://schemas.openxmlformats.org/officeDocument/2006/extended-properties" xmlns:vt="http://schemas.openxmlformats.org/officeDocument/2006/docPropsVTypes">
  <Template>UNN</Template>
  <TotalTime>561</TotalTime>
  <Words>187</Words>
  <Application>Microsoft Office PowerPoint</Application>
  <PresentationFormat>Widescreen</PresentationFormat>
  <Paragraphs>37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ScalaSans</vt:lpstr>
      <vt:lpstr>UNN</vt:lpstr>
      <vt:lpstr>Småskalatest</vt:lpstr>
    </vt:vector>
  </TitlesOfParts>
  <Company>Helse Nord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utvmae</dc:creator>
  <cp:keywords>_£Bilde</cp:keywords>
  <cp:lastModifiedBy>Danielsen Andreas</cp:lastModifiedBy>
  <cp:revision>70</cp:revision>
  <cp:lastPrinted>2019-10-04T11:54:42Z</cp:lastPrinted>
  <dcterms:created xsi:type="dcterms:W3CDTF">2014-02-10T14:23:50Z</dcterms:created>
  <dcterms:modified xsi:type="dcterms:W3CDTF">2022-03-25T13:06:03Z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0x0101004236A48EB660BA408175FB8E2CA45DC7</vt:lpwstr>
  </property>
</Properties>
</file>