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256" r:id="rId2"/>
    <p:sldId id="278" r:id="rId3"/>
    <p:sldId id="271" r:id="rId4"/>
    <p:sldId id="272" r:id="rId5"/>
    <p:sldId id="261" r:id="rId6"/>
    <p:sldId id="269" r:id="rId7"/>
    <p:sldId id="275" r:id="rId8"/>
    <p:sldId id="277" r:id="rId9"/>
    <p:sldId id="264" r:id="rId10"/>
    <p:sldId id="270" r:id="rId11"/>
    <p:sldId id="265" r:id="rId12"/>
    <p:sldId id="266" r:id="rId13"/>
    <p:sldId id="268" r:id="rId14"/>
    <p:sldId id="267" r:id="rId15"/>
    <p:sldId id="274" r:id="rId16"/>
  </p:sldIdLst>
  <p:sldSz cx="9144000" cy="6858000" type="screen4x3"/>
  <p:notesSz cx="7099300" cy="10234613"/>
  <p:defaultTextStyle>
    <a:defPPr>
      <a:defRPr lang="nb-NO"/>
    </a:defPPr>
    <a:lvl1pPr algn="l" rtl="0" fontAlgn="base">
      <a:spcBef>
        <a:spcPct val="20000"/>
      </a:spcBef>
      <a:spcAft>
        <a:spcPct val="0"/>
      </a:spcAft>
      <a:defRPr sz="3600" b="1" kern="1200">
        <a:solidFill>
          <a:schemeClr val="accent2"/>
        </a:solidFill>
        <a:latin typeface="Comic Sans MS" panose="030F0702030302020204" pitchFamily="66" charset="0"/>
        <a:ea typeface="+mn-ea"/>
        <a:cs typeface="+mn-cs"/>
      </a:defRPr>
    </a:lvl1pPr>
    <a:lvl2pPr marL="457200" algn="l" rtl="0" fontAlgn="base">
      <a:spcBef>
        <a:spcPct val="20000"/>
      </a:spcBef>
      <a:spcAft>
        <a:spcPct val="0"/>
      </a:spcAft>
      <a:defRPr sz="3600" b="1" kern="1200">
        <a:solidFill>
          <a:schemeClr val="accent2"/>
        </a:solidFill>
        <a:latin typeface="Comic Sans MS" panose="030F0702030302020204" pitchFamily="66" charset="0"/>
        <a:ea typeface="+mn-ea"/>
        <a:cs typeface="+mn-cs"/>
      </a:defRPr>
    </a:lvl2pPr>
    <a:lvl3pPr marL="914400" algn="l" rtl="0" fontAlgn="base">
      <a:spcBef>
        <a:spcPct val="20000"/>
      </a:spcBef>
      <a:spcAft>
        <a:spcPct val="0"/>
      </a:spcAft>
      <a:defRPr sz="3600" b="1" kern="1200">
        <a:solidFill>
          <a:schemeClr val="accent2"/>
        </a:solidFill>
        <a:latin typeface="Comic Sans MS" panose="030F0702030302020204" pitchFamily="66" charset="0"/>
        <a:ea typeface="+mn-ea"/>
        <a:cs typeface="+mn-cs"/>
      </a:defRPr>
    </a:lvl3pPr>
    <a:lvl4pPr marL="1371600" algn="l" rtl="0" fontAlgn="base">
      <a:spcBef>
        <a:spcPct val="20000"/>
      </a:spcBef>
      <a:spcAft>
        <a:spcPct val="0"/>
      </a:spcAft>
      <a:defRPr sz="3600" b="1" kern="1200">
        <a:solidFill>
          <a:schemeClr val="accent2"/>
        </a:solidFill>
        <a:latin typeface="Comic Sans MS" panose="030F0702030302020204" pitchFamily="66" charset="0"/>
        <a:ea typeface="+mn-ea"/>
        <a:cs typeface="+mn-cs"/>
      </a:defRPr>
    </a:lvl4pPr>
    <a:lvl5pPr marL="1828800" algn="l" rtl="0" fontAlgn="base">
      <a:spcBef>
        <a:spcPct val="20000"/>
      </a:spcBef>
      <a:spcAft>
        <a:spcPct val="0"/>
      </a:spcAft>
      <a:defRPr sz="3600" b="1" kern="1200">
        <a:solidFill>
          <a:schemeClr val="accent2"/>
        </a:solidFill>
        <a:latin typeface="Comic Sans MS" panose="030F0702030302020204" pitchFamily="66" charset="0"/>
        <a:ea typeface="+mn-ea"/>
        <a:cs typeface="+mn-cs"/>
      </a:defRPr>
    </a:lvl5pPr>
    <a:lvl6pPr marL="2286000" algn="l" defTabSz="914400" rtl="0" eaLnBrk="1" latinLnBrk="0" hangingPunct="1">
      <a:defRPr sz="3600" b="1" kern="1200">
        <a:solidFill>
          <a:schemeClr val="accent2"/>
        </a:solidFill>
        <a:latin typeface="Comic Sans MS" panose="030F0702030302020204" pitchFamily="66" charset="0"/>
        <a:ea typeface="+mn-ea"/>
        <a:cs typeface="+mn-cs"/>
      </a:defRPr>
    </a:lvl6pPr>
    <a:lvl7pPr marL="2743200" algn="l" defTabSz="914400" rtl="0" eaLnBrk="1" latinLnBrk="0" hangingPunct="1">
      <a:defRPr sz="3600" b="1" kern="1200">
        <a:solidFill>
          <a:schemeClr val="accent2"/>
        </a:solidFill>
        <a:latin typeface="Comic Sans MS" panose="030F0702030302020204" pitchFamily="66" charset="0"/>
        <a:ea typeface="+mn-ea"/>
        <a:cs typeface="+mn-cs"/>
      </a:defRPr>
    </a:lvl7pPr>
    <a:lvl8pPr marL="3200400" algn="l" defTabSz="914400" rtl="0" eaLnBrk="1" latinLnBrk="0" hangingPunct="1">
      <a:defRPr sz="3600" b="1" kern="1200">
        <a:solidFill>
          <a:schemeClr val="accent2"/>
        </a:solidFill>
        <a:latin typeface="Comic Sans MS" panose="030F0702030302020204" pitchFamily="66" charset="0"/>
        <a:ea typeface="+mn-ea"/>
        <a:cs typeface="+mn-cs"/>
      </a:defRPr>
    </a:lvl8pPr>
    <a:lvl9pPr marL="3657600" algn="l" defTabSz="914400" rtl="0" eaLnBrk="1" latinLnBrk="0" hangingPunct="1">
      <a:defRPr sz="3600" b="1" kern="1200">
        <a:solidFill>
          <a:schemeClr val="accent2"/>
        </a:solidFill>
        <a:latin typeface="Comic Sans MS" panose="030F0702030302020204" pitchFamily="66" charset="0"/>
        <a:ea typeface="+mn-ea"/>
        <a:cs typeface="+mn-cs"/>
      </a:defRPr>
    </a:lvl9pPr>
  </p:defaultTextStyle>
  <p:modifyVerifier cryptProviderType="rsaAES" cryptAlgorithmClass="hash" cryptAlgorithmType="typeAny" cryptAlgorithmSid="14" spinCount="100000" saltData="nPhDT77ozT+62mUAxPfDjg==" hashData="PSAHECZIHOZ7MspJv8l/YMOUnuXb76aNH9htT/3V0ncjaw1gzJgDGP92G8iJasC8tuVheP2IMPMzjG+SvOVjC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33" autoAdjust="0"/>
    <p:restoredTop sz="74241" autoAdjust="0"/>
  </p:normalViewPr>
  <p:slideViewPr>
    <p:cSldViewPr snapToGrid="0">
      <p:cViewPr varScale="1">
        <p:scale>
          <a:sx n="128" d="100"/>
          <a:sy n="128" d="100"/>
        </p:scale>
        <p:origin x="7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
    </p:cViewPr>
  </p:sorterViewPr>
  <p:notesViewPr>
    <p:cSldViewPr snapToGrid="0">
      <p:cViewPr varScale="1">
        <p:scale>
          <a:sx n="73" d="100"/>
          <a:sy n="73" d="100"/>
        </p:scale>
        <p:origin x="-2436" y="-12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12531969309463"/>
          <c:y val="0.12883435582822086"/>
          <c:w val="0.81585677749360619"/>
          <c:h val="0.46625766871165641"/>
        </c:manualLayout>
      </c:layout>
      <c:lineChart>
        <c:grouping val="standard"/>
        <c:varyColors val="0"/>
        <c:ser>
          <c:idx val="0"/>
          <c:order val="0"/>
          <c:spPr>
            <a:ln w="24575">
              <a:solidFill>
                <a:srgbClr val="000000"/>
              </a:solidFill>
              <a:prstDash val="solid"/>
            </a:ln>
          </c:spPr>
          <c:marker>
            <c:symbol val="none"/>
          </c:marker>
          <c:cat>
            <c:numRef>
              <c:f>SLAKT105!$A$2:$A$302</c:f>
              <c:numCache>
                <c:formatCode>h:mm</c:formatCode>
                <c:ptCount val="301"/>
                <c:pt idx="0">
                  <c:v>0.42152777777777778</c:v>
                </c:pt>
                <c:pt idx="1">
                  <c:v>0.42222222222222222</c:v>
                </c:pt>
                <c:pt idx="2">
                  <c:v>0.42291666666666666</c:v>
                </c:pt>
                <c:pt idx="3">
                  <c:v>0.4236111111111111</c:v>
                </c:pt>
                <c:pt idx="4">
                  <c:v>0.42430555555555555</c:v>
                </c:pt>
                <c:pt idx="5">
                  <c:v>0.42499999999999999</c:v>
                </c:pt>
                <c:pt idx="6">
                  <c:v>0.42569444444444443</c:v>
                </c:pt>
                <c:pt idx="7">
                  <c:v>0.42638888888888887</c:v>
                </c:pt>
                <c:pt idx="8">
                  <c:v>0.42708333333333331</c:v>
                </c:pt>
                <c:pt idx="9">
                  <c:v>0.42777777777777781</c:v>
                </c:pt>
                <c:pt idx="10">
                  <c:v>0.4284722222222222</c:v>
                </c:pt>
                <c:pt idx="11">
                  <c:v>0.4291666666666667</c:v>
                </c:pt>
                <c:pt idx="12">
                  <c:v>0.42986111111111108</c:v>
                </c:pt>
                <c:pt idx="13">
                  <c:v>0.43055555555555558</c:v>
                </c:pt>
                <c:pt idx="14">
                  <c:v>0.43125000000000002</c:v>
                </c:pt>
                <c:pt idx="15">
                  <c:v>0.43194444444444446</c:v>
                </c:pt>
                <c:pt idx="16">
                  <c:v>0.43263888888888885</c:v>
                </c:pt>
                <c:pt idx="17">
                  <c:v>0.43333333333333335</c:v>
                </c:pt>
                <c:pt idx="18">
                  <c:v>0.43402777777777773</c:v>
                </c:pt>
                <c:pt idx="19">
                  <c:v>0.43472222222222223</c:v>
                </c:pt>
                <c:pt idx="20">
                  <c:v>0.43541666666666662</c:v>
                </c:pt>
                <c:pt idx="21">
                  <c:v>0.43611111111111112</c:v>
                </c:pt>
                <c:pt idx="22">
                  <c:v>0.4368055555555555</c:v>
                </c:pt>
                <c:pt idx="23">
                  <c:v>0.4375</c:v>
                </c:pt>
                <c:pt idx="24">
                  <c:v>0.4381944444444445</c:v>
                </c:pt>
                <c:pt idx="25">
                  <c:v>0.43888888888888888</c:v>
                </c:pt>
                <c:pt idx="26">
                  <c:v>0.43958333333333338</c:v>
                </c:pt>
                <c:pt idx="27">
                  <c:v>0.44027777777777777</c:v>
                </c:pt>
                <c:pt idx="28">
                  <c:v>0.44097222222222227</c:v>
                </c:pt>
                <c:pt idx="29">
                  <c:v>0.44166666666666665</c:v>
                </c:pt>
                <c:pt idx="30">
                  <c:v>0.44236111111111115</c:v>
                </c:pt>
                <c:pt idx="31">
                  <c:v>0.44305555555555554</c:v>
                </c:pt>
                <c:pt idx="32">
                  <c:v>0.44374999999999998</c:v>
                </c:pt>
                <c:pt idx="33">
                  <c:v>0.44444444444444442</c:v>
                </c:pt>
                <c:pt idx="34">
                  <c:v>0.44513888888888892</c:v>
                </c:pt>
                <c:pt idx="35">
                  <c:v>0.4458333333333333</c:v>
                </c:pt>
                <c:pt idx="36">
                  <c:v>0.4465277777777778</c:v>
                </c:pt>
                <c:pt idx="37">
                  <c:v>0.44722222222222219</c:v>
                </c:pt>
                <c:pt idx="38">
                  <c:v>0.44791666666666669</c:v>
                </c:pt>
                <c:pt idx="39">
                  <c:v>0.44861111111111113</c:v>
                </c:pt>
                <c:pt idx="40">
                  <c:v>0.44930555555555557</c:v>
                </c:pt>
                <c:pt idx="41">
                  <c:v>0.45</c:v>
                </c:pt>
                <c:pt idx="42">
                  <c:v>0.45069444444444445</c:v>
                </c:pt>
                <c:pt idx="43">
                  <c:v>0.4513888888888889</c:v>
                </c:pt>
                <c:pt idx="44">
                  <c:v>0.45208333333333334</c:v>
                </c:pt>
                <c:pt idx="45">
                  <c:v>0.45277777777777778</c:v>
                </c:pt>
                <c:pt idx="46">
                  <c:v>0.45347222222222222</c:v>
                </c:pt>
                <c:pt idx="47">
                  <c:v>0.45416666666666666</c:v>
                </c:pt>
                <c:pt idx="48">
                  <c:v>0.4548611111111111</c:v>
                </c:pt>
                <c:pt idx="49">
                  <c:v>0.45555555555555555</c:v>
                </c:pt>
                <c:pt idx="50">
                  <c:v>0.45624999999999999</c:v>
                </c:pt>
                <c:pt idx="51">
                  <c:v>0.45694444444444443</c:v>
                </c:pt>
                <c:pt idx="52">
                  <c:v>0.45763888888888887</c:v>
                </c:pt>
                <c:pt idx="53">
                  <c:v>0.45833333333333331</c:v>
                </c:pt>
                <c:pt idx="54">
                  <c:v>0.45902777777777781</c:v>
                </c:pt>
                <c:pt idx="55">
                  <c:v>0.4597222222222222</c:v>
                </c:pt>
                <c:pt idx="56">
                  <c:v>0.4604166666666667</c:v>
                </c:pt>
                <c:pt idx="57">
                  <c:v>0.46111111111111108</c:v>
                </c:pt>
                <c:pt idx="58">
                  <c:v>0.46180555555555558</c:v>
                </c:pt>
                <c:pt idx="59">
                  <c:v>0.46250000000000002</c:v>
                </c:pt>
                <c:pt idx="60">
                  <c:v>0.46319444444444446</c:v>
                </c:pt>
                <c:pt idx="61">
                  <c:v>0.46388888888888885</c:v>
                </c:pt>
                <c:pt idx="62">
                  <c:v>0.46458333333333335</c:v>
                </c:pt>
                <c:pt idx="63">
                  <c:v>0.46527777777777773</c:v>
                </c:pt>
                <c:pt idx="64">
                  <c:v>0.46597222222222223</c:v>
                </c:pt>
                <c:pt idx="65">
                  <c:v>0.46666666666666662</c:v>
                </c:pt>
                <c:pt idx="66">
                  <c:v>0.46736111111111112</c:v>
                </c:pt>
                <c:pt idx="67">
                  <c:v>0.4680555555555555</c:v>
                </c:pt>
                <c:pt idx="68">
                  <c:v>0.46875</c:v>
                </c:pt>
                <c:pt idx="69">
                  <c:v>0.4694444444444445</c:v>
                </c:pt>
                <c:pt idx="70">
                  <c:v>0.47013888888888888</c:v>
                </c:pt>
                <c:pt idx="71">
                  <c:v>0.47083333333333338</c:v>
                </c:pt>
                <c:pt idx="72">
                  <c:v>0.47152777777777777</c:v>
                </c:pt>
                <c:pt idx="73">
                  <c:v>0.47222222222222227</c:v>
                </c:pt>
                <c:pt idx="74">
                  <c:v>0.47291666666666665</c:v>
                </c:pt>
                <c:pt idx="75">
                  <c:v>0.47361111111111115</c:v>
                </c:pt>
                <c:pt idx="76">
                  <c:v>0.47430555555555554</c:v>
                </c:pt>
                <c:pt idx="77">
                  <c:v>0.47499999999999998</c:v>
                </c:pt>
                <c:pt idx="78">
                  <c:v>0.47569444444444442</c:v>
                </c:pt>
                <c:pt idx="79">
                  <c:v>0.47638888888888892</c:v>
                </c:pt>
                <c:pt idx="80">
                  <c:v>0.4770833333333333</c:v>
                </c:pt>
                <c:pt idx="81">
                  <c:v>0.4777777777777778</c:v>
                </c:pt>
                <c:pt idx="82">
                  <c:v>0.47847222222222219</c:v>
                </c:pt>
                <c:pt idx="83">
                  <c:v>0.47916666666666669</c:v>
                </c:pt>
                <c:pt idx="84">
                  <c:v>0.47986111111111113</c:v>
                </c:pt>
                <c:pt idx="85">
                  <c:v>0.48055555555555557</c:v>
                </c:pt>
                <c:pt idx="86">
                  <c:v>0.48125000000000001</c:v>
                </c:pt>
                <c:pt idx="87">
                  <c:v>0.48194444444444445</c:v>
                </c:pt>
                <c:pt idx="88">
                  <c:v>0.4826388888888889</c:v>
                </c:pt>
                <c:pt idx="89">
                  <c:v>0.48333333333333334</c:v>
                </c:pt>
                <c:pt idx="90">
                  <c:v>0.48402777777777778</c:v>
                </c:pt>
                <c:pt idx="91">
                  <c:v>0.48472222222222222</c:v>
                </c:pt>
                <c:pt idx="92">
                  <c:v>0.48541666666666666</c:v>
                </c:pt>
                <c:pt idx="93">
                  <c:v>0.4861111111111111</c:v>
                </c:pt>
                <c:pt idx="94">
                  <c:v>0.48680555555555555</c:v>
                </c:pt>
                <c:pt idx="95">
                  <c:v>0.48749999999999999</c:v>
                </c:pt>
                <c:pt idx="96">
                  <c:v>0.48819444444444443</c:v>
                </c:pt>
                <c:pt idx="97">
                  <c:v>0.48888888888888887</c:v>
                </c:pt>
                <c:pt idx="98">
                  <c:v>0.48958333333333331</c:v>
                </c:pt>
                <c:pt idx="99">
                  <c:v>0.49027777777777781</c:v>
                </c:pt>
                <c:pt idx="100">
                  <c:v>0.4909722222222222</c:v>
                </c:pt>
                <c:pt idx="101">
                  <c:v>0.4916666666666667</c:v>
                </c:pt>
                <c:pt idx="102">
                  <c:v>0.49236111111111108</c:v>
                </c:pt>
                <c:pt idx="103">
                  <c:v>0.49305555555555558</c:v>
                </c:pt>
                <c:pt idx="104">
                  <c:v>0.49375000000000002</c:v>
                </c:pt>
                <c:pt idx="105">
                  <c:v>0.49444444444444446</c:v>
                </c:pt>
                <c:pt idx="106">
                  <c:v>0.49513888888888885</c:v>
                </c:pt>
                <c:pt idx="107">
                  <c:v>0.49583333333333335</c:v>
                </c:pt>
                <c:pt idx="108">
                  <c:v>0.49652777777777773</c:v>
                </c:pt>
                <c:pt idx="109">
                  <c:v>0.49722222222222223</c:v>
                </c:pt>
                <c:pt idx="110">
                  <c:v>0.49791666666666662</c:v>
                </c:pt>
                <c:pt idx="111">
                  <c:v>0.49861111111111112</c:v>
                </c:pt>
                <c:pt idx="112">
                  <c:v>0.4993055555555555</c:v>
                </c:pt>
                <c:pt idx="113">
                  <c:v>0.5</c:v>
                </c:pt>
                <c:pt idx="114">
                  <c:v>0.50069444444444444</c:v>
                </c:pt>
                <c:pt idx="115">
                  <c:v>0.50138888888888888</c:v>
                </c:pt>
                <c:pt idx="116">
                  <c:v>0.50208333333333333</c:v>
                </c:pt>
                <c:pt idx="117">
                  <c:v>0.50277777777777777</c:v>
                </c:pt>
                <c:pt idx="118">
                  <c:v>0.50347222222222221</c:v>
                </c:pt>
                <c:pt idx="119">
                  <c:v>0.50416666666666665</c:v>
                </c:pt>
                <c:pt idx="120">
                  <c:v>0.50486111111111109</c:v>
                </c:pt>
                <c:pt idx="121">
                  <c:v>0.50555555555555554</c:v>
                </c:pt>
                <c:pt idx="122">
                  <c:v>0.50624999999999998</c:v>
                </c:pt>
                <c:pt idx="123">
                  <c:v>0.50694444444444442</c:v>
                </c:pt>
                <c:pt idx="124">
                  <c:v>0.50763888888888886</c:v>
                </c:pt>
                <c:pt idx="125">
                  <c:v>0.5083333333333333</c:v>
                </c:pt>
                <c:pt idx="126">
                  <c:v>0.50902777777777775</c:v>
                </c:pt>
                <c:pt idx="127">
                  <c:v>0.50972222222222219</c:v>
                </c:pt>
                <c:pt idx="128">
                  <c:v>0.51041666666666663</c:v>
                </c:pt>
                <c:pt idx="129">
                  <c:v>0.51111111111111118</c:v>
                </c:pt>
                <c:pt idx="130">
                  <c:v>0.51180555555555551</c:v>
                </c:pt>
                <c:pt idx="131">
                  <c:v>0.51249999999999996</c:v>
                </c:pt>
                <c:pt idx="132">
                  <c:v>0.5131944444444444</c:v>
                </c:pt>
                <c:pt idx="133">
                  <c:v>0.51388888888888895</c:v>
                </c:pt>
                <c:pt idx="134">
                  <c:v>0.51458333333333328</c:v>
                </c:pt>
                <c:pt idx="135">
                  <c:v>0.51527777777777783</c:v>
                </c:pt>
                <c:pt idx="136">
                  <c:v>0.51597222222222217</c:v>
                </c:pt>
                <c:pt idx="137">
                  <c:v>0.51666666666666672</c:v>
                </c:pt>
                <c:pt idx="138">
                  <c:v>0.51736111111111105</c:v>
                </c:pt>
                <c:pt idx="139">
                  <c:v>0.5180555555555556</c:v>
                </c:pt>
                <c:pt idx="140">
                  <c:v>0.51875000000000004</c:v>
                </c:pt>
                <c:pt idx="141">
                  <c:v>0.51944444444444449</c:v>
                </c:pt>
                <c:pt idx="142">
                  <c:v>0.52013888888888882</c:v>
                </c:pt>
                <c:pt idx="143">
                  <c:v>0.52083333333333337</c:v>
                </c:pt>
                <c:pt idx="144">
                  <c:v>0.52152777777777781</c:v>
                </c:pt>
                <c:pt idx="145">
                  <c:v>0.52222222222222225</c:v>
                </c:pt>
                <c:pt idx="146">
                  <c:v>0.5229166666666667</c:v>
                </c:pt>
                <c:pt idx="147">
                  <c:v>0.52361111111111114</c:v>
                </c:pt>
                <c:pt idx="148">
                  <c:v>0.52430555555555558</c:v>
                </c:pt>
                <c:pt idx="149">
                  <c:v>0.52500000000000002</c:v>
                </c:pt>
                <c:pt idx="150">
                  <c:v>0.52569444444444446</c:v>
                </c:pt>
                <c:pt idx="151">
                  <c:v>0.52638888888888891</c:v>
                </c:pt>
                <c:pt idx="152">
                  <c:v>0.52708333333333335</c:v>
                </c:pt>
                <c:pt idx="153">
                  <c:v>0.52777777777777779</c:v>
                </c:pt>
                <c:pt idx="154">
                  <c:v>0.52847222222222223</c:v>
                </c:pt>
                <c:pt idx="155">
                  <c:v>0.52916666666666667</c:v>
                </c:pt>
                <c:pt idx="156">
                  <c:v>0.52986111111111112</c:v>
                </c:pt>
                <c:pt idx="157">
                  <c:v>0.53055555555555556</c:v>
                </c:pt>
                <c:pt idx="158">
                  <c:v>0.53125</c:v>
                </c:pt>
                <c:pt idx="159">
                  <c:v>0.53194444444444444</c:v>
                </c:pt>
                <c:pt idx="160">
                  <c:v>0.53263888888888888</c:v>
                </c:pt>
                <c:pt idx="161">
                  <c:v>0.53333333333333333</c:v>
                </c:pt>
                <c:pt idx="162">
                  <c:v>0.53402777777777777</c:v>
                </c:pt>
                <c:pt idx="163">
                  <c:v>0.53472222222222221</c:v>
                </c:pt>
                <c:pt idx="164">
                  <c:v>0.53541666666666665</c:v>
                </c:pt>
                <c:pt idx="165">
                  <c:v>0.53611111111111109</c:v>
                </c:pt>
                <c:pt idx="166">
                  <c:v>0.53680555555555554</c:v>
                </c:pt>
                <c:pt idx="167">
                  <c:v>0.53749999999999998</c:v>
                </c:pt>
                <c:pt idx="168">
                  <c:v>0.53819444444444442</c:v>
                </c:pt>
                <c:pt idx="169">
                  <c:v>0.53888888888888886</c:v>
                </c:pt>
                <c:pt idx="170">
                  <c:v>0.5395833333333333</c:v>
                </c:pt>
                <c:pt idx="171">
                  <c:v>0.54027777777777775</c:v>
                </c:pt>
                <c:pt idx="172">
                  <c:v>0.54097222222222219</c:v>
                </c:pt>
                <c:pt idx="173">
                  <c:v>0.54166666666666663</c:v>
                </c:pt>
                <c:pt idx="174">
                  <c:v>0.54236111111111118</c:v>
                </c:pt>
                <c:pt idx="175">
                  <c:v>0.54305555555555551</c:v>
                </c:pt>
                <c:pt idx="176">
                  <c:v>0.54374999999999996</c:v>
                </c:pt>
                <c:pt idx="177">
                  <c:v>0.5444444444444444</c:v>
                </c:pt>
                <c:pt idx="178">
                  <c:v>0.54513888888888895</c:v>
                </c:pt>
                <c:pt idx="179">
                  <c:v>0.54583333333333328</c:v>
                </c:pt>
                <c:pt idx="180">
                  <c:v>0.54652777777777783</c:v>
                </c:pt>
                <c:pt idx="181">
                  <c:v>0.54722222222222217</c:v>
                </c:pt>
                <c:pt idx="182">
                  <c:v>0.54791666666666672</c:v>
                </c:pt>
                <c:pt idx="183">
                  <c:v>0.54861111111111105</c:v>
                </c:pt>
                <c:pt idx="184">
                  <c:v>0.5493055555555556</c:v>
                </c:pt>
                <c:pt idx="185">
                  <c:v>0.55000000000000004</c:v>
                </c:pt>
                <c:pt idx="186">
                  <c:v>0.55069444444444449</c:v>
                </c:pt>
                <c:pt idx="187">
                  <c:v>0.55138888888888882</c:v>
                </c:pt>
                <c:pt idx="188">
                  <c:v>0.55208333333333337</c:v>
                </c:pt>
                <c:pt idx="189">
                  <c:v>0.55277777777777781</c:v>
                </c:pt>
                <c:pt idx="190">
                  <c:v>0.55347222222222225</c:v>
                </c:pt>
                <c:pt idx="191">
                  <c:v>0.5541666666666667</c:v>
                </c:pt>
                <c:pt idx="192">
                  <c:v>0.55486111111111114</c:v>
                </c:pt>
                <c:pt idx="193">
                  <c:v>0.55555555555555558</c:v>
                </c:pt>
                <c:pt idx="194">
                  <c:v>0.55625000000000002</c:v>
                </c:pt>
                <c:pt idx="195">
                  <c:v>0.55694444444444446</c:v>
                </c:pt>
                <c:pt idx="196">
                  <c:v>0.55763888888888891</c:v>
                </c:pt>
                <c:pt idx="197">
                  <c:v>0.55833333333333335</c:v>
                </c:pt>
                <c:pt idx="198">
                  <c:v>0.55902777777777779</c:v>
                </c:pt>
                <c:pt idx="199">
                  <c:v>0.55972222222222223</c:v>
                </c:pt>
                <c:pt idx="200">
                  <c:v>0.56041666666666667</c:v>
                </c:pt>
                <c:pt idx="201">
                  <c:v>0.56111111111111112</c:v>
                </c:pt>
                <c:pt idx="202">
                  <c:v>0.56180555555555556</c:v>
                </c:pt>
                <c:pt idx="203">
                  <c:v>0.5625</c:v>
                </c:pt>
                <c:pt idx="204">
                  <c:v>0.56319444444444444</c:v>
                </c:pt>
                <c:pt idx="205">
                  <c:v>0.56388888888888888</c:v>
                </c:pt>
                <c:pt idx="206">
                  <c:v>0.56458333333333333</c:v>
                </c:pt>
                <c:pt idx="207">
                  <c:v>0.56527777777777777</c:v>
                </c:pt>
                <c:pt idx="208">
                  <c:v>0.56597222222222221</c:v>
                </c:pt>
                <c:pt idx="209">
                  <c:v>0.56666666666666665</c:v>
                </c:pt>
                <c:pt idx="210">
                  <c:v>0.56736111111111109</c:v>
                </c:pt>
                <c:pt idx="211">
                  <c:v>0.56805555555555554</c:v>
                </c:pt>
                <c:pt idx="212">
                  <c:v>0.56874999999999998</c:v>
                </c:pt>
                <c:pt idx="213">
                  <c:v>0.56944444444444442</c:v>
                </c:pt>
                <c:pt idx="214">
                  <c:v>0.57013888888888886</c:v>
                </c:pt>
                <c:pt idx="215">
                  <c:v>0.5708333333333333</c:v>
                </c:pt>
                <c:pt idx="216">
                  <c:v>0.57152777777777775</c:v>
                </c:pt>
                <c:pt idx="217">
                  <c:v>0.57222222222222219</c:v>
                </c:pt>
                <c:pt idx="218">
                  <c:v>0.57291666666666663</c:v>
                </c:pt>
                <c:pt idx="219">
                  <c:v>0.57361111111111118</c:v>
                </c:pt>
                <c:pt idx="220">
                  <c:v>0.57430555555555551</c:v>
                </c:pt>
                <c:pt idx="221">
                  <c:v>0.57499999999999996</c:v>
                </c:pt>
                <c:pt idx="222">
                  <c:v>0.5756944444444444</c:v>
                </c:pt>
                <c:pt idx="223">
                  <c:v>0.57638888888888895</c:v>
                </c:pt>
                <c:pt idx="224">
                  <c:v>0.57708333333333328</c:v>
                </c:pt>
                <c:pt idx="225">
                  <c:v>0.57777777777777783</c:v>
                </c:pt>
                <c:pt idx="226">
                  <c:v>0.57847222222222217</c:v>
                </c:pt>
                <c:pt idx="227">
                  <c:v>0.57916666666666672</c:v>
                </c:pt>
                <c:pt idx="228">
                  <c:v>0.57986111111111105</c:v>
                </c:pt>
                <c:pt idx="229">
                  <c:v>0.5805555555555556</c:v>
                </c:pt>
                <c:pt idx="230">
                  <c:v>0.58125000000000004</c:v>
                </c:pt>
                <c:pt idx="231">
                  <c:v>0.58194444444444449</c:v>
                </c:pt>
                <c:pt idx="232">
                  <c:v>0.58263888888888882</c:v>
                </c:pt>
                <c:pt idx="233">
                  <c:v>0.58333333333333337</c:v>
                </c:pt>
                <c:pt idx="234">
                  <c:v>0.58402777777777781</c:v>
                </c:pt>
                <c:pt idx="235">
                  <c:v>0.58472222222222225</c:v>
                </c:pt>
                <c:pt idx="236">
                  <c:v>0.5854166666666667</c:v>
                </c:pt>
                <c:pt idx="237">
                  <c:v>0.58611111111111114</c:v>
                </c:pt>
                <c:pt idx="238">
                  <c:v>0.58680555555555558</c:v>
                </c:pt>
                <c:pt idx="239">
                  <c:v>0.58750000000000002</c:v>
                </c:pt>
                <c:pt idx="240">
                  <c:v>0.58819444444444446</c:v>
                </c:pt>
                <c:pt idx="241">
                  <c:v>0.58888888888888891</c:v>
                </c:pt>
                <c:pt idx="242">
                  <c:v>0.58958333333333335</c:v>
                </c:pt>
                <c:pt idx="243">
                  <c:v>0.59027777777777779</c:v>
                </c:pt>
                <c:pt idx="244">
                  <c:v>0.59097222222222223</c:v>
                </c:pt>
                <c:pt idx="245">
                  <c:v>0.59166666666666667</c:v>
                </c:pt>
                <c:pt idx="246">
                  <c:v>0.59236111111111112</c:v>
                </c:pt>
                <c:pt idx="247">
                  <c:v>0.59305555555555556</c:v>
                </c:pt>
                <c:pt idx="248">
                  <c:v>0.59375</c:v>
                </c:pt>
                <c:pt idx="249">
                  <c:v>0.59444444444444444</c:v>
                </c:pt>
                <c:pt idx="250">
                  <c:v>0.59513888888888888</c:v>
                </c:pt>
                <c:pt idx="251">
                  <c:v>0.59583333333333333</c:v>
                </c:pt>
                <c:pt idx="252">
                  <c:v>0.59652777777777777</c:v>
                </c:pt>
                <c:pt idx="253">
                  <c:v>0.59722222222222221</c:v>
                </c:pt>
                <c:pt idx="254">
                  <c:v>0.59791666666666665</c:v>
                </c:pt>
                <c:pt idx="255">
                  <c:v>0.59861111111111109</c:v>
                </c:pt>
                <c:pt idx="256">
                  <c:v>0.59930555555555554</c:v>
                </c:pt>
                <c:pt idx="257">
                  <c:v>0.6</c:v>
                </c:pt>
                <c:pt idx="258">
                  <c:v>0.60069444444444442</c:v>
                </c:pt>
                <c:pt idx="259">
                  <c:v>0.60138888888888886</c:v>
                </c:pt>
                <c:pt idx="260">
                  <c:v>0.6020833333333333</c:v>
                </c:pt>
                <c:pt idx="261">
                  <c:v>0.60277777777777775</c:v>
                </c:pt>
                <c:pt idx="262">
                  <c:v>0.60347222222222219</c:v>
                </c:pt>
                <c:pt idx="263">
                  <c:v>0.60416666666666663</c:v>
                </c:pt>
                <c:pt idx="264">
                  <c:v>0.60486111111111118</c:v>
                </c:pt>
                <c:pt idx="265">
                  <c:v>0.60555555555555551</c:v>
                </c:pt>
                <c:pt idx="266">
                  <c:v>0.60624999999999996</c:v>
                </c:pt>
                <c:pt idx="267">
                  <c:v>0.6069444444444444</c:v>
                </c:pt>
                <c:pt idx="268">
                  <c:v>0.60763888888888895</c:v>
                </c:pt>
                <c:pt idx="269">
                  <c:v>0.60833333333333328</c:v>
                </c:pt>
                <c:pt idx="270">
                  <c:v>0.60902777777777783</c:v>
                </c:pt>
                <c:pt idx="271">
                  <c:v>0.60972222222222217</c:v>
                </c:pt>
                <c:pt idx="272">
                  <c:v>0.61041666666666672</c:v>
                </c:pt>
                <c:pt idx="273">
                  <c:v>0.61111111111111105</c:v>
                </c:pt>
                <c:pt idx="274">
                  <c:v>0.6118055555555556</c:v>
                </c:pt>
                <c:pt idx="275">
                  <c:v>0.61250000000000004</c:v>
                </c:pt>
                <c:pt idx="276">
                  <c:v>0.61319444444444449</c:v>
                </c:pt>
                <c:pt idx="277">
                  <c:v>0.61388888888888882</c:v>
                </c:pt>
                <c:pt idx="278">
                  <c:v>0.61458333333333337</c:v>
                </c:pt>
                <c:pt idx="279">
                  <c:v>0.61527777777777781</c:v>
                </c:pt>
                <c:pt idx="280">
                  <c:v>0.61597222222222225</c:v>
                </c:pt>
                <c:pt idx="281">
                  <c:v>0.6166666666666667</c:v>
                </c:pt>
                <c:pt idx="282">
                  <c:v>0.61736111111111114</c:v>
                </c:pt>
                <c:pt idx="283">
                  <c:v>0.61805555555555558</c:v>
                </c:pt>
                <c:pt idx="284">
                  <c:v>0.61875000000000002</c:v>
                </c:pt>
                <c:pt idx="285">
                  <c:v>0.61944444444444446</c:v>
                </c:pt>
                <c:pt idx="286">
                  <c:v>0.62013888888888891</c:v>
                </c:pt>
                <c:pt idx="287">
                  <c:v>0.62083333333333335</c:v>
                </c:pt>
                <c:pt idx="288">
                  <c:v>0.62152777777777779</c:v>
                </c:pt>
                <c:pt idx="289">
                  <c:v>0.62222222222222223</c:v>
                </c:pt>
                <c:pt idx="290">
                  <c:v>0.62291666666666667</c:v>
                </c:pt>
                <c:pt idx="291">
                  <c:v>0.62361111111111112</c:v>
                </c:pt>
                <c:pt idx="292">
                  <c:v>0.62430555555555556</c:v>
                </c:pt>
                <c:pt idx="293">
                  <c:v>0.625</c:v>
                </c:pt>
                <c:pt idx="294">
                  <c:v>0.62569444444444444</c:v>
                </c:pt>
                <c:pt idx="295">
                  <c:v>0.62638888888888888</c:v>
                </c:pt>
                <c:pt idx="296">
                  <c:v>0.62708333333333333</c:v>
                </c:pt>
                <c:pt idx="297">
                  <c:v>0.62777777777777777</c:v>
                </c:pt>
                <c:pt idx="298">
                  <c:v>0.62847222222222221</c:v>
                </c:pt>
                <c:pt idx="299">
                  <c:v>0.62916666666666665</c:v>
                </c:pt>
                <c:pt idx="300">
                  <c:v>0.62986111111111109</c:v>
                </c:pt>
              </c:numCache>
            </c:numRef>
          </c:cat>
          <c:val>
            <c:numRef>
              <c:f>SLAKT105!$B$2:$B$302</c:f>
              <c:numCache>
                <c:formatCode>General</c:formatCode>
                <c:ptCount val="301"/>
                <c:pt idx="0">
                  <c:v>25.5</c:v>
                </c:pt>
                <c:pt idx="1">
                  <c:v>24.9</c:v>
                </c:pt>
                <c:pt idx="2">
                  <c:v>25.1</c:v>
                </c:pt>
                <c:pt idx="3">
                  <c:v>25.1</c:v>
                </c:pt>
                <c:pt idx="4">
                  <c:v>25.1</c:v>
                </c:pt>
                <c:pt idx="5">
                  <c:v>24.9</c:v>
                </c:pt>
                <c:pt idx="6">
                  <c:v>24.9</c:v>
                </c:pt>
                <c:pt idx="7">
                  <c:v>24.9</c:v>
                </c:pt>
                <c:pt idx="8">
                  <c:v>24.7</c:v>
                </c:pt>
                <c:pt idx="9">
                  <c:v>24.7</c:v>
                </c:pt>
                <c:pt idx="10">
                  <c:v>24.5</c:v>
                </c:pt>
                <c:pt idx="11">
                  <c:v>24.5</c:v>
                </c:pt>
                <c:pt idx="12">
                  <c:v>24.7</c:v>
                </c:pt>
                <c:pt idx="13">
                  <c:v>24.7</c:v>
                </c:pt>
                <c:pt idx="14">
                  <c:v>24.7</c:v>
                </c:pt>
                <c:pt idx="15">
                  <c:v>24.7</c:v>
                </c:pt>
                <c:pt idx="16">
                  <c:v>24.7</c:v>
                </c:pt>
                <c:pt idx="17">
                  <c:v>24.7</c:v>
                </c:pt>
                <c:pt idx="18">
                  <c:v>24.5</c:v>
                </c:pt>
                <c:pt idx="19">
                  <c:v>24.5</c:v>
                </c:pt>
                <c:pt idx="20">
                  <c:v>24.7</c:v>
                </c:pt>
                <c:pt idx="21">
                  <c:v>24.5</c:v>
                </c:pt>
                <c:pt idx="22">
                  <c:v>24.5</c:v>
                </c:pt>
                <c:pt idx="23">
                  <c:v>24.5</c:v>
                </c:pt>
                <c:pt idx="24">
                  <c:v>24.1</c:v>
                </c:pt>
                <c:pt idx="25">
                  <c:v>24.1</c:v>
                </c:pt>
                <c:pt idx="26">
                  <c:v>23.9</c:v>
                </c:pt>
                <c:pt idx="27">
                  <c:v>23.9</c:v>
                </c:pt>
                <c:pt idx="28">
                  <c:v>23.9</c:v>
                </c:pt>
                <c:pt idx="29">
                  <c:v>23.9</c:v>
                </c:pt>
                <c:pt idx="30">
                  <c:v>23.9</c:v>
                </c:pt>
                <c:pt idx="31">
                  <c:v>23.9</c:v>
                </c:pt>
                <c:pt idx="32">
                  <c:v>23.7</c:v>
                </c:pt>
                <c:pt idx="33">
                  <c:v>23.7</c:v>
                </c:pt>
                <c:pt idx="34">
                  <c:v>23.9</c:v>
                </c:pt>
                <c:pt idx="35">
                  <c:v>23.9</c:v>
                </c:pt>
                <c:pt idx="36">
                  <c:v>23.9</c:v>
                </c:pt>
                <c:pt idx="37">
                  <c:v>23.9</c:v>
                </c:pt>
                <c:pt idx="38">
                  <c:v>23.7</c:v>
                </c:pt>
                <c:pt idx="39">
                  <c:v>23.3</c:v>
                </c:pt>
                <c:pt idx="40">
                  <c:v>23.3</c:v>
                </c:pt>
                <c:pt idx="41">
                  <c:v>23.1</c:v>
                </c:pt>
                <c:pt idx="42">
                  <c:v>23.1</c:v>
                </c:pt>
                <c:pt idx="43">
                  <c:v>23.1</c:v>
                </c:pt>
                <c:pt idx="44">
                  <c:v>23.1</c:v>
                </c:pt>
                <c:pt idx="45">
                  <c:v>23.1</c:v>
                </c:pt>
                <c:pt idx="46">
                  <c:v>23.1</c:v>
                </c:pt>
                <c:pt idx="47">
                  <c:v>23.1</c:v>
                </c:pt>
                <c:pt idx="48">
                  <c:v>23.1</c:v>
                </c:pt>
                <c:pt idx="49">
                  <c:v>23.3</c:v>
                </c:pt>
                <c:pt idx="50">
                  <c:v>23.5</c:v>
                </c:pt>
                <c:pt idx="51">
                  <c:v>23.1</c:v>
                </c:pt>
                <c:pt idx="52">
                  <c:v>22.9</c:v>
                </c:pt>
                <c:pt idx="53">
                  <c:v>22.9</c:v>
                </c:pt>
                <c:pt idx="54">
                  <c:v>22.7</c:v>
                </c:pt>
                <c:pt idx="55">
                  <c:v>22.7</c:v>
                </c:pt>
                <c:pt idx="56">
                  <c:v>22.7</c:v>
                </c:pt>
                <c:pt idx="57">
                  <c:v>22.7</c:v>
                </c:pt>
                <c:pt idx="58">
                  <c:v>22.9</c:v>
                </c:pt>
                <c:pt idx="59">
                  <c:v>22.9</c:v>
                </c:pt>
                <c:pt idx="60">
                  <c:v>22.9</c:v>
                </c:pt>
                <c:pt idx="61">
                  <c:v>22.7</c:v>
                </c:pt>
                <c:pt idx="62">
                  <c:v>22.7</c:v>
                </c:pt>
                <c:pt idx="63">
                  <c:v>22.7</c:v>
                </c:pt>
                <c:pt idx="64">
                  <c:v>22.7</c:v>
                </c:pt>
                <c:pt idx="65">
                  <c:v>22.7</c:v>
                </c:pt>
                <c:pt idx="66">
                  <c:v>22.7</c:v>
                </c:pt>
                <c:pt idx="67">
                  <c:v>22.7</c:v>
                </c:pt>
                <c:pt idx="68">
                  <c:v>22.5</c:v>
                </c:pt>
                <c:pt idx="69">
                  <c:v>22.5</c:v>
                </c:pt>
                <c:pt idx="70">
                  <c:v>22.3</c:v>
                </c:pt>
                <c:pt idx="71">
                  <c:v>22.3</c:v>
                </c:pt>
                <c:pt idx="72">
                  <c:v>22.3</c:v>
                </c:pt>
                <c:pt idx="73">
                  <c:v>22.1</c:v>
                </c:pt>
                <c:pt idx="74">
                  <c:v>22.3</c:v>
                </c:pt>
                <c:pt idx="75">
                  <c:v>22.3</c:v>
                </c:pt>
                <c:pt idx="76">
                  <c:v>22.3</c:v>
                </c:pt>
                <c:pt idx="77">
                  <c:v>22.3</c:v>
                </c:pt>
                <c:pt idx="78">
                  <c:v>22.3</c:v>
                </c:pt>
                <c:pt idx="79">
                  <c:v>22.3</c:v>
                </c:pt>
                <c:pt idx="80">
                  <c:v>22.3</c:v>
                </c:pt>
                <c:pt idx="81">
                  <c:v>22.3</c:v>
                </c:pt>
                <c:pt idx="82">
                  <c:v>22.3</c:v>
                </c:pt>
                <c:pt idx="83">
                  <c:v>22.1</c:v>
                </c:pt>
                <c:pt idx="84">
                  <c:v>22.1</c:v>
                </c:pt>
                <c:pt idx="85">
                  <c:v>22.1</c:v>
                </c:pt>
                <c:pt idx="86">
                  <c:v>21.9</c:v>
                </c:pt>
                <c:pt idx="87">
                  <c:v>21.9</c:v>
                </c:pt>
                <c:pt idx="88">
                  <c:v>22.1</c:v>
                </c:pt>
                <c:pt idx="89">
                  <c:v>21.9</c:v>
                </c:pt>
                <c:pt idx="90">
                  <c:v>21.9</c:v>
                </c:pt>
                <c:pt idx="91">
                  <c:v>22.1</c:v>
                </c:pt>
                <c:pt idx="92">
                  <c:v>22.1</c:v>
                </c:pt>
                <c:pt idx="93">
                  <c:v>22.1</c:v>
                </c:pt>
                <c:pt idx="94">
                  <c:v>21.9</c:v>
                </c:pt>
                <c:pt idx="95">
                  <c:v>21.9</c:v>
                </c:pt>
                <c:pt idx="96">
                  <c:v>21.9</c:v>
                </c:pt>
                <c:pt idx="97">
                  <c:v>21.9</c:v>
                </c:pt>
                <c:pt idx="98">
                  <c:v>21.9</c:v>
                </c:pt>
                <c:pt idx="99">
                  <c:v>21.9</c:v>
                </c:pt>
                <c:pt idx="100">
                  <c:v>21.9</c:v>
                </c:pt>
                <c:pt idx="101">
                  <c:v>21.9</c:v>
                </c:pt>
                <c:pt idx="102">
                  <c:v>21.9</c:v>
                </c:pt>
                <c:pt idx="103">
                  <c:v>21.7</c:v>
                </c:pt>
                <c:pt idx="104">
                  <c:v>21.7</c:v>
                </c:pt>
                <c:pt idx="105">
                  <c:v>21.7</c:v>
                </c:pt>
                <c:pt idx="106">
                  <c:v>21.7</c:v>
                </c:pt>
                <c:pt idx="107">
                  <c:v>21.5</c:v>
                </c:pt>
                <c:pt idx="108">
                  <c:v>21.3</c:v>
                </c:pt>
                <c:pt idx="109">
                  <c:v>21.3</c:v>
                </c:pt>
                <c:pt idx="110">
                  <c:v>21.3</c:v>
                </c:pt>
                <c:pt idx="111">
                  <c:v>21.1</c:v>
                </c:pt>
                <c:pt idx="112">
                  <c:v>21.3</c:v>
                </c:pt>
                <c:pt idx="113">
                  <c:v>21.3</c:v>
                </c:pt>
                <c:pt idx="114">
                  <c:v>21.5</c:v>
                </c:pt>
                <c:pt idx="115">
                  <c:v>21.5</c:v>
                </c:pt>
                <c:pt idx="116">
                  <c:v>21.3</c:v>
                </c:pt>
                <c:pt idx="117">
                  <c:v>21.3</c:v>
                </c:pt>
                <c:pt idx="118">
                  <c:v>21.1</c:v>
                </c:pt>
                <c:pt idx="119">
                  <c:v>21.1</c:v>
                </c:pt>
                <c:pt idx="120">
                  <c:v>21.5</c:v>
                </c:pt>
                <c:pt idx="121">
                  <c:v>21.5</c:v>
                </c:pt>
                <c:pt idx="122">
                  <c:v>21.9</c:v>
                </c:pt>
                <c:pt idx="123">
                  <c:v>22.1</c:v>
                </c:pt>
                <c:pt idx="124">
                  <c:v>22.3</c:v>
                </c:pt>
                <c:pt idx="125">
                  <c:v>22.5</c:v>
                </c:pt>
                <c:pt idx="126">
                  <c:v>22.7</c:v>
                </c:pt>
                <c:pt idx="127">
                  <c:v>22.7</c:v>
                </c:pt>
                <c:pt idx="128">
                  <c:v>22.9</c:v>
                </c:pt>
                <c:pt idx="129">
                  <c:v>23.1</c:v>
                </c:pt>
                <c:pt idx="130">
                  <c:v>23.3</c:v>
                </c:pt>
                <c:pt idx="131">
                  <c:v>23.5</c:v>
                </c:pt>
                <c:pt idx="132">
                  <c:v>23.7</c:v>
                </c:pt>
                <c:pt idx="133">
                  <c:v>23.9</c:v>
                </c:pt>
                <c:pt idx="134">
                  <c:v>24.3</c:v>
                </c:pt>
                <c:pt idx="135">
                  <c:v>24.3</c:v>
                </c:pt>
                <c:pt idx="136">
                  <c:v>24.3</c:v>
                </c:pt>
                <c:pt idx="137">
                  <c:v>24.3</c:v>
                </c:pt>
                <c:pt idx="138">
                  <c:v>24.3</c:v>
                </c:pt>
                <c:pt idx="139">
                  <c:v>24.3</c:v>
                </c:pt>
                <c:pt idx="140">
                  <c:v>24.3</c:v>
                </c:pt>
                <c:pt idx="141">
                  <c:v>24.3</c:v>
                </c:pt>
                <c:pt idx="142">
                  <c:v>24.3</c:v>
                </c:pt>
                <c:pt idx="143">
                  <c:v>24.3</c:v>
                </c:pt>
                <c:pt idx="144">
                  <c:v>24.3</c:v>
                </c:pt>
                <c:pt idx="145">
                  <c:v>24.5</c:v>
                </c:pt>
                <c:pt idx="146">
                  <c:v>24.5</c:v>
                </c:pt>
                <c:pt idx="147">
                  <c:v>24.3</c:v>
                </c:pt>
                <c:pt idx="148">
                  <c:v>24.3</c:v>
                </c:pt>
                <c:pt idx="149">
                  <c:v>24.3</c:v>
                </c:pt>
                <c:pt idx="150">
                  <c:v>24.5</c:v>
                </c:pt>
                <c:pt idx="151">
                  <c:v>24.5</c:v>
                </c:pt>
                <c:pt idx="152">
                  <c:v>24.5</c:v>
                </c:pt>
                <c:pt idx="153">
                  <c:v>24.5</c:v>
                </c:pt>
                <c:pt idx="154">
                  <c:v>24.5</c:v>
                </c:pt>
                <c:pt idx="155">
                  <c:v>24.7</c:v>
                </c:pt>
                <c:pt idx="156">
                  <c:v>24.7</c:v>
                </c:pt>
                <c:pt idx="157">
                  <c:v>24.7</c:v>
                </c:pt>
                <c:pt idx="158">
                  <c:v>24.7</c:v>
                </c:pt>
                <c:pt idx="159">
                  <c:v>24.7</c:v>
                </c:pt>
                <c:pt idx="160">
                  <c:v>24.5</c:v>
                </c:pt>
                <c:pt idx="161">
                  <c:v>24.7</c:v>
                </c:pt>
                <c:pt idx="162">
                  <c:v>24.5</c:v>
                </c:pt>
                <c:pt idx="163">
                  <c:v>24.5</c:v>
                </c:pt>
                <c:pt idx="164">
                  <c:v>24.5</c:v>
                </c:pt>
                <c:pt idx="165">
                  <c:v>24.5</c:v>
                </c:pt>
                <c:pt idx="166">
                  <c:v>24.5</c:v>
                </c:pt>
                <c:pt idx="167">
                  <c:v>24.5</c:v>
                </c:pt>
                <c:pt idx="168">
                  <c:v>24.5</c:v>
                </c:pt>
                <c:pt idx="169">
                  <c:v>24.5</c:v>
                </c:pt>
                <c:pt idx="170">
                  <c:v>24.5</c:v>
                </c:pt>
                <c:pt idx="171">
                  <c:v>24.3</c:v>
                </c:pt>
                <c:pt idx="172">
                  <c:v>24.3</c:v>
                </c:pt>
                <c:pt idx="173">
                  <c:v>24.3</c:v>
                </c:pt>
                <c:pt idx="174">
                  <c:v>24.3</c:v>
                </c:pt>
                <c:pt idx="175">
                  <c:v>24.3</c:v>
                </c:pt>
                <c:pt idx="176">
                  <c:v>24.3</c:v>
                </c:pt>
                <c:pt idx="177">
                  <c:v>24.5</c:v>
                </c:pt>
                <c:pt idx="178">
                  <c:v>24.5</c:v>
                </c:pt>
                <c:pt idx="179">
                  <c:v>24.5</c:v>
                </c:pt>
                <c:pt idx="180">
                  <c:v>24.5</c:v>
                </c:pt>
                <c:pt idx="181">
                  <c:v>24.7</c:v>
                </c:pt>
                <c:pt idx="182">
                  <c:v>24.9</c:v>
                </c:pt>
                <c:pt idx="183">
                  <c:v>24.9</c:v>
                </c:pt>
                <c:pt idx="184">
                  <c:v>24.7</c:v>
                </c:pt>
                <c:pt idx="185">
                  <c:v>24.9</c:v>
                </c:pt>
                <c:pt idx="186">
                  <c:v>24.9</c:v>
                </c:pt>
                <c:pt idx="187">
                  <c:v>24.9</c:v>
                </c:pt>
                <c:pt idx="188">
                  <c:v>24.9</c:v>
                </c:pt>
                <c:pt idx="189">
                  <c:v>24.9</c:v>
                </c:pt>
                <c:pt idx="190">
                  <c:v>24.7</c:v>
                </c:pt>
                <c:pt idx="191">
                  <c:v>24.5</c:v>
                </c:pt>
                <c:pt idx="192">
                  <c:v>24.3</c:v>
                </c:pt>
                <c:pt idx="193">
                  <c:v>24.3</c:v>
                </c:pt>
                <c:pt idx="194">
                  <c:v>24.3</c:v>
                </c:pt>
                <c:pt idx="195">
                  <c:v>24.1</c:v>
                </c:pt>
                <c:pt idx="196">
                  <c:v>24.3</c:v>
                </c:pt>
                <c:pt idx="197">
                  <c:v>24.3</c:v>
                </c:pt>
                <c:pt idx="198">
                  <c:v>24.5</c:v>
                </c:pt>
                <c:pt idx="199">
                  <c:v>24.5</c:v>
                </c:pt>
                <c:pt idx="200">
                  <c:v>24.5</c:v>
                </c:pt>
                <c:pt idx="201">
                  <c:v>24.3</c:v>
                </c:pt>
                <c:pt idx="202">
                  <c:v>24.3</c:v>
                </c:pt>
                <c:pt idx="203">
                  <c:v>24.3</c:v>
                </c:pt>
                <c:pt idx="204">
                  <c:v>24.3</c:v>
                </c:pt>
                <c:pt idx="205">
                  <c:v>24.1</c:v>
                </c:pt>
                <c:pt idx="206">
                  <c:v>24.1</c:v>
                </c:pt>
                <c:pt idx="207">
                  <c:v>24.1</c:v>
                </c:pt>
                <c:pt idx="208">
                  <c:v>24.1</c:v>
                </c:pt>
                <c:pt idx="209">
                  <c:v>23.9</c:v>
                </c:pt>
                <c:pt idx="210">
                  <c:v>23.9</c:v>
                </c:pt>
                <c:pt idx="211">
                  <c:v>23.9</c:v>
                </c:pt>
                <c:pt idx="212">
                  <c:v>23.7</c:v>
                </c:pt>
                <c:pt idx="213">
                  <c:v>23.7</c:v>
                </c:pt>
                <c:pt idx="214">
                  <c:v>23.7</c:v>
                </c:pt>
                <c:pt idx="215">
                  <c:v>23.7</c:v>
                </c:pt>
                <c:pt idx="216">
                  <c:v>23.7</c:v>
                </c:pt>
                <c:pt idx="217">
                  <c:v>23.7</c:v>
                </c:pt>
                <c:pt idx="218">
                  <c:v>23.5</c:v>
                </c:pt>
                <c:pt idx="219">
                  <c:v>23.5</c:v>
                </c:pt>
                <c:pt idx="220">
                  <c:v>23.5</c:v>
                </c:pt>
                <c:pt idx="221">
                  <c:v>23.5</c:v>
                </c:pt>
                <c:pt idx="222">
                  <c:v>23.5</c:v>
                </c:pt>
                <c:pt idx="223">
                  <c:v>23.3</c:v>
                </c:pt>
                <c:pt idx="224">
                  <c:v>23.5</c:v>
                </c:pt>
                <c:pt idx="225">
                  <c:v>23.3</c:v>
                </c:pt>
                <c:pt idx="226">
                  <c:v>23.5</c:v>
                </c:pt>
                <c:pt idx="227">
                  <c:v>23.5</c:v>
                </c:pt>
                <c:pt idx="228">
                  <c:v>23.5</c:v>
                </c:pt>
                <c:pt idx="229">
                  <c:v>23.5</c:v>
                </c:pt>
                <c:pt idx="230">
                  <c:v>23.5</c:v>
                </c:pt>
                <c:pt idx="231">
                  <c:v>23.5</c:v>
                </c:pt>
                <c:pt idx="232">
                  <c:v>23.7</c:v>
                </c:pt>
                <c:pt idx="233">
                  <c:v>23.9</c:v>
                </c:pt>
                <c:pt idx="234">
                  <c:v>23.9</c:v>
                </c:pt>
                <c:pt idx="235">
                  <c:v>23.9</c:v>
                </c:pt>
                <c:pt idx="236">
                  <c:v>23.9</c:v>
                </c:pt>
                <c:pt idx="237">
                  <c:v>23.9</c:v>
                </c:pt>
                <c:pt idx="238">
                  <c:v>23.9</c:v>
                </c:pt>
                <c:pt idx="239">
                  <c:v>23.9</c:v>
                </c:pt>
                <c:pt idx="240">
                  <c:v>23.7</c:v>
                </c:pt>
                <c:pt idx="241">
                  <c:v>23.9</c:v>
                </c:pt>
                <c:pt idx="242">
                  <c:v>23.9</c:v>
                </c:pt>
                <c:pt idx="243">
                  <c:v>23.9</c:v>
                </c:pt>
                <c:pt idx="244">
                  <c:v>23.9</c:v>
                </c:pt>
                <c:pt idx="245">
                  <c:v>23.7</c:v>
                </c:pt>
                <c:pt idx="246">
                  <c:v>23.7</c:v>
                </c:pt>
                <c:pt idx="247">
                  <c:v>23.5</c:v>
                </c:pt>
                <c:pt idx="248">
                  <c:v>23.3</c:v>
                </c:pt>
                <c:pt idx="249">
                  <c:v>23.3</c:v>
                </c:pt>
                <c:pt idx="250">
                  <c:v>23.3</c:v>
                </c:pt>
                <c:pt idx="251">
                  <c:v>23.3</c:v>
                </c:pt>
                <c:pt idx="252">
                  <c:v>23.1</c:v>
                </c:pt>
                <c:pt idx="253">
                  <c:v>23.1</c:v>
                </c:pt>
                <c:pt idx="254">
                  <c:v>22.9</c:v>
                </c:pt>
                <c:pt idx="255">
                  <c:v>22.9</c:v>
                </c:pt>
                <c:pt idx="256">
                  <c:v>22.9</c:v>
                </c:pt>
                <c:pt idx="257">
                  <c:v>22.9</c:v>
                </c:pt>
                <c:pt idx="258">
                  <c:v>22.9</c:v>
                </c:pt>
                <c:pt idx="259">
                  <c:v>22.9</c:v>
                </c:pt>
                <c:pt idx="260">
                  <c:v>22.9</c:v>
                </c:pt>
                <c:pt idx="261">
                  <c:v>22.7</c:v>
                </c:pt>
                <c:pt idx="262">
                  <c:v>22.7</c:v>
                </c:pt>
                <c:pt idx="263">
                  <c:v>22.7</c:v>
                </c:pt>
                <c:pt idx="264">
                  <c:v>22.5</c:v>
                </c:pt>
                <c:pt idx="265">
                  <c:v>22.5</c:v>
                </c:pt>
                <c:pt idx="266">
                  <c:v>22.5</c:v>
                </c:pt>
                <c:pt idx="267">
                  <c:v>22.5</c:v>
                </c:pt>
                <c:pt idx="268">
                  <c:v>22.3</c:v>
                </c:pt>
                <c:pt idx="269">
                  <c:v>22.3</c:v>
                </c:pt>
                <c:pt idx="270">
                  <c:v>22.3</c:v>
                </c:pt>
                <c:pt idx="271">
                  <c:v>22.3</c:v>
                </c:pt>
                <c:pt idx="272">
                  <c:v>22.3</c:v>
                </c:pt>
                <c:pt idx="273">
                  <c:v>22.3</c:v>
                </c:pt>
                <c:pt idx="274">
                  <c:v>22.1</c:v>
                </c:pt>
                <c:pt idx="275">
                  <c:v>22.1</c:v>
                </c:pt>
                <c:pt idx="276">
                  <c:v>22.3</c:v>
                </c:pt>
                <c:pt idx="277">
                  <c:v>22.3</c:v>
                </c:pt>
                <c:pt idx="278">
                  <c:v>22.1</c:v>
                </c:pt>
                <c:pt idx="279">
                  <c:v>21.9</c:v>
                </c:pt>
                <c:pt idx="280">
                  <c:v>21.9</c:v>
                </c:pt>
                <c:pt idx="281">
                  <c:v>21.7</c:v>
                </c:pt>
                <c:pt idx="282">
                  <c:v>21.7</c:v>
                </c:pt>
                <c:pt idx="283">
                  <c:v>21.7</c:v>
                </c:pt>
                <c:pt idx="284">
                  <c:v>21.5</c:v>
                </c:pt>
                <c:pt idx="285">
                  <c:v>21.7</c:v>
                </c:pt>
                <c:pt idx="286">
                  <c:v>21.5</c:v>
                </c:pt>
                <c:pt idx="287">
                  <c:v>21.5</c:v>
                </c:pt>
                <c:pt idx="288">
                  <c:v>21.5</c:v>
                </c:pt>
                <c:pt idx="289">
                  <c:v>21.3</c:v>
                </c:pt>
                <c:pt idx="290">
                  <c:v>21.3</c:v>
                </c:pt>
                <c:pt idx="291">
                  <c:v>21.3</c:v>
                </c:pt>
                <c:pt idx="292">
                  <c:v>21.3</c:v>
                </c:pt>
                <c:pt idx="293">
                  <c:v>21.3</c:v>
                </c:pt>
                <c:pt idx="294">
                  <c:v>21.3</c:v>
                </c:pt>
                <c:pt idx="295">
                  <c:v>21.1</c:v>
                </c:pt>
                <c:pt idx="296">
                  <c:v>21.1</c:v>
                </c:pt>
                <c:pt idx="297">
                  <c:v>21.1</c:v>
                </c:pt>
                <c:pt idx="298">
                  <c:v>21.3</c:v>
                </c:pt>
                <c:pt idx="299">
                  <c:v>21.1</c:v>
                </c:pt>
                <c:pt idx="300">
                  <c:v>21.3</c:v>
                </c:pt>
              </c:numCache>
            </c:numRef>
          </c:val>
          <c:smooth val="0"/>
        </c:ser>
        <c:dLbls>
          <c:showLegendKey val="0"/>
          <c:showVal val="0"/>
          <c:showCatName val="0"/>
          <c:showSerName val="0"/>
          <c:showPercent val="0"/>
          <c:showBubbleSize val="0"/>
        </c:dLbls>
        <c:smooth val="0"/>
        <c:axId val="588057808"/>
        <c:axId val="588058200"/>
      </c:lineChart>
      <c:catAx>
        <c:axId val="588057808"/>
        <c:scaling>
          <c:orientation val="minMax"/>
        </c:scaling>
        <c:delete val="0"/>
        <c:axPos val="b"/>
        <c:title>
          <c:tx>
            <c:rich>
              <a:bodyPr/>
              <a:lstStyle/>
              <a:p>
                <a:pPr>
                  <a:defRPr sz="1548" b="1" i="0" u="none" strike="noStrike" baseline="0">
                    <a:solidFill>
                      <a:srgbClr val="000000"/>
                    </a:solidFill>
                    <a:latin typeface="Comic Sans MS"/>
                    <a:ea typeface="Comic Sans MS"/>
                    <a:cs typeface="Comic Sans MS"/>
                  </a:defRPr>
                </a:pPr>
                <a:r>
                  <a:rPr lang="nb-NO"/>
                  <a:t>Klokkeslett</a:t>
                </a:r>
              </a:p>
            </c:rich>
          </c:tx>
          <c:layout>
            <c:manualLayout>
              <c:xMode val="edge"/>
              <c:yMode val="edge"/>
              <c:x val="0.48593350383631712"/>
              <c:y val="0.754601226993865"/>
            </c:manualLayout>
          </c:layout>
          <c:overlay val="0"/>
          <c:spPr>
            <a:noFill/>
            <a:ln w="49150">
              <a:noFill/>
            </a:ln>
          </c:spPr>
        </c:title>
        <c:numFmt formatCode="h:mm" sourceLinked="1"/>
        <c:majorTickMark val="out"/>
        <c:minorTickMark val="none"/>
        <c:tickLblPos val="nextTo"/>
        <c:spPr>
          <a:ln w="6144">
            <a:solidFill>
              <a:srgbClr val="000000"/>
            </a:solidFill>
            <a:prstDash val="solid"/>
          </a:ln>
        </c:spPr>
        <c:txPr>
          <a:bodyPr rot="0" vert="horz"/>
          <a:lstStyle/>
          <a:p>
            <a:pPr>
              <a:defRPr sz="1548" b="0" i="0" u="none" strike="noStrike" baseline="0">
                <a:solidFill>
                  <a:srgbClr val="000000"/>
                </a:solidFill>
                <a:latin typeface="Times New Roman"/>
                <a:ea typeface="Times New Roman"/>
                <a:cs typeface="Times New Roman"/>
              </a:defRPr>
            </a:pPr>
            <a:endParaRPr lang="nb-NO"/>
          </a:p>
        </c:txPr>
        <c:crossAx val="588058200"/>
        <c:crosses val="autoZero"/>
        <c:auto val="1"/>
        <c:lblAlgn val="ctr"/>
        <c:lblOffset val="100"/>
        <c:tickLblSkip val="60"/>
        <c:tickMarkSkip val="15"/>
        <c:noMultiLvlLbl val="0"/>
      </c:catAx>
      <c:valAx>
        <c:axId val="588058200"/>
        <c:scaling>
          <c:orientation val="minMax"/>
          <c:min val="20"/>
        </c:scaling>
        <c:delete val="0"/>
        <c:axPos val="l"/>
        <c:majorGridlines>
          <c:spPr>
            <a:ln w="6144">
              <a:solidFill>
                <a:srgbClr val="000000"/>
              </a:solidFill>
              <a:prstDash val="solid"/>
            </a:ln>
          </c:spPr>
        </c:majorGridlines>
        <c:title>
          <c:tx>
            <c:rich>
              <a:bodyPr/>
              <a:lstStyle/>
              <a:p>
                <a:pPr>
                  <a:defRPr sz="1548" b="1" i="0" u="none" strike="noStrike" baseline="0">
                    <a:solidFill>
                      <a:srgbClr val="000000"/>
                    </a:solidFill>
                    <a:latin typeface="Comic Sans MS"/>
                    <a:ea typeface="Comic Sans MS"/>
                    <a:cs typeface="Comic Sans MS"/>
                  </a:defRPr>
                </a:pPr>
                <a:r>
                  <a:rPr lang="nb-NO"/>
                  <a:t>Temperatur (ºC)</a:t>
                </a:r>
              </a:p>
            </c:rich>
          </c:tx>
          <c:layout>
            <c:manualLayout>
              <c:xMode val="edge"/>
              <c:yMode val="edge"/>
              <c:x val="2.8132992327365727E-2"/>
              <c:y val="7.3619631901840496E-2"/>
            </c:manualLayout>
          </c:layout>
          <c:overlay val="0"/>
          <c:spPr>
            <a:noFill/>
            <a:ln w="49150">
              <a:noFill/>
            </a:ln>
          </c:spPr>
        </c:title>
        <c:numFmt formatCode="General" sourceLinked="1"/>
        <c:majorTickMark val="out"/>
        <c:minorTickMark val="none"/>
        <c:tickLblPos val="nextTo"/>
        <c:spPr>
          <a:ln w="6144">
            <a:solidFill>
              <a:srgbClr val="000000"/>
            </a:solidFill>
            <a:prstDash val="solid"/>
          </a:ln>
        </c:spPr>
        <c:txPr>
          <a:bodyPr rot="0" vert="horz"/>
          <a:lstStyle/>
          <a:p>
            <a:pPr>
              <a:defRPr sz="1548" b="0" i="0" u="none" strike="noStrike" baseline="0">
                <a:solidFill>
                  <a:srgbClr val="000000"/>
                </a:solidFill>
                <a:latin typeface="Times New Roman"/>
                <a:ea typeface="Times New Roman"/>
                <a:cs typeface="Times New Roman"/>
              </a:defRPr>
            </a:pPr>
            <a:endParaRPr lang="nb-NO"/>
          </a:p>
        </c:txPr>
        <c:crossAx val="588057808"/>
        <c:crosses val="autoZero"/>
        <c:crossBetween val="between"/>
      </c:valAx>
      <c:spPr>
        <a:solidFill>
          <a:srgbClr val="FFFFFF"/>
        </a:solidFill>
        <a:ln w="24575">
          <a:solidFill>
            <a:srgbClr val="808080"/>
          </a:solidFill>
          <a:prstDash val="solid"/>
        </a:ln>
      </c:spPr>
    </c:plotArea>
    <c:plotVisOnly val="1"/>
    <c:dispBlanksAs val="gap"/>
    <c:showDLblsOverMax val="0"/>
  </c:chart>
  <c:spPr>
    <a:solidFill>
      <a:srgbClr val="FFFFFF"/>
    </a:solidFill>
    <a:ln>
      <a:noFill/>
    </a:ln>
  </c:spPr>
  <c:txPr>
    <a:bodyPr/>
    <a:lstStyle/>
    <a:p>
      <a:pPr>
        <a:defRPr sz="1693" b="0" i="0" u="none" strike="noStrike" baseline="0">
          <a:solidFill>
            <a:srgbClr val="000000"/>
          </a:solidFill>
          <a:latin typeface="Arial"/>
          <a:ea typeface="Arial"/>
          <a:cs typeface="Arial"/>
        </a:defRPr>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endParaRPr lang="nb-NO" altLang="nb-NO"/>
          </a:p>
        </p:txBody>
      </p:sp>
      <p:sp>
        <p:nvSpPr>
          <p:cNvPr id="717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69901242-ACBF-4E36-9812-BB50732782F7}" type="slidenum">
              <a:rPr lang="nb-NO" altLang="nb-NO"/>
              <a:pPr/>
              <a:t>‹#›</a:t>
            </a:fld>
            <a:endParaRPr lang="nb-NO" altLang="nb-NO"/>
          </a:p>
        </p:txBody>
      </p:sp>
      <p:sp>
        <p:nvSpPr>
          <p:cNvPr id="7174" name="Rectangle 6"/>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spcBef>
                <a:spcPct val="0"/>
              </a:spcBef>
            </a:pPr>
            <a:r>
              <a:rPr lang="nb-NO" altLang="nb-NO" sz="1200" b="0">
                <a:solidFill>
                  <a:schemeClr val="tx1"/>
                </a:solidFill>
                <a:latin typeface="Arial" panose="020B0604020202020204" pitchFamily="34" charset="0"/>
              </a:rPr>
              <a:t>Godt HMS-arbeid i fiskeindustrien</a:t>
            </a:r>
          </a:p>
        </p:txBody>
      </p:sp>
    </p:spTree>
    <p:extLst>
      <p:ext uri="{BB962C8B-B14F-4D97-AF65-F5344CB8AC3E}">
        <p14:creationId xmlns:p14="http://schemas.microsoft.com/office/powerpoint/2010/main" val="347113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4"/>
          <p:cNvSpPr>
            <a:spLocks noChangeAspect="1" noChangeArrowheads="1" noTextEdit="1"/>
          </p:cNvSpPr>
          <p:nvPr>
            <p:ph type="sldImg" idx="2"/>
          </p:nvPr>
        </p:nvSpPr>
        <p:spPr bwMode="auto">
          <a:xfrm>
            <a:off x="1497013" y="39688"/>
            <a:ext cx="4030662" cy="3022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468313" y="3155950"/>
            <a:ext cx="6072187"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21512" name="Rectangle 8"/>
          <p:cNvSpPr>
            <a:spLocks noGrp="1" noChangeArrowheads="1"/>
          </p:cNvSpPr>
          <p:nvPr>
            <p:ph type="ftr" sz="quarter" idx="4"/>
          </p:nvPr>
        </p:nvSpPr>
        <p:spPr bwMode="auto">
          <a:xfrm>
            <a:off x="8255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21513" name="Rectangle 9"/>
          <p:cNvSpPr>
            <a:spLocks noGrp="1" noChangeArrowheads="1"/>
          </p:cNvSpPr>
          <p:nvPr>
            <p:ph type="sldNum" sz="quarter" idx="5"/>
          </p:nvPr>
        </p:nvSpPr>
        <p:spPr bwMode="auto">
          <a:xfrm>
            <a:off x="3922713"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D147B8CC-7972-4A5A-B28C-1CCEB07BED51}" type="slidenum">
              <a:rPr lang="nb-NO" altLang="nb-NO"/>
              <a:pPr/>
              <a:t>‹#›</a:t>
            </a:fld>
            <a:endParaRPr lang="nb-NO" altLang="nb-NO"/>
          </a:p>
        </p:txBody>
      </p:sp>
    </p:spTree>
    <p:extLst>
      <p:ext uri="{BB962C8B-B14F-4D97-AF65-F5344CB8AC3E}">
        <p14:creationId xmlns:p14="http://schemas.microsoft.com/office/powerpoint/2010/main" val="232126574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9D4E3A5A-AA0F-4DF4-B81C-F3A97622DFEE}" type="slidenum">
              <a:rPr lang="nb-NO" altLang="nb-NO"/>
              <a:pPr/>
              <a:t>1</a:t>
            </a:fld>
            <a:endParaRPr lang="nb-NO" altLang="nb-NO"/>
          </a:p>
        </p:txBody>
      </p:sp>
      <p:sp>
        <p:nvSpPr>
          <p:cNvPr id="39938" name="Rectangle 2"/>
          <p:cNvSpPr>
            <a:spLocks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tabLst>
                <a:tab pos="95250" algn="l"/>
              </a:tabLst>
            </a:pPr>
            <a:r>
              <a:rPr lang="nb-NO" altLang="nb-NO"/>
              <a:t>Temaet  omhandler noe av det som er karakteristisk ved å arbeide i fiskeindustrien - kalde og våte omgivelser.</a:t>
            </a:r>
          </a:p>
          <a:p>
            <a:pPr>
              <a:tabLst>
                <a:tab pos="95250" algn="l"/>
              </a:tabLst>
            </a:pPr>
            <a:endParaRPr lang="nb-NO" altLang="nb-NO"/>
          </a:p>
          <a:p>
            <a:pPr>
              <a:tabLst>
                <a:tab pos="95250" algn="l"/>
              </a:tabLst>
            </a:pPr>
            <a:r>
              <a:rPr lang="nb-NO" altLang="nb-NO"/>
              <a:t>- Hva er kjent?</a:t>
            </a:r>
          </a:p>
          <a:p>
            <a:pPr>
              <a:tabLst>
                <a:tab pos="95250" algn="l"/>
              </a:tabLst>
            </a:pPr>
            <a:r>
              <a:rPr lang="nb-NO" altLang="nb-NO"/>
              <a:t>	En kort gjennomgang av hva som tidligere er undersøkt angående 	arbeid i kalde og våte omgivelser.</a:t>
            </a:r>
          </a:p>
          <a:p>
            <a:pPr>
              <a:tabLst>
                <a:tab pos="95250" algn="l"/>
              </a:tabLst>
            </a:pPr>
            <a:endParaRPr lang="nb-NO" altLang="nb-NO"/>
          </a:p>
          <a:p>
            <a:pPr>
              <a:tabLst>
                <a:tab pos="95250" algn="l"/>
              </a:tabLst>
            </a:pPr>
            <a:r>
              <a:rPr lang="nb-NO" altLang="nb-NO"/>
              <a:t>- Hva ble undersøkt?</a:t>
            </a:r>
          </a:p>
          <a:p>
            <a:pPr>
              <a:tabLst>
                <a:tab pos="95250" algn="l"/>
              </a:tabLst>
            </a:pPr>
            <a:r>
              <a:rPr lang="nb-NO" altLang="nb-NO"/>
              <a:t>	Litt om hva denne undersøkelsen ønsket å belyse.</a:t>
            </a:r>
          </a:p>
          <a:p>
            <a:pPr>
              <a:tabLst>
                <a:tab pos="95250" algn="l"/>
              </a:tabLst>
            </a:pPr>
            <a:endParaRPr lang="nb-NO" altLang="nb-NO"/>
          </a:p>
          <a:p>
            <a:pPr>
              <a:tabLst>
                <a:tab pos="95250" algn="l"/>
              </a:tabLst>
            </a:pPr>
            <a:r>
              <a:rPr lang="nb-NO" altLang="nb-NO"/>
              <a:t>- Hva ble funnet?</a:t>
            </a:r>
          </a:p>
          <a:p>
            <a:pPr>
              <a:tabLst>
                <a:tab pos="95250" algn="l"/>
              </a:tabLst>
            </a:pPr>
            <a:r>
              <a:rPr lang="nb-NO" altLang="nb-NO"/>
              <a:t>	Presentasjon av resultatene fra undersøkelsen i nordnorsk 		fiskeindustri</a:t>
            </a:r>
          </a:p>
          <a:p>
            <a:pPr>
              <a:tabLst>
                <a:tab pos="95250" algn="l"/>
              </a:tabLst>
            </a:pPr>
            <a:endParaRPr lang="nb-NO" altLang="nb-NO"/>
          </a:p>
          <a:p>
            <a:pPr>
              <a:tabLst>
                <a:tab pos="95250" algn="l"/>
              </a:tabLst>
            </a:pPr>
            <a:r>
              <a:rPr lang="nb-NO" altLang="nb-NO"/>
              <a:t>- Hva kan gjøres bedre?</a:t>
            </a:r>
          </a:p>
          <a:p>
            <a:pPr>
              <a:tabLst>
                <a:tab pos="95250" algn="l"/>
              </a:tabLst>
            </a:pPr>
            <a:r>
              <a:rPr lang="nb-NO" altLang="nb-NO"/>
              <a:t>	Forslag til tiltak som kan bedre det fysiske arbeidsmiljøet til ansatte i 	fiskeindustrien</a:t>
            </a:r>
            <a:r>
              <a:rPr lang="nb-NO" altLang="nb-NO" sz="1400"/>
              <a:t>.</a:t>
            </a:r>
          </a:p>
          <a:p>
            <a:pPr>
              <a:tabLst>
                <a:tab pos="95250" algn="l"/>
              </a:tabLst>
            </a:pPr>
            <a:endParaRPr lang="nb-NO" altLang="nb-NO" sz="1400"/>
          </a:p>
        </p:txBody>
      </p:sp>
    </p:spTree>
    <p:extLst>
      <p:ext uri="{BB962C8B-B14F-4D97-AF65-F5344CB8AC3E}">
        <p14:creationId xmlns:p14="http://schemas.microsoft.com/office/powerpoint/2010/main" val="334378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623E4056-19F6-44B9-BAC5-E17F9633AE85}" type="slidenum">
              <a:rPr lang="nb-NO" altLang="nb-NO"/>
              <a:pPr/>
              <a:t>10</a:t>
            </a:fld>
            <a:endParaRPr lang="nb-NO" altLang="nb-NO"/>
          </a:p>
        </p:txBody>
      </p:sp>
      <p:sp>
        <p:nvSpPr>
          <p:cNvPr id="36866" name="Rectangle 2"/>
          <p:cNvSpPr>
            <a:spLocks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Støvler holder på fuktighet og transporterer ikke bort svette.</a:t>
            </a:r>
          </a:p>
          <a:p>
            <a:pPr>
              <a:tabLst>
                <a:tab pos="177800" algn="l"/>
              </a:tabLst>
            </a:pPr>
            <a:r>
              <a:rPr lang="nb-NO" altLang="nb-NO"/>
              <a:t>	Mange ansatte bruker støvler, som holder på fuktighet og ikke transporterer bort 	svette.</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Åpne sko kan ved vannsøl og trekk gi våte og kalde føtter. Fottemperatur på under 	20 </a:t>
            </a:r>
            <a:r>
              <a:rPr lang="en-US" altLang="nb-NO">
                <a:cs typeface="Arial" panose="020B0604020202020204" pitchFamily="34" charset="0"/>
              </a:rPr>
              <a:t>°</a:t>
            </a:r>
            <a:r>
              <a:rPr lang="nb-NO" altLang="nb-NO"/>
              <a:t>C gir en sterk kuldefølelse. </a:t>
            </a:r>
          </a:p>
          <a:p>
            <a:pPr>
              <a:tabLst>
                <a:tab pos="177800" algn="l"/>
              </a:tabLst>
            </a:pPr>
            <a:r>
              <a:rPr lang="nb-NO" altLang="nb-NO"/>
              <a:t>	Det ble målt fottemperatur på 15 </a:t>
            </a:r>
            <a:r>
              <a:rPr lang="en-US" altLang="nb-NO">
                <a:cs typeface="Arial" panose="020B0604020202020204" pitchFamily="34" charset="0"/>
              </a:rPr>
              <a:t>°</a:t>
            </a:r>
            <a:r>
              <a:rPr lang="nb-NO" altLang="nb-NO"/>
              <a:t>C hos en ansatt i lakseslakteri.</a:t>
            </a:r>
          </a:p>
          <a:p>
            <a:pPr>
              <a:tabLst>
                <a:tab pos="177800" algn="l"/>
              </a:tabLst>
            </a:pPr>
            <a:endParaRPr lang="nb-NO" altLang="nb-NO" u="sng"/>
          </a:p>
          <a:p>
            <a:pPr>
              <a:tabLst>
                <a:tab pos="177800" algn="l"/>
              </a:tabLst>
            </a:pPr>
            <a:r>
              <a:rPr lang="nb-NO" altLang="nb-NO" u="sng"/>
              <a:t>Tiltak:</a:t>
            </a:r>
          </a:p>
          <a:p>
            <a:pPr>
              <a:tabLst>
                <a:tab pos="177800" algn="l"/>
              </a:tabLst>
            </a:pPr>
            <a:r>
              <a:rPr lang="nb-NO" altLang="nb-NO"/>
              <a:t>Skotøyet bør være varmeisolerende og ha støtdempende såle.</a:t>
            </a:r>
          </a:p>
          <a:p>
            <a:pPr>
              <a:tabLst>
                <a:tab pos="177800" algn="l"/>
              </a:tabLst>
            </a:pPr>
            <a:r>
              <a:rPr lang="nb-NO" altLang="nb-NO"/>
              <a:t>Det bør brukes matter på kalde og harde gulv. </a:t>
            </a:r>
          </a:p>
          <a:p>
            <a:pPr>
              <a:tabLst>
                <a:tab pos="177800" algn="l"/>
              </a:tabLst>
            </a:pPr>
            <a:r>
              <a:rPr lang="nb-NO" altLang="nb-NO"/>
              <a:t>Rullering bør vurderes (endrede arbeidsoppgaver i deler av arbeidsdagen/-uka).</a:t>
            </a:r>
          </a:p>
          <a:p>
            <a:pPr>
              <a:tabLst>
                <a:tab pos="177800" algn="l"/>
              </a:tabLst>
            </a:pPr>
            <a:endParaRPr lang="nb-NO" altLang="nb-NO"/>
          </a:p>
        </p:txBody>
      </p:sp>
    </p:spTree>
    <p:extLst>
      <p:ext uri="{BB962C8B-B14F-4D97-AF65-F5344CB8AC3E}">
        <p14:creationId xmlns:p14="http://schemas.microsoft.com/office/powerpoint/2010/main" val="85701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39C5BA42-9CEA-4C94-8C11-C7EF6D4E7257}" type="slidenum">
              <a:rPr lang="nb-NO" altLang="nb-NO"/>
              <a:pPr/>
              <a:t>11</a:t>
            </a:fld>
            <a:endParaRPr lang="nb-NO" altLang="nb-NO"/>
          </a:p>
        </p:txBody>
      </p:sp>
      <p:sp>
        <p:nvSpPr>
          <p:cNvPr id="27650" name="Rectangle 2"/>
          <p:cNvSpPr>
            <a:spLocks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Klær av bomull blir våte og kalde dersom man svetter</a:t>
            </a:r>
            <a:r>
              <a:rPr lang="nb-NO" altLang="nb-NO" sz="1400"/>
              <a:t>.</a:t>
            </a:r>
          </a:p>
          <a:p>
            <a:pPr>
              <a:tabLst>
                <a:tab pos="177800" algn="l"/>
              </a:tabLst>
            </a:pPr>
            <a:r>
              <a:rPr lang="nb-NO" altLang="nb-NO"/>
              <a:t>	Arbeid i kalde og våte omgivelser stiller krav til bekledningen. I et kaldt arbeidsmiljø 	øker varmetapet når tøyet blir tilført fuktighet, og ved arbeid med vann.</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Undersøkelsen viste at en stor del av de ansatte brukte bomullstøy 	innerst mot kroppen. </a:t>
            </a:r>
          </a:p>
          <a:p>
            <a:pPr>
              <a:tabLst>
                <a:tab pos="177800" algn="l"/>
              </a:tabLst>
            </a:pPr>
            <a:r>
              <a:rPr lang="nb-NO" altLang="nb-NO"/>
              <a:t>	Bomull verken isolerer eller transporterer svette. Dersom du blir svett, arbeider 	materialet mot deg, i og med at plagget stjeler energi og kroppsvarme under den 	svært lange tørketiden.</a:t>
            </a:r>
            <a:r>
              <a:rPr lang="nb-NO" altLang="nb-NO" sz="1400"/>
              <a:t>  </a:t>
            </a:r>
          </a:p>
          <a:p>
            <a:pPr>
              <a:tabLst>
                <a:tab pos="177800" algn="l"/>
              </a:tabLst>
            </a:pPr>
            <a:endParaRPr lang="nb-NO" altLang="nb-NO"/>
          </a:p>
          <a:p>
            <a:pPr>
              <a:tabLst>
                <a:tab pos="177800" algn="l"/>
              </a:tabLst>
            </a:pPr>
            <a:r>
              <a:rPr lang="nb-NO" altLang="nb-NO" u="sng"/>
              <a:t>Tiltak:</a:t>
            </a:r>
          </a:p>
          <a:p>
            <a:pPr>
              <a:tabLst>
                <a:tab pos="177800" algn="l"/>
              </a:tabLst>
            </a:pPr>
            <a:r>
              <a:rPr lang="nb-NO" altLang="nb-NO" u="sng"/>
              <a:t>Undertøyet</a:t>
            </a:r>
            <a:r>
              <a:rPr lang="nb-NO" altLang="nb-NO"/>
              <a:t> bør være av et materiale som absorberer og transporterer fuktighet bort fra kroppen, for eksempel ullprodukter og mikrofleece. Det finnes ulike typer superundertøy som kan velges i forhold til grad av fysisk aktivitet. </a:t>
            </a:r>
          </a:p>
          <a:p>
            <a:pPr>
              <a:tabLst>
                <a:tab pos="177800" algn="l"/>
              </a:tabLst>
            </a:pPr>
            <a:r>
              <a:rPr lang="nb-NO" altLang="nb-NO" u="sng"/>
              <a:t>Mellomlaget</a:t>
            </a:r>
            <a:r>
              <a:rPr lang="nb-NO" altLang="nb-NO"/>
              <a:t> bør ha isolerende egenskaper, og kunne transportere svette videre ut. For eksempel fiberpels, som mellombekledning.</a:t>
            </a:r>
          </a:p>
          <a:p>
            <a:pPr>
              <a:tabLst>
                <a:tab pos="177800" algn="l"/>
              </a:tabLst>
            </a:pPr>
            <a:r>
              <a:rPr lang="nb-NO" altLang="nb-NO" u="sng"/>
              <a:t>Yttertøyet</a:t>
            </a:r>
            <a:r>
              <a:rPr lang="nb-NO" altLang="nb-NO"/>
              <a:t> skal beskytte mot omgivelsene og redusere fuktighet inne i bekledningen. Det bør være vindtett, vanntett og pustende.</a:t>
            </a:r>
            <a:endParaRPr lang="nb-NO" altLang="nb-NO" sz="2000"/>
          </a:p>
          <a:p>
            <a:pPr>
              <a:tabLst>
                <a:tab pos="177800" algn="l"/>
              </a:tabLst>
            </a:pPr>
            <a:endParaRPr lang="nb-NO" altLang="nb-NO"/>
          </a:p>
        </p:txBody>
      </p:sp>
    </p:spTree>
    <p:extLst>
      <p:ext uri="{BB962C8B-B14F-4D97-AF65-F5344CB8AC3E}">
        <p14:creationId xmlns:p14="http://schemas.microsoft.com/office/powerpoint/2010/main" val="177864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47431AE9-0808-4648-B862-AEF7134FDF96}" type="slidenum">
              <a:rPr lang="nb-NO" altLang="nb-NO"/>
              <a:pPr/>
              <a:t>12</a:t>
            </a:fld>
            <a:endParaRPr lang="nb-NO" altLang="nb-NO"/>
          </a:p>
        </p:txBody>
      </p:sp>
      <p:sp>
        <p:nvSpPr>
          <p:cNvPr id="28674" name="Rectangle 2"/>
          <p:cNvSpPr>
            <a:spLocks noChangeArrowheads="1" noTextEdit="1"/>
          </p:cNvSpPr>
          <p:nvPr>
            <p:ph type="sldImg"/>
          </p:nvPr>
        </p:nvSpPr>
        <p:spPr>
          <a:xfrm>
            <a:off x="1503363" y="39688"/>
            <a:ext cx="4019550" cy="3014662"/>
          </a:xfrm>
          <a:ln/>
        </p:spPr>
      </p:sp>
      <p:sp>
        <p:nvSpPr>
          <p:cNvPr id="28675"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Det ble påvist store forskjeller i vertikal temperatur - ofte over anbefalt norm. 	Målingene viste at den største forskjellen i lufttemperatur</a:t>
            </a:r>
            <a:r>
              <a:rPr lang="nb-NO" altLang="nb-NO" baseline="30000"/>
              <a:t>*)</a:t>
            </a:r>
            <a:r>
              <a:rPr lang="nb-NO" altLang="nb-NO"/>
              <a:t> mellom nakke- og 	ankelhøyde var 19 </a:t>
            </a:r>
            <a:r>
              <a:rPr lang="en-US" altLang="nb-NO">
                <a:cs typeface="Arial" panose="020B0604020202020204" pitchFamily="34" charset="0"/>
              </a:rPr>
              <a:t>°</a:t>
            </a:r>
            <a:r>
              <a:rPr lang="nb-NO" altLang="nb-NO"/>
              <a:t>C. Temperaturforskjell over 3 - 4 °C anbefales ikke. Dette gir 	ubehag, og det samme gjelder daglig eller periodisk temperaturvariasjon utover </a:t>
            </a:r>
            <a:br>
              <a:rPr lang="nb-NO" altLang="nb-NO"/>
            </a:br>
            <a:r>
              <a:rPr lang="nb-NO" altLang="nb-NO"/>
              <a:t>	ca 4 °C.</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De som fryser ofte har mer smerter i skulder-/nakkeregion og rygg.</a:t>
            </a:r>
          </a:p>
          <a:p>
            <a:pPr>
              <a:tabLst>
                <a:tab pos="177800" algn="l"/>
              </a:tabLst>
            </a:pPr>
            <a:r>
              <a:rPr lang="nb-NO" altLang="nb-NO"/>
              <a:t>	Undersøkelsen viste at opplevelsen av å fryse på et bestemt område på kroppen og 	følelsen av å være fysisk belastet på samme område, kan gi smerter. Slike smerter 	forekommer spesielt i forbindelse med eksponering for trekk, og forverres ved 	synkende omgivelsestemperatur.</a:t>
            </a:r>
          </a:p>
          <a:p>
            <a:pPr>
              <a:tabLst>
                <a:tab pos="177800" algn="l"/>
              </a:tabLst>
            </a:pPr>
            <a:endParaRPr lang="nb-NO" altLang="nb-NO"/>
          </a:p>
          <a:p>
            <a:pPr>
              <a:tabLst>
                <a:tab pos="177800" algn="l"/>
              </a:tabLst>
            </a:pPr>
            <a:r>
              <a:rPr lang="nb-NO" altLang="nb-NO" u="sng"/>
              <a:t>Tiltak:</a:t>
            </a:r>
            <a:endParaRPr lang="nb-NO" altLang="nb-NO"/>
          </a:p>
          <a:p>
            <a:pPr>
              <a:tabLst>
                <a:tab pos="177800" algn="l"/>
              </a:tabLst>
            </a:pPr>
            <a:r>
              <a:rPr lang="nb-NO" altLang="nb-NO" u="sng"/>
              <a:t>Varmekildene nær gulvnivå.</a:t>
            </a:r>
            <a:r>
              <a:rPr lang="nb-NO" altLang="nb-NO"/>
              <a:t> Ved å plassere varmekilder nær gulvnivå, unngås store  temperaturforskjeller i nakke- og ankelhøyde.</a:t>
            </a:r>
          </a:p>
          <a:p>
            <a:pPr>
              <a:tabLst>
                <a:tab pos="177800" algn="l"/>
              </a:tabLst>
            </a:pPr>
            <a:r>
              <a:rPr lang="nb-NO" altLang="nb-NO" u="sng"/>
              <a:t>Unngå vannsøl på gulv.</a:t>
            </a:r>
            <a:r>
              <a:rPr lang="nb-NO" altLang="nb-NO"/>
              <a:t> Vannsøl på gulv bidrar til at en stor del av effekten fra varmekildene brukes til å fordampe vannet i stedet for å heve temperaturen i rommet.</a:t>
            </a:r>
          </a:p>
          <a:p>
            <a:pPr>
              <a:tabLst>
                <a:tab pos="177800" algn="l"/>
              </a:tabLst>
            </a:pPr>
            <a:r>
              <a:rPr lang="nb-NO" altLang="nb-NO" u="sng"/>
              <a:t>Ta vare på varmen.</a:t>
            </a:r>
            <a:r>
              <a:rPr lang="nb-NO" altLang="nb-NO"/>
              <a:t> Kulderas fra vinduer (dårlig isolerte vinduer) og varmelekkasjer mellom varme og kalde soner pga. åpninger i vegg, åpne dører/porter som fører til fryse-/kjølelager samt friluft, er faktorer som bidrar til temperaturforskjeller.</a:t>
            </a:r>
          </a:p>
          <a:p>
            <a:pPr>
              <a:tabLst>
                <a:tab pos="177800" algn="l"/>
              </a:tabLst>
            </a:pPr>
            <a:endParaRPr lang="nb-NO" altLang="nb-NO"/>
          </a:p>
          <a:p>
            <a:pPr>
              <a:tabLst>
                <a:tab pos="177800" algn="l"/>
              </a:tabLst>
            </a:pPr>
            <a:r>
              <a:rPr lang="nb-NO" altLang="nb-NO"/>
              <a:t>*) </a:t>
            </a:r>
            <a:r>
              <a:rPr lang="nb-NO" altLang="nb-NO" b="1"/>
              <a:t>Lufttemperatur</a:t>
            </a:r>
            <a:r>
              <a:rPr lang="nb-NO" altLang="nb-NO"/>
              <a:t> er det vanligste mål for å beskrive termiske omgivelser. I denne undersøkelsen ble det målt forskjellen i lufttemperaturen mellom nakke- og ankelhøyde.</a:t>
            </a:r>
          </a:p>
        </p:txBody>
      </p:sp>
    </p:spTree>
    <p:extLst>
      <p:ext uri="{BB962C8B-B14F-4D97-AF65-F5344CB8AC3E}">
        <p14:creationId xmlns:p14="http://schemas.microsoft.com/office/powerpoint/2010/main" val="343098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37F6DD75-17C2-4E80-91B0-CC47B8D2A5CD}" type="slidenum">
              <a:rPr lang="nb-NO" altLang="nb-NO"/>
              <a:pPr/>
              <a:t>13</a:t>
            </a:fld>
            <a:endParaRPr lang="nb-NO" altLang="nb-NO"/>
          </a:p>
        </p:txBody>
      </p:sp>
      <p:sp>
        <p:nvSpPr>
          <p:cNvPr id="30722" name="Rectangle 2"/>
          <p:cNvSpPr>
            <a:spLocks noChangeAspect="1" noChangeArrowheads="1" noTextEdit="1"/>
          </p:cNvSpPr>
          <p:nvPr>
            <p:ph type="sldImg"/>
          </p:nvPr>
        </p:nvSpPr>
        <p:spPr>
          <a:ln/>
        </p:spPr>
      </p:sp>
      <p:sp>
        <p:nvSpPr>
          <p:cNvPr id="30724" name="Rectangle 4"/>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Lufthastigheten i nakkehøyde og ankelhøyde var i mange tilfeller over den anbefalte 	norm. Det ble registrert verdier av lufthastigheten i ankelhøyde mellom 0,15 og 0,48 	m/s. Ved lett arbeid er det anbefalt at lufthastigheten ikke overstiger 0,15 m/s, da 	dette kan gi følelse av trekk hvis luften er kald.</a:t>
            </a:r>
          </a:p>
          <a:p>
            <a:pPr>
              <a:tabLst>
                <a:tab pos="177800" algn="l"/>
              </a:tabLst>
            </a:pPr>
            <a:endParaRPr lang="nb-NO" altLang="nb-NO"/>
          </a:p>
          <a:p>
            <a:pPr>
              <a:tabLst>
                <a:tab pos="177800" algn="l"/>
              </a:tabLst>
            </a:pPr>
            <a:r>
              <a:rPr lang="nb-NO" altLang="nb-NO"/>
              <a:t>Luftbevegelsene i oppholdssonen er av stor betydning for vår termiske komfort</a:t>
            </a:r>
            <a:r>
              <a:rPr lang="nb-NO" altLang="nb-NO" baseline="30000"/>
              <a:t>1)</a:t>
            </a:r>
            <a:r>
              <a:rPr lang="nb-NO" altLang="nb-NO"/>
              <a:t>. Trekk</a:t>
            </a:r>
            <a:r>
              <a:rPr lang="nb-NO" altLang="nb-NO" baseline="30000"/>
              <a:t>2)</a:t>
            </a:r>
            <a:r>
              <a:rPr lang="nb-NO" altLang="nb-NO"/>
              <a:t> er et kjent fenomen og en hyppig klageårsak. Nakkeregionen er en svært følsom del av kroppen, men også trekk i ankelhøyde har også betydning for følelsen av termisk komfort. </a:t>
            </a:r>
          </a:p>
          <a:p>
            <a:pPr>
              <a:tabLst>
                <a:tab pos="177800" algn="l"/>
              </a:tabLst>
            </a:pPr>
            <a:endParaRPr lang="nb-NO" altLang="nb-NO"/>
          </a:p>
          <a:p>
            <a:pPr>
              <a:tabLst>
                <a:tab pos="177800" algn="l"/>
              </a:tabLst>
            </a:pPr>
            <a:r>
              <a:rPr lang="nb-NO" altLang="nb-NO" u="sng"/>
              <a:t>Tiltak:</a:t>
            </a:r>
          </a:p>
          <a:p>
            <a:pPr>
              <a:tabLst>
                <a:tab pos="177800" algn="l"/>
              </a:tabLst>
            </a:pPr>
            <a:r>
              <a:rPr lang="nb-NO" altLang="nb-NO"/>
              <a:t>Unngå varmluftsdyser i tak. Disse har ofte høy lufthastighet og kan være ubehagelig. Plasser varmekildene riktig i forhold til arbeidstakerne, dvs. om mulig få disse nærmere gulvnivå.</a:t>
            </a:r>
          </a:p>
          <a:p>
            <a:pPr>
              <a:tabLst>
                <a:tab pos="177800" algn="l"/>
              </a:tabLst>
            </a:pPr>
            <a:r>
              <a:rPr lang="nb-NO" altLang="nb-NO"/>
              <a:t>Automatiske portlukkere, sluser, soneinndelinger kan redusere trekk og varmetap.</a:t>
            </a:r>
          </a:p>
          <a:p>
            <a:pPr>
              <a:tabLst>
                <a:tab pos="177800" algn="l"/>
              </a:tabLst>
            </a:pPr>
            <a:r>
              <a:rPr lang="nb-NO" altLang="nb-NO"/>
              <a:t>Varmeisolerende skotøy kan forhindre varmetap på føttene.</a:t>
            </a:r>
          </a:p>
          <a:p>
            <a:pPr>
              <a:tabLst>
                <a:tab pos="177800" algn="l"/>
              </a:tabLst>
            </a:pPr>
            <a:endParaRPr lang="nb-NO" altLang="nb-NO"/>
          </a:p>
          <a:p>
            <a:pPr>
              <a:tabLst>
                <a:tab pos="177800" algn="l"/>
              </a:tabLst>
            </a:pPr>
            <a:r>
              <a:rPr lang="nb-NO" altLang="nb-NO"/>
              <a:t>1) </a:t>
            </a:r>
            <a:r>
              <a:rPr lang="nb-NO" altLang="nb-NO" b="1"/>
              <a:t>Termisk komfort</a:t>
            </a:r>
            <a:r>
              <a:rPr lang="nb-NO" altLang="nb-NO"/>
              <a:t> er følelsen av å være tilfreds med omgivelsestemperaturen. Vi ønsker det verken kaldere eller varmere, verken for kroppen som helhet eller for de enkelte kroppsdelene som for eksempel nakke og føtter.</a:t>
            </a:r>
          </a:p>
          <a:p>
            <a:pPr>
              <a:tabLst>
                <a:tab pos="177800" algn="l"/>
              </a:tabLst>
            </a:pPr>
            <a:r>
              <a:rPr lang="nb-NO" altLang="nb-NO"/>
              <a:t>2) </a:t>
            </a:r>
            <a:r>
              <a:rPr lang="nb-NO" altLang="nb-NO" b="1"/>
              <a:t>Trekk/følelse av trekk </a:t>
            </a:r>
            <a:r>
              <a:rPr lang="nb-NO" altLang="nb-NO"/>
              <a:t> kan oppstå ved en kombinasjon av lufthastighet, turbulensintensitet, temperatur og/eller stråling til kalde flater. Er lufttemperaturen lav vil luftbevegelse lett oppleves som trekk.</a:t>
            </a:r>
          </a:p>
          <a:p>
            <a:pPr>
              <a:tabLst>
                <a:tab pos="177800" algn="l"/>
              </a:tabLst>
            </a:pPr>
            <a:endParaRPr lang="nb-NO" altLang="nb-NO"/>
          </a:p>
        </p:txBody>
      </p:sp>
    </p:spTree>
    <p:extLst>
      <p:ext uri="{BB962C8B-B14F-4D97-AF65-F5344CB8AC3E}">
        <p14:creationId xmlns:p14="http://schemas.microsoft.com/office/powerpoint/2010/main" val="3613061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BBFB3970-F35E-4F1C-91DF-16E5ECCDA187}" type="slidenum">
              <a:rPr lang="nb-NO" altLang="nb-NO"/>
              <a:pPr/>
              <a:t>14</a:t>
            </a:fld>
            <a:endParaRPr lang="nb-NO" altLang="nb-NO"/>
          </a:p>
        </p:txBody>
      </p:sp>
      <p:sp>
        <p:nvSpPr>
          <p:cNvPr id="29698" name="Rectangle 2"/>
          <p:cNvSpPr>
            <a:spLocks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Det ble registrert høye verdier av relativ fuktighet (RF).</a:t>
            </a:r>
          </a:p>
          <a:p>
            <a:pPr>
              <a:tabLst>
                <a:tab pos="177800" algn="l"/>
              </a:tabLst>
            </a:pPr>
            <a:endParaRPr lang="nb-NO" altLang="nb-NO"/>
          </a:p>
          <a:p>
            <a:pPr>
              <a:tabLst>
                <a:tab pos="177800" algn="l"/>
              </a:tabLst>
            </a:pPr>
            <a:r>
              <a:rPr lang="nb-NO" altLang="nb-NO"/>
              <a:t>Når man snakker om luftfuktighet, mener man vanligvis relativ fuktighet. Det er denne verdien som gir det beste målet for hvordan vi mennesker oppfatter fuktighet.</a:t>
            </a:r>
          </a:p>
          <a:p>
            <a:pPr>
              <a:tabLst>
                <a:tab pos="177800" algn="l"/>
              </a:tabLst>
            </a:pPr>
            <a:r>
              <a:rPr lang="nb-NO" altLang="nb-NO" b="1"/>
              <a:t>Relativ fuktighet (RF)</a:t>
            </a:r>
            <a:r>
              <a:rPr lang="nb-NO" altLang="nb-NO"/>
              <a:t> beskriver luftens innhold av vann i forhold til luftens evne til å oppta vann. Eller sagt på en annen måte; RF</a:t>
            </a:r>
            <a:r>
              <a:rPr lang="nb-NO" altLang="nb-NO" b="1"/>
              <a:t> </a:t>
            </a:r>
            <a:r>
              <a:rPr lang="nb-NO" altLang="nb-NO"/>
              <a:t>er mengden fuktighet i luften, sammenlignet med maksimumsnivået av fuktighet luften er i stand til å holde på.</a:t>
            </a:r>
          </a:p>
          <a:p>
            <a:pPr>
              <a:tabLst>
                <a:tab pos="177800" algn="l"/>
              </a:tabLst>
            </a:pPr>
            <a:r>
              <a:rPr lang="nb-NO" altLang="nb-NO"/>
              <a:t>RF oppgis i prosent. Ved 100% RF er luften mettet.  </a:t>
            </a:r>
          </a:p>
          <a:p>
            <a:pPr>
              <a:tabLst>
                <a:tab pos="177800" algn="l"/>
              </a:tabLst>
            </a:pPr>
            <a:endParaRPr lang="nb-NO" altLang="nb-NO" sz="600"/>
          </a:p>
          <a:p>
            <a:pPr>
              <a:tabLst>
                <a:tab pos="177800" algn="l"/>
              </a:tabLst>
            </a:pPr>
            <a:r>
              <a:rPr lang="nb-NO" altLang="nb-NO"/>
              <a:t>Eksempel (hvis ønskelig):</a:t>
            </a:r>
          </a:p>
          <a:p>
            <a:pPr>
              <a:tabLst>
                <a:tab pos="177800" algn="l"/>
              </a:tabLst>
            </a:pPr>
            <a:r>
              <a:rPr lang="nb-NO" altLang="nb-NO"/>
              <a:t>Relativ fuktighet kan for eksempel være 25% ved 10 </a:t>
            </a:r>
            <a:r>
              <a:rPr lang="en-US" altLang="nb-NO">
                <a:cs typeface="Arial" panose="020B0604020202020204" pitchFamily="34" charset="0"/>
              </a:rPr>
              <a:t>°</a:t>
            </a:r>
            <a:r>
              <a:rPr lang="nb-NO" altLang="nb-NO"/>
              <a:t>C, målt i 1 m</a:t>
            </a:r>
            <a:r>
              <a:rPr lang="nb-NO" altLang="nb-NO" baseline="30000"/>
              <a:t>3</a:t>
            </a:r>
            <a:r>
              <a:rPr lang="nb-NO" altLang="nb-NO"/>
              <a:t> luft. Hvis temperaturen økes til 20 </a:t>
            </a:r>
            <a:r>
              <a:rPr lang="en-US" altLang="nb-NO">
                <a:cs typeface="Arial" panose="020B0604020202020204" pitchFamily="34" charset="0"/>
              </a:rPr>
              <a:t>°</a:t>
            </a:r>
            <a:r>
              <a:rPr lang="nb-NO" altLang="nb-NO"/>
              <a:t>C synker den relative fuktigheten til 10%. Svingninger i relativ fuktighet er altså i stor grad avhengig av forandringer i temperatur. </a:t>
            </a:r>
          </a:p>
          <a:p>
            <a:pPr>
              <a:tabLst>
                <a:tab pos="177800" algn="l"/>
              </a:tabLst>
            </a:pPr>
            <a:endParaRPr lang="nb-NO" altLang="nb-NO" sz="600"/>
          </a:p>
          <a:p>
            <a:pPr>
              <a:tabLst>
                <a:tab pos="177800" algn="l"/>
              </a:tabLst>
            </a:pPr>
            <a:r>
              <a:rPr lang="nb-NO" altLang="nb-NO">
                <a:cs typeface="Arial" panose="020B0604020202020204" pitchFamily="34" charset="0"/>
              </a:rPr>
              <a:t>•	</a:t>
            </a:r>
            <a:r>
              <a:rPr lang="nb-NO" altLang="nb-NO"/>
              <a:t>Høy luftfuktighet ved lave temperaturer vil bidra til at lufta føles ”råere”, det vil si at 	den faktiske temperaturen oppleves kaldere enn ved tørrere luft. </a:t>
            </a:r>
          </a:p>
          <a:p>
            <a:pPr>
              <a:tabLst>
                <a:tab pos="177800" algn="l"/>
              </a:tabLst>
            </a:pPr>
            <a:r>
              <a:rPr lang="nb-NO" altLang="nb-NO">
                <a:cs typeface="Arial" panose="020B0604020202020204" pitchFamily="34" charset="0"/>
              </a:rPr>
              <a:t>•	</a:t>
            </a:r>
            <a:r>
              <a:rPr lang="nb-NO" altLang="nb-NO"/>
              <a:t>De fleste stedene lå verdiene av RF mellom 60 - 80%. Arbeidstilsynet har ikke 	fastsatt krav til luftfuktigheten, men anbefaler at RF på vinterstid ikke bør være over 	35 - 40% av hensyn til risiko for fuktskader på bygninger. </a:t>
            </a:r>
          </a:p>
          <a:p>
            <a:pPr>
              <a:tabLst>
                <a:tab pos="177800" algn="l"/>
              </a:tabLst>
            </a:pPr>
            <a:r>
              <a:rPr lang="nb-NO" altLang="nb-NO">
                <a:cs typeface="Arial" panose="020B0604020202020204" pitchFamily="34" charset="0"/>
              </a:rPr>
              <a:t>•	</a:t>
            </a:r>
            <a:r>
              <a:rPr lang="nb-NO" altLang="nb-NO"/>
              <a:t>Vann og fuktighet fra produksjonslinjene, spyling av lokaler/arbeidsplasser, samt lav 	lufttemperatur fører til høy relativ luftfuktighet.</a:t>
            </a:r>
          </a:p>
          <a:p>
            <a:pPr>
              <a:tabLst>
                <a:tab pos="177800" algn="l"/>
              </a:tabLst>
            </a:pPr>
            <a:endParaRPr lang="nb-NO" altLang="nb-NO"/>
          </a:p>
          <a:p>
            <a:pPr>
              <a:tabLst>
                <a:tab pos="177800" algn="l"/>
              </a:tabLst>
            </a:pPr>
            <a:r>
              <a:rPr lang="nb-NO" altLang="nb-NO" u="sng"/>
              <a:t>Tiltak:</a:t>
            </a:r>
            <a:endParaRPr lang="nb-NO" altLang="nb-NO"/>
          </a:p>
          <a:p>
            <a:pPr>
              <a:tabLst>
                <a:tab pos="177800" algn="l"/>
              </a:tabLst>
            </a:pPr>
            <a:r>
              <a:rPr lang="nb-NO" altLang="nb-NO"/>
              <a:t>Mindre vannsøl på gulv kan redusere fuktigheten i lokalene. Ved omfattende vannsøl på gulv går mye av effekten fra varmekildene bort til å fordampe vannet. På denne måten blir det vanskelig å få opp temperaturen. </a:t>
            </a:r>
          </a:p>
          <a:p>
            <a:pPr>
              <a:tabLst>
                <a:tab pos="177800" algn="l"/>
              </a:tabLst>
            </a:pPr>
            <a:r>
              <a:rPr lang="nb-NO" altLang="nb-NO"/>
              <a:t>Ha tilstrekkelig fall til sluker. På den måten blir vannet drenert bort.</a:t>
            </a:r>
          </a:p>
          <a:p>
            <a:pPr>
              <a:tabLst>
                <a:tab pos="177800" algn="l"/>
              </a:tabLst>
            </a:pPr>
            <a:r>
              <a:rPr lang="nb-NO" altLang="nb-NO"/>
              <a:t>Isoler vannrør for å unngå kondens på utsiden av rør.</a:t>
            </a:r>
          </a:p>
        </p:txBody>
      </p:sp>
    </p:spTree>
    <p:extLst>
      <p:ext uri="{BB962C8B-B14F-4D97-AF65-F5344CB8AC3E}">
        <p14:creationId xmlns:p14="http://schemas.microsoft.com/office/powerpoint/2010/main" val="328274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88550AB7-036F-4954-A032-CA5D7D01197E}" type="slidenum">
              <a:rPr lang="nb-NO" altLang="nb-NO"/>
              <a:pPr/>
              <a:t>15</a:t>
            </a:fld>
            <a:endParaRPr lang="nb-NO" altLang="nb-NO"/>
          </a:p>
        </p:txBody>
      </p:sp>
      <p:sp>
        <p:nvSpPr>
          <p:cNvPr id="49154" name="Rectangle 2"/>
          <p:cNvSpPr>
            <a:spLocks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a:tabLst>
                <a:tab pos="622300" algn="l"/>
              </a:tabLst>
            </a:pPr>
            <a:r>
              <a:rPr lang="nb-NO" altLang="nb-NO" u="sng"/>
              <a:t>Strakstiltak:</a:t>
            </a:r>
            <a:endParaRPr lang="nb-NO" altLang="nb-NO"/>
          </a:p>
          <a:p>
            <a:pPr>
              <a:tabLst>
                <a:tab pos="622300" algn="l"/>
              </a:tabLst>
            </a:pPr>
            <a:r>
              <a:rPr lang="nb-NO" altLang="nb-NO"/>
              <a:t>En del tiltak kan iverksettes rimelig raskt uten store kostnader for å bedre de klimatiske forholdene for arbeidstakere i fiskeindustrien.</a:t>
            </a:r>
          </a:p>
          <a:p>
            <a:pPr>
              <a:tabLst>
                <a:tab pos="622300" algn="l"/>
              </a:tabLst>
            </a:pPr>
            <a:endParaRPr lang="nb-NO" altLang="nb-NO"/>
          </a:p>
          <a:p>
            <a:pPr marL="622300" lvl="1" indent="-165100">
              <a:buFontTx/>
              <a:buChar char="•"/>
              <a:tabLst>
                <a:tab pos="622300" algn="l"/>
              </a:tabLst>
            </a:pPr>
            <a:r>
              <a:rPr lang="nb-NO" altLang="nb-NO"/>
              <a:t>”Fingerløse” hansker inni plast-/gummihansker</a:t>
            </a:r>
          </a:p>
          <a:p>
            <a:pPr marL="622300" lvl="1" indent="-165100">
              <a:buFontTx/>
              <a:buChar char="•"/>
              <a:tabLst>
                <a:tab pos="622300" algn="l"/>
              </a:tabLst>
            </a:pPr>
            <a:r>
              <a:rPr lang="nb-NO" altLang="nb-NO"/>
              <a:t>Bekledning som er tilpasset klima og aktivitetsnivå</a:t>
            </a:r>
          </a:p>
          <a:p>
            <a:pPr marL="622300" lvl="1" indent="-165100">
              <a:buFontTx/>
              <a:buChar char="•"/>
              <a:tabLst>
                <a:tab pos="622300" algn="l"/>
              </a:tabLst>
            </a:pPr>
            <a:r>
              <a:rPr lang="nb-NO" altLang="nb-NO"/>
              <a:t>Varmeisolerende skotøy</a:t>
            </a:r>
          </a:p>
          <a:p>
            <a:pPr marL="622300" lvl="1" indent="-165100">
              <a:buFontTx/>
              <a:buChar char="•"/>
              <a:tabLst>
                <a:tab pos="622300" algn="l"/>
              </a:tabLst>
            </a:pPr>
            <a:r>
              <a:rPr lang="nb-NO" altLang="nb-NO"/>
              <a:t>Matter på kalde og harde gulv</a:t>
            </a:r>
          </a:p>
          <a:p>
            <a:pPr marL="622300" lvl="1" indent="-165100">
              <a:buFontTx/>
              <a:buChar char="•"/>
              <a:tabLst>
                <a:tab pos="622300" algn="l"/>
              </a:tabLst>
            </a:pPr>
            <a:r>
              <a:rPr lang="nb-NO" altLang="nb-NO"/>
              <a:t>Unngå vannsøl</a:t>
            </a:r>
          </a:p>
          <a:p>
            <a:pPr marL="622300" lvl="1" indent="-165100">
              <a:buFontTx/>
              <a:buChar char="•"/>
              <a:tabLst>
                <a:tab pos="622300" algn="l"/>
              </a:tabLst>
            </a:pPr>
            <a:r>
              <a:rPr lang="nb-NO" altLang="nb-NO"/>
              <a:t>Rullering</a:t>
            </a:r>
          </a:p>
          <a:p>
            <a:pPr>
              <a:tabLst>
                <a:tab pos="622300" algn="l"/>
              </a:tabLst>
            </a:pPr>
            <a:endParaRPr lang="nb-NO" altLang="nb-NO" sz="1600"/>
          </a:p>
          <a:p>
            <a:pPr>
              <a:tabLst>
                <a:tab pos="622300" algn="l"/>
              </a:tabLst>
            </a:pPr>
            <a:r>
              <a:rPr lang="nb-NO" altLang="nb-NO" u="sng"/>
              <a:t>Andre tiltak:</a:t>
            </a:r>
            <a:endParaRPr lang="nb-NO" altLang="nb-NO"/>
          </a:p>
          <a:p>
            <a:pPr>
              <a:tabLst>
                <a:tab pos="622300" algn="l"/>
              </a:tabLst>
            </a:pPr>
            <a:r>
              <a:rPr lang="nb-NO" altLang="nb-NO"/>
              <a:t>Større og mer kostnadskrevende tiltak bør vurderes hvis ikke strakstiltakene gir ønsket resultat.  </a:t>
            </a:r>
          </a:p>
          <a:p>
            <a:pPr>
              <a:tabLst>
                <a:tab pos="622300" algn="l"/>
              </a:tabLst>
            </a:pPr>
            <a:endParaRPr lang="nb-NO" altLang="nb-NO"/>
          </a:p>
          <a:p>
            <a:pPr marL="622300" lvl="1" indent="-165100">
              <a:buFontTx/>
              <a:buChar char="•"/>
              <a:tabLst>
                <a:tab pos="622300" algn="l"/>
              </a:tabLst>
            </a:pPr>
            <a:r>
              <a:rPr lang="nb-NO" altLang="nb-NO"/>
              <a:t>Automatiske portlukkere, sluser eller soneinndelinger</a:t>
            </a:r>
          </a:p>
          <a:p>
            <a:pPr marL="622300" lvl="1" indent="-165100">
              <a:buFontTx/>
              <a:buChar char="•"/>
              <a:tabLst>
                <a:tab pos="622300" algn="l"/>
              </a:tabLst>
            </a:pPr>
            <a:r>
              <a:rPr lang="nb-NO" altLang="nb-NO"/>
              <a:t>Tilstrekkelig fall til sluker</a:t>
            </a:r>
          </a:p>
          <a:p>
            <a:pPr marL="622300" lvl="1" indent="-165100">
              <a:buFontTx/>
              <a:buChar char="•"/>
              <a:tabLst>
                <a:tab pos="622300" algn="l"/>
              </a:tabLst>
            </a:pPr>
            <a:r>
              <a:rPr lang="nb-NO" altLang="nb-NO"/>
              <a:t>Isolere vannrør for å unngå kondens</a:t>
            </a:r>
          </a:p>
          <a:p>
            <a:pPr marL="622300" lvl="1" indent="-165100">
              <a:buFontTx/>
              <a:buChar char="•"/>
              <a:tabLst>
                <a:tab pos="622300" algn="l"/>
              </a:tabLst>
            </a:pPr>
            <a:r>
              <a:rPr lang="nb-NO" altLang="nb-NO"/>
              <a:t>Isolere vinduer/vegger/gulv</a:t>
            </a:r>
          </a:p>
          <a:p>
            <a:pPr marL="622300" lvl="1" indent="-165100">
              <a:buFontTx/>
              <a:buChar char="•"/>
              <a:tabLst>
                <a:tab pos="622300" algn="l"/>
              </a:tabLst>
            </a:pPr>
            <a:r>
              <a:rPr lang="nb-NO" altLang="nb-NO"/>
              <a:t>Montere varmekilder nær gulvnivå</a:t>
            </a:r>
          </a:p>
          <a:p>
            <a:pPr>
              <a:tabLst>
                <a:tab pos="622300" algn="l"/>
              </a:tabLst>
            </a:pPr>
            <a:endParaRPr lang="nb-NO" altLang="nb-NO"/>
          </a:p>
        </p:txBody>
      </p:sp>
    </p:spTree>
    <p:extLst>
      <p:ext uri="{BB962C8B-B14F-4D97-AF65-F5344CB8AC3E}">
        <p14:creationId xmlns:p14="http://schemas.microsoft.com/office/powerpoint/2010/main" val="359920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782DDA70-2B5C-44BE-A400-79DB32483879}" type="slidenum">
              <a:rPr lang="nb-NO" altLang="nb-NO"/>
              <a:pPr/>
              <a:t>2</a:t>
            </a:fld>
            <a:endParaRPr lang="nb-NO" altLang="nb-NO"/>
          </a:p>
        </p:txBody>
      </p:sp>
      <p:sp>
        <p:nvSpPr>
          <p:cNvPr id="57347" name="Rectangle 3"/>
          <p:cNvSpPr>
            <a:spLocks noGrp="1" noChangeArrowheads="1"/>
          </p:cNvSpPr>
          <p:nvPr>
            <p:ph type="body" idx="1"/>
          </p:nvPr>
        </p:nvSpPr>
        <p:spPr>
          <a:xfrm>
            <a:off x="555625" y="523875"/>
            <a:ext cx="6072188" cy="9182100"/>
          </a:xfrm>
          <a:noFill/>
        </p:spPr>
        <p:txBody>
          <a:bodyPr/>
          <a:lstStyle/>
          <a:p>
            <a:r>
              <a:rPr lang="nb-NO" altLang="nb-NO"/>
              <a:t>Informasjon til foreleser</a:t>
            </a:r>
          </a:p>
          <a:p>
            <a:r>
              <a:rPr lang="nb-NO" altLang="nb-NO"/>
              <a:t>Del I	Introduksjon til temaet</a:t>
            </a:r>
          </a:p>
          <a:p>
            <a:r>
              <a:rPr lang="nb-NO" altLang="nb-NO"/>
              <a:t>Del II	Seks hovedmomenter (understreket) fra resultater utdypes, </a:t>
            </a:r>
            <a:br>
              <a:rPr lang="nb-NO" altLang="nb-NO"/>
            </a:br>
            <a:r>
              <a:rPr lang="nb-NO" altLang="nb-NO"/>
              <a:t>	samt forslag til tiltak</a:t>
            </a:r>
          </a:p>
          <a:p>
            <a:r>
              <a:rPr lang="nb-NO" altLang="nb-NO"/>
              <a:t>Del III	Oppsummering</a:t>
            </a:r>
          </a:p>
          <a:p>
            <a:endParaRPr lang="nb-NO" altLang="nb-NO"/>
          </a:p>
          <a:p>
            <a:r>
              <a:rPr lang="nb-NO" altLang="nb-NO"/>
              <a:t>DISPOSISJON FOR FOREDRAGET</a:t>
            </a:r>
          </a:p>
          <a:p>
            <a:r>
              <a:rPr lang="nb-NO" altLang="nb-NO" b="1"/>
              <a:t>Del I	Introduksjon til temaet</a:t>
            </a:r>
          </a:p>
          <a:p>
            <a:r>
              <a:rPr lang="nb-NO" altLang="nb-NO"/>
              <a:t>Bilde 1	Arbeid i kalde omgivelser (om innholdet)</a:t>
            </a:r>
          </a:p>
          <a:p>
            <a:r>
              <a:rPr lang="nb-NO" altLang="nb-NO"/>
              <a:t>Bilde 2	Hva er kjent? (om tidligere undersøkelser)</a:t>
            </a:r>
          </a:p>
          <a:p>
            <a:r>
              <a:rPr lang="nb-NO" altLang="nb-NO"/>
              <a:t>Bilde 3	Hva ble undersøkt? (om undersøkelsen i Nord-Norge)</a:t>
            </a:r>
          </a:p>
          <a:p>
            <a:r>
              <a:rPr lang="nb-NO" altLang="nb-NO"/>
              <a:t>Bilde 4	Hva ble funnet? (resultater fra undersøkelsen i N-N)</a:t>
            </a:r>
          </a:p>
          <a:p>
            <a:endParaRPr lang="nb-NO" altLang="nb-NO" b="1"/>
          </a:p>
          <a:p>
            <a:r>
              <a:rPr lang="nb-NO" altLang="nb-NO" b="1"/>
              <a:t>Del II	Seks hovedmomenter fra resultatene utdypes, samt forslag til tiltak</a:t>
            </a:r>
          </a:p>
          <a:p>
            <a:r>
              <a:rPr lang="nb-NO" altLang="nb-NO"/>
              <a:t>Bilde 5	</a:t>
            </a:r>
            <a:r>
              <a:rPr lang="nb-NO" altLang="nb-NO" u="sng"/>
              <a:t>Kalde og våte råvarer</a:t>
            </a:r>
            <a:r>
              <a:rPr lang="nb-NO" altLang="nb-NO"/>
              <a:t> (faktaopplysninger)</a:t>
            </a:r>
          </a:p>
          <a:p>
            <a:r>
              <a:rPr lang="nb-NO" altLang="nb-NO"/>
              <a:t>Bilde 6	Ti tusen tommeltotta, … (resultater og tiltak)</a:t>
            </a:r>
          </a:p>
          <a:p>
            <a:r>
              <a:rPr lang="nb-NO" altLang="nb-NO"/>
              <a:t>Bilde 7	</a:t>
            </a:r>
            <a:r>
              <a:rPr lang="nb-NO" altLang="nb-NO" u="sng"/>
              <a:t>Stillestående arbeid</a:t>
            </a:r>
            <a:r>
              <a:rPr lang="nb-NO" altLang="nb-NO"/>
              <a:t> (faktaopplysninger)</a:t>
            </a:r>
          </a:p>
          <a:p>
            <a:r>
              <a:rPr lang="nb-NO" altLang="nb-NO"/>
              <a:t>Bilde 8	Variasjon i fottemperatur (resultat)</a:t>
            </a:r>
          </a:p>
          <a:p>
            <a:r>
              <a:rPr lang="nb-NO" altLang="nb-NO"/>
              <a:t>Bilde 9	Får du kalde føtter? (resultater og tiltak)</a:t>
            </a:r>
          </a:p>
          <a:p>
            <a:r>
              <a:rPr lang="nb-NO" altLang="nb-NO"/>
              <a:t>Bilde 10	</a:t>
            </a:r>
            <a:r>
              <a:rPr lang="nb-NO" altLang="nb-NO" u="sng"/>
              <a:t>Bekledning </a:t>
            </a:r>
            <a:r>
              <a:rPr lang="nb-NO" altLang="nb-NO"/>
              <a:t>(faktaoppl., resultat og tiltak)</a:t>
            </a:r>
          </a:p>
          <a:p>
            <a:r>
              <a:rPr lang="nb-NO" altLang="nb-NO"/>
              <a:t>Bilde 11	</a:t>
            </a:r>
            <a:r>
              <a:rPr lang="nb-NO" altLang="nb-NO" u="sng"/>
              <a:t>Variasjon i temperatur</a:t>
            </a:r>
            <a:r>
              <a:rPr lang="nb-NO" altLang="nb-NO"/>
              <a:t> (faktaopplysning, resultat og tiltak)</a:t>
            </a:r>
          </a:p>
          <a:p>
            <a:r>
              <a:rPr lang="nb-NO" altLang="nb-NO"/>
              <a:t>Bilde 12	</a:t>
            </a:r>
            <a:r>
              <a:rPr lang="nb-NO" altLang="nb-NO" u="sng"/>
              <a:t>Trekk</a:t>
            </a:r>
            <a:r>
              <a:rPr lang="nb-NO" altLang="nb-NO"/>
              <a:t> (faktaopplysning, resultat og tiltak)</a:t>
            </a:r>
          </a:p>
          <a:p>
            <a:r>
              <a:rPr lang="nb-NO" altLang="nb-NO"/>
              <a:t>Bilde 13	</a:t>
            </a:r>
            <a:r>
              <a:rPr lang="nb-NO" altLang="nb-NO" u="sng"/>
              <a:t>Høy fuktighet</a:t>
            </a:r>
            <a:r>
              <a:rPr lang="nb-NO" altLang="nb-NO"/>
              <a:t> (faktaopplysning, resultat og tiltak)</a:t>
            </a:r>
          </a:p>
          <a:p>
            <a:endParaRPr lang="nb-NO" altLang="nb-NO"/>
          </a:p>
          <a:p>
            <a:r>
              <a:rPr lang="nb-NO" altLang="nb-NO" b="1"/>
              <a:t>Del III	Oppsummering</a:t>
            </a:r>
          </a:p>
          <a:p>
            <a:r>
              <a:rPr lang="nb-NO" altLang="nb-NO"/>
              <a:t>Bilde 14	Hva kan gjøres bedre? (oppsummering av tiltak)</a:t>
            </a:r>
          </a:p>
          <a:p>
            <a:endParaRPr lang="nb-NO" altLang="nb-NO"/>
          </a:p>
          <a:p>
            <a:r>
              <a:rPr lang="nb-NO" altLang="nb-NO"/>
              <a:t>For øvrig er alt som står skrevet på lysbildene gjengitt på notatsidene. Derfor kan foreleser om ønskelig bare forholde seg til notatsidene under forelesningen. </a:t>
            </a:r>
          </a:p>
          <a:p>
            <a:r>
              <a:rPr lang="nb-NO" altLang="nb-NO"/>
              <a:t>På lysbildene er tiltakene markert med orange piler </a:t>
            </a:r>
          </a:p>
        </p:txBody>
      </p:sp>
      <p:sp>
        <p:nvSpPr>
          <p:cNvPr id="57348" name="AutoShape 4"/>
          <p:cNvSpPr>
            <a:spLocks noChangeArrowheads="1"/>
          </p:cNvSpPr>
          <p:nvPr/>
        </p:nvSpPr>
        <p:spPr bwMode="auto">
          <a:xfrm>
            <a:off x="4102100" y="10234613"/>
            <a:ext cx="1011238" cy="544512"/>
          </a:xfrm>
          <a:prstGeom prst="rightArrow">
            <a:avLst>
              <a:gd name="adj1" fmla="val 50000"/>
              <a:gd name="adj2" fmla="val 4642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extLst>
      <p:ext uri="{BB962C8B-B14F-4D97-AF65-F5344CB8AC3E}">
        <p14:creationId xmlns:p14="http://schemas.microsoft.com/office/powerpoint/2010/main" val="135168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3012ACC3-4DB5-4C81-A1C5-AC58BAE9E8B3}" type="slidenum">
              <a:rPr lang="nb-NO" altLang="nb-NO"/>
              <a:pPr/>
              <a:t>3</a:t>
            </a:fld>
            <a:endParaRPr lang="nb-NO" altLang="nb-NO"/>
          </a:p>
        </p:txBody>
      </p:sp>
      <p:sp>
        <p:nvSpPr>
          <p:cNvPr id="34818" name="Rectangle 2"/>
          <p:cNvSpPr>
            <a:spLocks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Det er forsket lite på arbeidsmiljø i fiskeindustrien</a:t>
            </a:r>
          </a:p>
          <a:p>
            <a:pPr>
              <a:tabLst>
                <a:tab pos="177800" algn="l"/>
              </a:tabLst>
            </a:pPr>
            <a:r>
              <a:rPr lang="nb-NO" altLang="nb-NO"/>
              <a:t>En studie fra 1970-årene* konkluderte med at oppvarming og ventilasjon ikke var tilfredsstillende i hvitfiskindustrien. De utfordringer fiskeindustrien har i dag, er på mange områder de samme, selv om noen forbedringer er gjort. Dette gjelder i hovedsak fysiske inndelinger av de ulike varmesonene og etablering av overgangssluser til kjølerom/friluft osv. </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Ansatte i fiskeindustrien arbeider ofte </a:t>
            </a:r>
          </a:p>
          <a:p>
            <a:pPr lvl="1">
              <a:tabLst>
                <a:tab pos="177800" algn="l"/>
              </a:tabLst>
            </a:pPr>
            <a:r>
              <a:rPr lang="nb-NO" altLang="nb-NO"/>
              <a:t>- i kjølige omgivelser </a:t>
            </a:r>
          </a:p>
          <a:p>
            <a:pPr lvl="1">
              <a:tabLst>
                <a:tab pos="177800" algn="l"/>
              </a:tabLst>
            </a:pPr>
            <a:r>
              <a:rPr lang="nb-NO" altLang="nb-NO"/>
              <a:t>- med kjølige råvarer </a:t>
            </a:r>
          </a:p>
          <a:p>
            <a:pPr lvl="1">
              <a:tabLst>
                <a:tab pos="177800" algn="l"/>
              </a:tabLst>
            </a:pPr>
            <a:r>
              <a:rPr lang="nb-NO" altLang="nb-NO"/>
              <a:t>- i trekk og fuktighet</a:t>
            </a:r>
          </a:p>
          <a:p>
            <a:pPr>
              <a:tabLst>
                <a:tab pos="177800" algn="l"/>
              </a:tabLst>
            </a:pPr>
            <a:r>
              <a:rPr lang="nb-NO" altLang="nb-NO"/>
              <a:t>Arbeid i fiskeindustrien utføres i lav temperatur av hensyn til produktets holdbarhet. I tillegg brukes det mye kaldt, rennende vann i prosessene. Omgivelsestemperaturen er ofte lav pga. vår geografiske plassering, og åpne porter mot kaiområder gjør at deler av lokalene er relativt kjølige. Med bakgrunn i dette eksponeres arbeidstakerne for kjølige omgivelser, kjølige råvarer, trekk og fuktighet.</a:t>
            </a:r>
          </a:p>
          <a:p>
            <a:pPr>
              <a:tabLst>
                <a:tab pos="177800" algn="l"/>
              </a:tabLst>
            </a:pPr>
            <a:endParaRPr lang="nb-NO" altLang="nb-NO"/>
          </a:p>
          <a:p>
            <a:pPr>
              <a:tabLst>
                <a:tab pos="177800" algn="l"/>
              </a:tabLst>
            </a:pPr>
            <a:r>
              <a:rPr lang="nb-NO" altLang="nb-NO"/>
              <a:t>*1974: Arbeidsforhold i fiskeindustrien, rapport nr. 2 og 4 Statens Teknologiske institutt avd. Nord-Norge, Narvik.</a:t>
            </a:r>
          </a:p>
        </p:txBody>
      </p:sp>
    </p:spTree>
    <p:extLst>
      <p:ext uri="{BB962C8B-B14F-4D97-AF65-F5344CB8AC3E}">
        <p14:creationId xmlns:p14="http://schemas.microsoft.com/office/powerpoint/2010/main" val="23606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7FE2CE29-7588-49C4-BCA4-E920E1C655C6}" type="slidenum">
              <a:rPr lang="nb-NO" altLang="nb-NO"/>
              <a:pPr/>
              <a:t>4</a:t>
            </a:fld>
            <a:endParaRPr lang="nb-NO" altLang="nb-NO"/>
          </a:p>
        </p:txBody>
      </p:sp>
      <p:sp>
        <p:nvSpPr>
          <p:cNvPr id="38914" name="Rectangle 2"/>
          <p:cNvSpPr>
            <a:spLocks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nb-NO" altLang="nb-NO"/>
          </a:p>
          <a:p>
            <a:r>
              <a:rPr lang="nb-NO" altLang="nb-NO"/>
              <a:t>I denne delen av studiet ble følgende undersøkt:</a:t>
            </a:r>
          </a:p>
          <a:p>
            <a:endParaRPr lang="nb-NO" altLang="nb-NO"/>
          </a:p>
          <a:p>
            <a:r>
              <a:rPr lang="nb-NO" altLang="nb-NO"/>
              <a:t>- Termisk klima* i fiskeindustrien</a:t>
            </a:r>
          </a:p>
          <a:p>
            <a:r>
              <a:rPr lang="nb-NO" altLang="nb-NO"/>
              <a:t>- Fot-, finger- og håndtemperaturer hos ansatte </a:t>
            </a:r>
          </a:p>
          <a:p>
            <a:r>
              <a:rPr lang="nb-NO" altLang="nb-NO"/>
              <a:t>- Bekledning hos ansatte</a:t>
            </a:r>
          </a:p>
          <a:p>
            <a:endParaRPr lang="nb-NO" altLang="nb-NO"/>
          </a:p>
          <a:p>
            <a:endParaRPr lang="nb-NO" altLang="nb-NO"/>
          </a:p>
          <a:p>
            <a:endParaRPr lang="nb-NO" altLang="nb-NO"/>
          </a:p>
          <a:p>
            <a:r>
              <a:rPr lang="nb-NO" altLang="nb-NO"/>
              <a:t>*</a:t>
            </a:r>
            <a:r>
              <a:rPr lang="nb-NO" altLang="nb-NO" b="1"/>
              <a:t>Termisk klima </a:t>
            </a:r>
            <a:r>
              <a:rPr lang="nb-NO" altLang="nb-NO"/>
              <a:t>- temperaturforhold. </a:t>
            </a:r>
          </a:p>
          <a:p>
            <a:endParaRPr lang="nb-NO" altLang="nb-NO"/>
          </a:p>
          <a:p>
            <a:endParaRPr lang="nb-NO" altLang="nb-NO"/>
          </a:p>
          <a:p>
            <a:endParaRPr lang="nb-NO" altLang="nb-NO"/>
          </a:p>
        </p:txBody>
      </p:sp>
    </p:spTree>
    <p:extLst>
      <p:ext uri="{BB962C8B-B14F-4D97-AF65-F5344CB8AC3E}">
        <p14:creationId xmlns:p14="http://schemas.microsoft.com/office/powerpoint/2010/main" val="189427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82FDF4DA-E30C-4A93-A858-D8A85CDC0035}" type="slidenum">
              <a:rPr lang="nb-NO" altLang="nb-NO"/>
              <a:pPr/>
              <a:t>5</a:t>
            </a:fld>
            <a:endParaRPr lang="nb-NO" altLang="nb-NO"/>
          </a:p>
        </p:txBody>
      </p:sp>
      <p:sp>
        <p:nvSpPr>
          <p:cNvPr id="24578" name="Rectangle 1026"/>
          <p:cNvSpPr>
            <a:spLocks noChangeAspect="1" noChangeArrowheads="1" noTextEdit="1"/>
          </p:cNvSpPr>
          <p:nvPr>
            <p:ph type="sldImg"/>
          </p:nvPr>
        </p:nvSpPr>
        <p:spPr>
          <a:ln/>
        </p:spPr>
      </p:sp>
      <p:sp>
        <p:nvSpPr>
          <p:cNvPr id="24579" name="Rectangle 1027"/>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Ikke uventet ble det funnet at arbeidstakere i produksjonslokalene fryser oftere 	sammenlignet med administrativt ansatte, og årsaker kan være:</a:t>
            </a:r>
          </a:p>
          <a:p>
            <a:pPr marL="179388" lvl="1">
              <a:buFontTx/>
              <a:buChar char="–"/>
              <a:tabLst>
                <a:tab pos="177800" algn="l"/>
              </a:tabLst>
            </a:pPr>
            <a:r>
              <a:rPr lang="nb-NO" altLang="nb-NO"/>
              <a:t> kalde og våte råvarer</a:t>
            </a:r>
          </a:p>
          <a:p>
            <a:pPr marL="179388" lvl="1">
              <a:buFontTx/>
              <a:buChar char="–"/>
              <a:tabLst>
                <a:tab pos="177800" algn="l"/>
              </a:tabLst>
            </a:pPr>
            <a:r>
              <a:rPr lang="nb-NO" altLang="nb-NO"/>
              <a:t> stillestående arbeid</a:t>
            </a:r>
          </a:p>
          <a:p>
            <a:pPr marL="179388" lvl="1">
              <a:buFontTx/>
              <a:buChar char="–"/>
              <a:tabLst>
                <a:tab pos="177800" algn="l"/>
              </a:tabLst>
            </a:pPr>
            <a:r>
              <a:rPr lang="nb-NO" altLang="nb-NO"/>
              <a:t> bekledning</a:t>
            </a:r>
          </a:p>
          <a:p>
            <a:pPr marL="179388" lvl="1">
              <a:buFontTx/>
              <a:buChar char="–"/>
              <a:tabLst>
                <a:tab pos="177800" algn="l"/>
              </a:tabLst>
            </a:pPr>
            <a:r>
              <a:rPr lang="nb-NO" altLang="nb-NO"/>
              <a:t> variasjon i temperatur</a:t>
            </a:r>
          </a:p>
          <a:p>
            <a:pPr marL="179388" lvl="1">
              <a:buFontTx/>
              <a:buChar char="–"/>
              <a:tabLst>
                <a:tab pos="177800" algn="l"/>
              </a:tabLst>
            </a:pPr>
            <a:r>
              <a:rPr lang="nb-NO" altLang="nb-NO"/>
              <a:t> trekk</a:t>
            </a:r>
          </a:p>
          <a:p>
            <a:pPr marL="179388" lvl="1">
              <a:buFontTx/>
              <a:buChar char="–"/>
              <a:tabLst>
                <a:tab pos="177800" algn="l"/>
              </a:tabLst>
            </a:pPr>
            <a:r>
              <a:rPr lang="nb-NO" altLang="nb-NO"/>
              <a:t> høy fuktighet</a:t>
            </a:r>
          </a:p>
          <a:p>
            <a:pPr>
              <a:tabLst>
                <a:tab pos="177800" algn="l"/>
              </a:tabLst>
            </a:pPr>
            <a:endParaRPr lang="nb-NO" altLang="nb-NO"/>
          </a:p>
          <a:p>
            <a:pPr>
              <a:tabLst>
                <a:tab pos="177800" algn="l"/>
              </a:tabLst>
            </a:pPr>
            <a:r>
              <a:rPr lang="nb-NO" altLang="nb-NO"/>
              <a:t>Årsakene vil nå bli utdypet nærmere, samt at mulige tiltak for å redusere negative effekter ved å arbeide i kalde omgivelser, presenteres.</a:t>
            </a:r>
          </a:p>
        </p:txBody>
      </p:sp>
    </p:spTree>
    <p:extLst>
      <p:ext uri="{BB962C8B-B14F-4D97-AF65-F5344CB8AC3E}">
        <p14:creationId xmlns:p14="http://schemas.microsoft.com/office/powerpoint/2010/main" val="239762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BE6D18A4-D040-4340-900E-6E42E5946514}" type="slidenum">
              <a:rPr lang="nb-NO" altLang="nb-NO"/>
              <a:pPr/>
              <a:t>6</a:t>
            </a:fld>
            <a:endParaRPr lang="nb-NO" altLang="nb-NO"/>
          </a:p>
        </p:txBody>
      </p:sp>
      <p:sp>
        <p:nvSpPr>
          <p:cNvPr id="37890" name="Rectangle 2"/>
          <p:cNvSpPr>
            <a:spLocks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Normal fingertemperatur er 32 - 36 °C </a:t>
            </a:r>
          </a:p>
          <a:p>
            <a:pPr>
              <a:tabLst>
                <a:tab pos="177800" algn="l"/>
              </a:tabLst>
            </a:pPr>
            <a:r>
              <a:rPr lang="nb-NO" altLang="nb-NO">
                <a:cs typeface="Arial" panose="020B0604020202020204" pitchFamily="34" charset="0"/>
              </a:rPr>
              <a:t>•	</a:t>
            </a:r>
            <a:r>
              <a:rPr lang="nb-NO" altLang="nb-NO"/>
              <a:t>Fingerferdigheten reduseres når temperaturen synker, 		særlig under 16 </a:t>
            </a:r>
            <a:r>
              <a:rPr lang="en-US" altLang="nb-NO">
                <a:cs typeface="Arial" panose="020B0604020202020204" pitchFamily="34" charset="0"/>
              </a:rPr>
              <a:t>°</a:t>
            </a:r>
            <a:r>
              <a:rPr lang="nb-NO" altLang="nb-NO"/>
              <a:t>C</a:t>
            </a:r>
          </a:p>
          <a:p>
            <a:pPr>
              <a:spcBef>
                <a:spcPct val="20000"/>
              </a:spcBef>
              <a:tabLst>
                <a:tab pos="177800" algn="l"/>
              </a:tabLst>
            </a:pPr>
            <a:r>
              <a:rPr lang="nb-NO" altLang="nb-NO">
                <a:cs typeface="Arial" panose="020B0604020202020204" pitchFamily="34" charset="0"/>
              </a:rPr>
              <a:t>•	</a:t>
            </a:r>
            <a:r>
              <a:rPr lang="nb-NO" altLang="nb-NO"/>
              <a:t>Nedsatt fingertemperatur gir økt fare for kuttskader</a:t>
            </a:r>
          </a:p>
          <a:p>
            <a:pPr>
              <a:spcBef>
                <a:spcPct val="20000"/>
              </a:spcBef>
              <a:tabLst>
                <a:tab pos="177800" algn="l"/>
              </a:tabLst>
            </a:pPr>
            <a:r>
              <a:rPr lang="nb-NO" altLang="nb-NO">
                <a:cs typeface="Arial" panose="020B0604020202020204" pitchFamily="34" charset="0"/>
              </a:rPr>
              <a:t>•	Temperatur u</a:t>
            </a:r>
            <a:r>
              <a:rPr lang="nb-NO" altLang="nb-NO"/>
              <a:t>nder 10 </a:t>
            </a:r>
            <a:r>
              <a:rPr lang="en-US" altLang="nb-NO">
                <a:cs typeface="Arial" panose="020B0604020202020204" pitchFamily="34" charset="0"/>
              </a:rPr>
              <a:t>°</a:t>
            </a:r>
            <a:r>
              <a:rPr lang="nb-NO" altLang="nb-NO"/>
              <a:t>C vil medføre smerte, selv om det er bare 		nedkjøling av et mindre område</a:t>
            </a:r>
            <a:r>
              <a:rPr lang="nb-NO" altLang="nb-NO" b="1">
                <a:solidFill>
                  <a:schemeClr val="accent2"/>
                </a:solidFill>
                <a:latin typeface="Comic Sans MS" panose="030F0702030302020204" pitchFamily="66" charset="0"/>
              </a:rPr>
              <a:t> </a:t>
            </a:r>
          </a:p>
          <a:p>
            <a:pPr>
              <a:tabLst>
                <a:tab pos="177800" algn="l"/>
              </a:tabLst>
            </a:pPr>
            <a:endParaRPr lang="nb-NO" altLang="nb-NO"/>
          </a:p>
          <a:p>
            <a:pPr>
              <a:tabLst>
                <a:tab pos="177800" algn="l"/>
              </a:tabLst>
            </a:pPr>
            <a:r>
              <a:rPr lang="nb-NO" altLang="nb-NO"/>
              <a:t>Den kroppslige reaksjonen ved kulde er sammentrekning av blodårer slik at blodets gjennomstrømning i huden reduseres. På den måten vil varmetapet fra huden reduseres, og dermed hindre nedkjøling av kroppens livsviktige organer som hjerte og hjerne. Blodet ”omdirigeres” til disse organene, noe som resulterer i at vi får nedsatt temperatur bl.a. på fingre og hender. I neste omgang vil kroppens varmeproduksjon økes ved stimulering til økt muskelaktivitet som forårsaker skjelving. </a:t>
            </a:r>
          </a:p>
          <a:p>
            <a:pPr>
              <a:tabLst>
                <a:tab pos="177800" algn="l"/>
              </a:tabLst>
            </a:pPr>
            <a:endParaRPr lang="nb-NO" altLang="nb-NO"/>
          </a:p>
          <a:p>
            <a:pPr>
              <a:tabLst>
                <a:tab pos="177800" algn="l"/>
              </a:tabLst>
            </a:pPr>
            <a:endParaRPr lang="nb-NO" altLang="nb-NO"/>
          </a:p>
        </p:txBody>
      </p:sp>
    </p:spTree>
    <p:extLst>
      <p:ext uri="{BB962C8B-B14F-4D97-AF65-F5344CB8AC3E}">
        <p14:creationId xmlns:p14="http://schemas.microsoft.com/office/powerpoint/2010/main" val="191183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C7A0F2B4-5F07-4690-A061-56357DE3CA09}" type="slidenum">
              <a:rPr lang="nb-NO" altLang="nb-NO"/>
              <a:pPr/>
              <a:t>7</a:t>
            </a:fld>
            <a:endParaRPr lang="nb-NO" altLang="nb-NO"/>
          </a:p>
        </p:txBody>
      </p:sp>
      <p:sp>
        <p:nvSpPr>
          <p:cNvPr id="51202" name="Rectangle 2"/>
          <p:cNvSpPr>
            <a:spLocks noChangeAspect="1" noChangeArrowheads="1" noTextEdit="1"/>
          </p:cNvSpPr>
          <p:nvPr>
            <p:ph type="sldImg"/>
          </p:nvPr>
        </p:nvSpPr>
        <p:spPr>
          <a:xfrm>
            <a:off x="1497013" y="0"/>
            <a:ext cx="4030662" cy="3022600"/>
          </a:xfrm>
          <a:ln/>
        </p:spPr>
      </p:sp>
      <p:sp>
        <p:nvSpPr>
          <p:cNvPr id="51203" name="Rectangle 3"/>
          <p:cNvSpPr>
            <a:spLocks noGrp="1" noChangeArrowheads="1"/>
          </p:cNvSpPr>
          <p:nvPr>
            <p:ph type="body" idx="1"/>
          </p:nvPr>
        </p:nvSpPr>
        <p:spPr/>
        <p:txBody>
          <a:bodyPr/>
          <a:lstStyle/>
          <a:p>
            <a:pPr>
              <a:lnSpc>
                <a:spcPct val="90000"/>
              </a:lnSpc>
              <a:tabLst>
                <a:tab pos="177800" algn="l"/>
              </a:tabLst>
            </a:pPr>
            <a:r>
              <a:rPr lang="nb-NO" altLang="nb-NO">
                <a:cs typeface="Arial" panose="020B0604020202020204" pitchFamily="34" charset="0"/>
              </a:rPr>
              <a:t>•	</a:t>
            </a:r>
            <a:r>
              <a:rPr lang="nb-NO" altLang="nb-NO"/>
              <a:t>Ansatte angir at kaldt vann og kontakt med kalde råvarer er årsakene til at de fryser.</a:t>
            </a:r>
            <a:endParaRPr lang="nb-NO" altLang="nb-NO" sz="1400"/>
          </a:p>
          <a:p>
            <a:pPr>
              <a:lnSpc>
                <a:spcPct val="80000"/>
              </a:lnSpc>
              <a:buFontTx/>
              <a:buChar char="•"/>
              <a:tabLst>
                <a:tab pos="177800" algn="l"/>
              </a:tabLst>
            </a:pPr>
            <a:endParaRPr lang="nb-NO" altLang="nb-NO"/>
          </a:p>
          <a:p>
            <a:pPr>
              <a:lnSpc>
                <a:spcPct val="80000"/>
              </a:lnSpc>
              <a:tabLst>
                <a:tab pos="177800" algn="l"/>
              </a:tabLst>
            </a:pPr>
            <a:r>
              <a:rPr lang="nb-NO" altLang="nb-NO">
                <a:cs typeface="Arial" panose="020B0604020202020204" pitchFamily="34" charset="0"/>
              </a:rPr>
              <a:t>•	</a:t>
            </a:r>
            <a:r>
              <a:rPr lang="nb-NO" altLang="nb-NO"/>
              <a:t>Måling av hudtemperatur på fingrene viste at halvparten hadde under 22 </a:t>
            </a:r>
            <a:r>
              <a:rPr lang="en-US" altLang="nb-NO">
                <a:cs typeface="Arial" panose="020B0604020202020204" pitchFamily="34" charset="0"/>
              </a:rPr>
              <a:t>°</a:t>
            </a:r>
            <a:r>
              <a:rPr lang="nb-NO" altLang="nb-NO"/>
              <a:t>C. </a:t>
            </a:r>
            <a:r>
              <a:rPr lang="nb-NO" altLang="nb-NO" sz="900"/>
              <a:t> </a:t>
            </a:r>
            <a:r>
              <a:rPr lang="nb-NO" altLang="nb-NO"/>
              <a:t>Den 	laveste fingertemperaturen som ble målt var på 9,4 </a:t>
            </a:r>
            <a:r>
              <a:rPr lang="en-US" altLang="nb-NO">
                <a:cs typeface="Arial" panose="020B0604020202020204" pitchFamily="34" charset="0"/>
              </a:rPr>
              <a:t>°</a:t>
            </a:r>
            <a:r>
              <a:rPr lang="nb-NO" altLang="nb-NO"/>
              <a:t>C hos en bløgger i et 	lakseslakteri. I hvitfiskindustrien ble fingertemperaturen hos 80 % av de undersøkte 	målt til under 22 </a:t>
            </a:r>
            <a:r>
              <a:rPr lang="en-US" altLang="nb-NO">
                <a:cs typeface="Arial" panose="020B0604020202020204" pitchFamily="34" charset="0"/>
              </a:rPr>
              <a:t>°</a:t>
            </a:r>
            <a:r>
              <a:rPr lang="nb-NO" altLang="nb-NO"/>
              <a:t>C.</a:t>
            </a:r>
          </a:p>
          <a:p>
            <a:pPr>
              <a:lnSpc>
                <a:spcPct val="90000"/>
              </a:lnSpc>
              <a:tabLst>
                <a:tab pos="177800" algn="l"/>
              </a:tabLst>
            </a:pPr>
            <a:endParaRPr lang="nb-NO" altLang="nb-NO" sz="1400"/>
          </a:p>
          <a:p>
            <a:pPr>
              <a:lnSpc>
                <a:spcPct val="90000"/>
              </a:lnSpc>
              <a:tabLst>
                <a:tab pos="177800" algn="l"/>
              </a:tabLst>
            </a:pPr>
            <a:r>
              <a:rPr lang="nb-NO" altLang="nb-NO" u="sng"/>
              <a:t>Tiltak:</a:t>
            </a:r>
            <a:endParaRPr lang="nb-NO" altLang="nb-NO" sz="1400"/>
          </a:p>
          <a:p>
            <a:pPr>
              <a:lnSpc>
                <a:spcPct val="90000"/>
              </a:lnSpc>
              <a:tabLst>
                <a:tab pos="177800" algn="l"/>
              </a:tabLst>
            </a:pPr>
            <a:r>
              <a:rPr lang="nb-NO" altLang="nb-NO"/>
              <a:t>”Fingerløse” hansker, av for eksempel ull inni plast-/gummihansker, vil redusere varmetap fra hendene. Det er også viktig å fokusere på øvrig bekledning for å redusere varmetap.</a:t>
            </a:r>
          </a:p>
        </p:txBody>
      </p:sp>
    </p:spTree>
    <p:extLst>
      <p:ext uri="{BB962C8B-B14F-4D97-AF65-F5344CB8AC3E}">
        <p14:creationId xmlns:p14="http://schemas.microsoft.com/office/powerpoint/2010/main" val="338159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F74FA4C2-EDEF-4921-9785-23570FD85493}" type="slidenum">
              <a:rPr lang="nb-NO" altLang="nb-NO"/>
              <a:pPr/>
              <a:t>8</a:t>
            </a:fld>
            <a:endParaRPr lang="nb-NO" altLang="nb-NO"/>
          </a:p>
        </p:txBody>
      </p:sp>
      <p:sp>
        <p:nvSpPr>
          <p:cNvPr id="55298" name="Rectangle 2"/>
          <p:cNvSpPr>
            <a:spLocks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tabLst>
                <a:tab pos="177800" algn="l"/>
              </a:tabLst>
            </a:pPr>
            <a:endParaRPr lang="nb-NO" altLang="nb-NO" sz="1400"/>
          </a:p>
          <a:p>
            <a:pPr>
              <a:tabLst>
                <a:tab pos="177800" algn="l"/>
              </a:tabLst>
            </a:pPr>
            <a:r>
              <a:rPr lang="nb-NO" altLang="nb-NO">
                <a:cs typeface="Arial" panose="020B0604020202020204" pitchFamily="34" charset="0"/>
              </a:rPr>
              <a:t>•	</a:t>
            </a:r>
            <a:r>
              <a:rPr lang="nb-NO" altLang="nb-NO"/>
              <a:t>Normal fottemperatur er rundt 33 </a:t>
            </a:r>
            <a:r>
              <a:rPr lang="en-US" altLang="nb-NO">
                <a:cs typeface="Arial" panose="020B0604020202020204" pitchFamily="34" charset="0"/>
              </a:rPr>
              <a:t>°</a:t>
            </a:r>
            <a:r>
              <a:rPr lang="nb-NO" altLang="nb-NO"/>
              <a:t>C.</a:t>
            </a:r>
            <a:endParaRPr lang="nb-NO" altLang="nb-NO" sz="1400"/>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Stillestående arbeid generelt gir ofte fall i fottemperaturen.</a:t>
            </a:r>
            <a:endParaRPr lang="nb-NO" altLang="nb-NO" sz="1400"/>
          </a:p>
          <a:p>
            <a:pPr>
              <a:tabLst>
                <a:tab pos="177800" algn="l"/>
              </a:tabLst>
            </a:pPr>
            <a:endParaRPr lang="nb-NO" altLang="nb-NO"/>
          </a:p>
          <a:p>
            <a:pPr>
              <a:tabLst>
                <a:tab pos="177800" algn="l"/>
              </a:tabLst>
            </a:pPr>
            <a:r>
              <a:rPr lang="nb-NO" altLang="nb-NO"/>
              <a:t>Fottemperaturen er av stor betydning for følelsen om man fryser eller ikke.</a:t>
            </a:r>
          </a:p>
          <a:p>
            <a:pPr>
              <a:tabLst>
                <a:tab pos="177800" algn="l"/>
              </a:tabLst>
            </a:pPr>
            <a:endParaRPr lang="nb-NO" altLang="nb-NO"/>
          </a:p>
          <a:p>
            <a:pPr>
              <a:tabLst>
                <a:tab pos="177800" algn="l"/>
              </a:tabLst>
            </a:pPr>
            <a:r>
              <a:rPr lang="nb-NO" altLang="nb-NO"/>
              <a:t>Dårlig blodsirkulasjon forårsaker økt varmetap fra beina og intensiveres ved for lav overflatetemperatur på gulv. Dersom sokker og sko har for dårlig isolasjonsevne vil foten avgi varme til omgivelsene. Lokal nedkjøling av føttene vil også bidra til at blodsirkulasjonen nedsettes.</a:t>
            </a:r>
          </a:p>
        </p:txBody>
      </p:sp>
    </p:spTree>
    <p:extLst>
      <p:ext uri="{BB962C8B-B14F-4D97-AF65-F5344CB8AC3E}">
        <p14:creationId xmlns:p14="http://schemas.microsoft.com/office/powerpoint/2010/main" val="394571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F82FEA71-C256-4E1C-AB9C-9257B41CA839}" type="slidenum">
              <a:rPr lang="nb-NO" altLang="nb-NO"/>
              <a:pPr/>
              <a:t>9</a:t>
            </a:fld>
            <a:endParaRPr lang="nb-NO" altLang="nb-NO"/>
          </a:p>
        </p:txBody>
      </p:sp>
      <p:sp>
        <p:nvSpPr>
          <p:cNvPr id="43010" name="Rectangle 2"/>
          <p:cNvSpPr>
            <a:spLocks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nb-NO" altLang="nb-NO"/>
              <a:t>Temperaturkurven på lysbildet illustrerer hvordan fottemperaturen hos en ansatt i lakseslakteri varierer gjennom en arbeidsdag.  Dvs. at den synker fra arbeidsdagens start fram til lunsjtid med ca. 4 grader, for så å stige tilsvarende i løpet av matpausen og deretter ser vi på ny et fall i temperaturen på ca. 4 grader ved arbeidsdagens slutt.</a:t>
            </a:r>
          </a:p>
          <a:p>
            <a:endParaRPr lang="nb-NO" altLang="nb-NO"/>
          </a:p>
          <a:p>
            <a:r>
              <a:rPr lang="nb-NO" altLang="nb-NO"/>
              <a:t>Tilleggsopplysning til eksemplet:</a:t>
            </a:r>
          </a:p>
          <a:p>
            <a:r>
              <a:rPr lang="nb-NO" altLang="nb-NO"/>
              <a:t>Arbeidet var stillestående. Fottøyet var bomullssokker, ullsokker og gummistøvler. Arbeidshøyden var på gulvnivå.</a:t>
            </a:r>
          </a:p>
          <a:p>
            <a:endParaRPr lang="nb-NO" altLang="nb-NO"/>
          </a:p>
          <a:p>
            <a:endParaRPr lang="nb-NO" altLang="nb-NO"/>
          </a:p>
          <a:p>
            <a:endParaRPr lang="nb-NO" altLang="nb-NO"/>
          </a:p>
        </p:txBody>
      </p:sp>
    </p:spTree>
    <p:extLst>
      <p:ext uri="{BB962C8B-B14F-4D97-AF65-F5344CB8AC3E}">
        <p14:creationId xmlns:p14="http://schemas.microsoft.com/office/powerpoint/2010/main" val="20845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156" name="Picture 36" descr="Kap4"/>
          <p:cNvPicPr>
            <a:picLocks noChangeAspect="1" noChangeArrowheads="1"/>
          </p:cNvPicPr>
          <p:nvPr/>
        </p:nvPicPr>
        <p:blipFill>
          <a:blip r:embed="rId2" cstate="print">
            <a:extLst>
              <a:ext uri="{28A0092B-C50C-407E-A947-70E740481C1C}">
                <a14:useLocalDpi xmlns:a14="http://schemas.microsoft.com/office/drawing/2010/main" val="0"/>
              </a:ext>
            </a:extLst>
          </a:blip>
          <a:srcRect l="23051" r="22975"/>
          <a:stretch>
            <a:fillRect/>
          </a:stretch>
        </p:blipFill>
        <p:spPr bwMode="auto">
          <a:xfrm>
            <a:off x="0" y="-26988"/>
            <a:ext cx="2484438" cy="6918326"/>
          </a:xfrm>
          <a:prstGeom prst="rect">
            <a:avLst/>
          </a:prstGeom>
          <a:noFill/>
          <a:extLst>
            <a:ext uri="{909E8E84-426E-40DD-AFC4-6F175D3DCCD1}">
              <a14:hiddenFill xmlns:a14="http://schemas.microsoft.com/office/drawing/2010/main">
                <a:solidFill>
                  <a:srgbClr val="FFFFFF"/>
                </a:solidFill>
              </a14:hiddenFill>
            </a:ext>
          </a:extLst>
        </p:spPr>
      </p:pic>
      <p:sp>
        <p:nvSpPr>
          <p:cNvPr id="5148" name="Rectangle 28"/>
          <p:cNvSpPr>
            <a:spLocks noGrp="1" noChangeArrowheads="1"/>
          </p:cNvSpPr>
          <p:nvPr>
            <p:ph type="ctrTitle" sz="quarter"/>
          </p:nvPr>
        </p:nvSpPr>
        <p:spPr>
          <a:xfrm>
            <a:off x="3024188" y="735013"/>
            <a:ext cx="5832475" cy="1470025"/>
          </a:xfrm>
        </p:spPr>
        <p:txBody>
          <a:bodyPr/>
          <a:lstStyle>
            <a:lvl1pPr>
              <a:defRPr b="1"/>
            </a:lvl1pPr>
          </a:lstStyle>
          <a:p>
            <a:pPr lvl="0"/>
            <a:r>
              <a:rPr lang="nb-NO" altLang="nb-NO" noProof="0" smtClean="0"/>
              <a:t>Klikk for å redigere tittelstil</a:t>
            </a:r>
          </a:p>
        </p:txBody>
      </p:sp>
      <p:sp>
        <p:nvSpPr>
          <p:cNvPr id="5122" name="Rectangle 2"/>
          <p:cNvSpPr>
            <a:spLocks noGrp="1" noChangeArrowheads="1"/>
          </p:cNvSpPr>
          <p:nvPr>
            <p:ph type="subTitle" idx="1"/>
          </p:nvPr>
        </p:nvSpPr>
        <p:spPr>
          <a:xfrm>
            <a:off x="3024188" y="2600325"/>
            <a:ext cx="5788025" cy="3313113"/>
          </a:xfrm>
        </p:spPr>
        <p:txBody>
          <a:bodyPr/>
          <a:lstStyle>
            <a:lvl1pPr marL="0" indent="0">
              <a:buFontTx/>
              <a:buNone/>
              <a:defRPr/>
            </a:lvl1pPr>
          </a:lstStyle>
          <a:p>
            <a:pPr lvl="0"/>
            <a:r>
              <a:rPr lang="nb-NO" altLang="nb-NO" noProof="0" smtClean="0"/>
              <a:t>Klikk for å redigere undertittelstil i malen</a:t>
            </a:r>
          </a:p>
        </p:txBody>
      </p:sp>
      <p:sp>
        <p:nvSpPr>
          <p:cNvPr id="5125" name="Rectangle 5"/>
          <p:cNvSpPr>
            <a:spLocks noChangeArrowheads="1"/>
          </p:cNvSpPr>
          <p:nvPr/>
        </p:nvSpPr>
        <p:spPr bwMode="auto">
          <a:xfrm>
            <a:off x="2916238" y="1008063"/>
            <a:ext cx="107950" cy="1628775"/>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6" name="Rectangle 6"/>
          <p:cNvSpPr>
            <a:spLocks noChangeArrowheads="1"/>
          </p:cNvSpPr>
          <p:nvPr/>
        </p:nvSpPr>
        <p:spPr bwMode="auto">
          <a:xfrm>
            <a:off x="2627313" y="2205038"/>
            <a:ext cx="651668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5157" name="Group 37"/>
          <p:cNvGrpSpPr>
            <a:grpSpLocks/>
          </p:cNvGrpSpPr>
          <p:nvPr userDrawn="1"/>
        </p:nvGrpSpPr>
        <p:grpSpPr bwMode="auto">
          <a:xfrm>
            <a:off x="4140200" y="6248400"/>
            <a:ext cx="3306763" cy="469900"/>
            <a:chOff x="1927" y="55"/>
            <a:chExt cx="2083" cy="296"/>
          </a:xfrm>
        </p:grpSpPr>
        <p:pic>
          <p:nvPicPr>
            <p:cNvPr id="5158" name="Picture 38" descr="unnsidestnsfarge300dp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 y="55"/>
              <a:ext cx="1996" cy="296"/>
            </a:xfrm>
            <a:prstGeom prst="rect">
              <a:avLst/>
            </a:prstGeom>
            <a:noFill/>
            <a:extLst>
              <a:ext uri="{909E8E84-426E-40DD-AFC4-6F175D3DCCD1}">
                <a14:hiddenFill xmlns:a14="http://schemas.microsoft.com/office/drawing/2010/main">
                  <a:solidFill>
                    <a:srgbClr val="FFFFFF"/>
                  </a:solidFill>
                </a14:hiddenFill>
              </a:ext>
            </a:extLst>
          </p:spPr>
        </p:pic>
        <p:sp>
          <p:nvSpPr>
            <p:cNvPr id="5159" name="Text Box 39"/>
            <p:cNvSpPr txBox="1">
              <a:spLocks noChangeArrowheads="1"/>
            </p:cNvSpPr>
            <p:nvPr userDrawn="1"/>
          </p:nvSpPr>
          <p:spPr bwMode="auto">
            <a:xfrm>
              <a:off x="2422" y="255"/>
              <a:ext cx="1588" cy="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nb-NO" altLang="nb-NO" sz="900">
                  <a:solidFill>
                    <a:srgbClr val="0C2D82"/>
                  </a:solidFill>
                  <a:latin typeface="Arial" panose="020B0604020202020204" pitchFamily="34" charset="0"/>
                </a:rPr>
                <a:t>Arbeids- og miljømedisinsk avdeling</a:t>
              </a:r>
            </a:p>
          </p:txBody>
        </p:sp>
      </p:grpSp>
      <p:grpSp>
        <p:nvGrpSpPr>
          <p:cNvPr id="5160" name="Group 40"/>
          <p:cNvGrpSpPr>
            <a:grpSpLocks noChangeAspect="1"/>
          </p:cNvGrpSpPr>
          <p:nvPr userDrawn="1"/>
        </p:nvGrpSpPr>
        <p:grpSpPr bwMode="auto">
          <a:xfrm>
            <a:off x="8064500" y="447675"/>
            <a:ext cx="749300" cy="533400"/>
            <a:chOff x="4967" y="152"/>
            <a:chExt cx="723" cy="515"/>
          </a:xfrm>
        </p:grpSpPr>
        <p:sp>
          <p:nvSpPr>
            <p:cNvPr id="5161" name="AutoShape 41"/>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5162" name="Freeform 42"/>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3" name="Freeform 43"/>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4" name="Freeform 44"/>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5" name="Freeform 45"/>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6" name="Freeform 46"/>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7" name="Freeform 47"/>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8" name="Freeform 48"/>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9" name="Freeform 49"/>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8DE69AF4-BC9B-4BE3-9281-D326031D1595}" type="slidenum">
              <a:rPr lang="nb-NO" altLang="nb-NO"/>
              <a:pPr/>
              <a:t>‹#›</a:t>
            </a:fld>
            <a:endParaRPr lang="nb-NO" altLang="nb-NO"/>
          </a:p>
        </p:txBody>
      </p:sp>
    </p:spTree>
    <p:extLst>
      <p:ext uri="{BB962C8B-B14F-4D97-AF65-F5344CB8AC3E}">
        <p14:creationId xmlns:p14="http://schemas.microsoft.com/office/powerpoint/2010/main" val="398217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3525" y="7938"/>
            <a:ext cx="2000250" cy="6118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11188" y="7938"/>
            <a:ext cx="5849937" cy="6118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73F58514-1B33-4F57-893B-C9B7B85992A8}" type="slidenum">
              <a:rPr lang="nb-NO" altLang="nb-NO"/>
              <a:pPr/>
              <a:t>‹#›</a:t>
            </a:fld>
            <a:endParaRPr lang="nb-NO" altLang="nb-NO"/>
          </a:p>
        </p:txBody>
      </p:sp>
    </p:spTree>
    <p:extLst>
      <p:ext uri="{BB962C8B-B14F-4D97-AF65-F5344CB8AC3E}">
        <p14:creationId xmlns:p14="http://schemas.microsoft.com/office/powerpoint/2010/main" val="4024322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ilde på nett 3"/>
          <p:cNvSpPr>
            <a:spLocks noGrp="1"/>
          </p:cNvSpPr>
          <p:nvPr>
            <p:ph type="clipArt" sz="half" idx="2"/>
          </p:nvPr>
        </p:nvSpPr>
        <p:spPr>
          <a:xfrm>
            <a:off x="4687888" y="1600200"/>
            <a:ext cx="3925887" cy="4525963"/>
          </a:xfrm>
        </p:spPr>
        <p:txBody>
          <a:bodyPr/>
          <a:lstStyle/>
          <a:p>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EEA71AC3-815F-4EA0-B50D-BACE77BE9D16}" type="slidenum">
              <a:rPr lang="nb-NO" altLang="nb-NO"/>
              <a:pPr/>
              <a:t>‹#›</a:t>
            </a:fld>
            <a:endParaRPr lang="nb-NO" altLang="nb-NO"/>
          </a:p>
        </p:txBody>
      </p:sp>
    </p:spTree>
    <p:extLst>
      <p:ext uri="{BB962C8B-B14F-4D97-AF65-F5344CB8AC3E}">
        <p14:creationId xmlns:p14="http://schemas.microsoft.com/office/powerpoint/2010/main" val="80453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48E7FD94-5626-4BF4-B6B2-F6F6F410FC57}" type="slidenum">
              <a:rPr lang="nb-NO" altLang="nb-NO"/>
              <a:pPr/>
              <a:t>‹#›</a:t>
            </a:fld>
            <a:endParaRPr lang="nb-NO" altLang="nb-NO"/>
          </a:p>
        </p:txBody>
      </p:sp>
    </p:spTree>
    <p:extLst>
      <p:ext uri="{BB962C8B-B14F-4D97-AF65-F5344CB8AC3E}">
        <p14:creationId xmlns:p14="http://schemas.microsoft.com/office/powerpoint/2010/main" val="133930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EEFACCED-B237-4CCB-9D1A-86627F08FE3C}" type="slidenum">
              <a:rPr lang="nb-NO" altLang="nb-NO"/>
              <a:pPr/>
              <a:t>‹#›</a:t>
            </a:fld>
            <a:endParaRPr lang="nb-NO" altLang="nb-NO"/>
          </a:p>
        </p:txBody>
      </p:sp>
    </p:spTree>
    <p:extLst>
      <p:ext uri="{BB962C8B-B14F-4D97-AF65-F5344CB8AC3E}">
        <p14:creationId xmlns:p14="http://schemas.microsoft.com/office/powerpoint/2010/main" val="272824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E84A7A10-7ED0-43F6-8DAD-9320601FEE6A}" type="slidenum">
              <a:rPr lang="nb-NO" altLang="nb-NO"/>
              <a:pPr/>
              <a:t>‹#›</a:t>
            </a:fld>
            <a:endParaRPr lang="nb-NO" altLang="nb-NO"/>
          </a:p>
        </p:txBody>
      </p:sp>
    </p:spTree>
    <p:extLst>
      <p:ext uri="{BB962C8B-B14F-4D97-AF65-F5344CB8AC3E}">
        <p14:creationId xmlns:p14="http://schemas.microsoft.com/office/powerpoint/2010/main" val="16791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 2005 Arbeids- og miljømedisinsk avdeling UNN HF</a:t>
            </a:r>
          </a:p>
        </p:txBody>
      </p:sp>
      <p:sp>
        <p:nvSpPr>
          <p:cNvPr id="8" name="Plassholder for lysbildenummer 7"/>
          <p:cNvSpPr>
            <a:spLocks noGrp="1"/>
          </p:cNvSpPr>
          <p:nvPr>
            <p:ph type="sldNum" sz="quarter" idx="11"/>
          </p:nvPr>
        </p:nvSpPr>
        <p:spPr/>
        <p:txBody>
          <a:bodyPr/>
          <a:lstStyle>
            <a:lvl1pPr>
              <a:defRPr/>
            </a:lvl1pPr>
          </a:lstStyle>
          <a:p>
            <a:fld id="{FFB98E5D-5C3F-491F-9B97-13B79893BD29}" type="slidenum">
              <a:rPr lang="nb-NO" altLang="nb-NO"/>
              <a:pPr/>
              <a:t>‹#›</a:t>
            </a:fld>
            <a:endParaRPr lang="nb-NO" altLang="nb-NO"/>
          </a:p>
        </p:txBody>
      </p:sp>
    </p:spTree>
    <p:extLst>
      <p:ext uri="{BB962C8B-B14F-4D97-AF65-F5344CB8AC3E}">
        <p14:creationId xmlns:p14="http://schemas.microsoft.com/office/powerpoint/2010/main" val="339263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 2005 Arbeids- og miljømedisinsk avdeling UNN HF</a:t>
            </a:r>
          </a:p>
        </p:txBody>
      </p:sp>
      <p:sp>
        <p:nvSpPr>
          <p:cNvPr id="4" name="Plassholder for lysbildenummer 3"/>
          <p:cNvSpPr>
            <a:spLocks noGrp="1"/>
          </p:cNvSpPr>
          <p:nvPr>
            <p:ph type="sldNum" sz="quarter" idx="11"/>
          </p:nvPr>
        </p:nvSpPr>
        <p:spPr/>
        <p:txBody>
          <a:bodyPr/>
          <a:lstStyle>
            <a:lvl1pPr>
              <a:defRPr/>
            </a:lvl1pPr>
          </a:lstStyle>
          <a:p>
            <a:fld id="{84B7DCFE-C25B-4242-BC6A-D00C0CC22B1D}" type="slidenum">
              <a:rPr lang="nb-NO" altLang="nb-NO"/>
              <a:pPr/>
              <a:t>‹#›</a:t>
            </a:fld>
            <a:endParaRPr lang="nb-NO" altLang="nb-NO"/>
          </a:p>
        </p:txBody>
      </p:sp>
    </p:spTree>
    <p:extLst>
      <p:ext uri="{BB962C8B-B14F-4D97-AF65-F5344CB8AC3E}">
        <p14:creationId xmlns:p14="http://schemas.microsoft.com/office/powerpoint/2010/main" val="104996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 2005 Arbeids- og miljømedisinsk avdeling UNN HF</a:t>
            </a:r>
          </a:p>
        </p:txBody>
      </p:sp>
      <p:sp>
        <p:nvSpPr>
          <p:cNvPr id="3" name="Plassholder for lysbildenummer 2"/>
          <p:cNvSpPr>
            <a:spLocks noGrp="1"/>
          </p:cNvSpPr>
          <p:nvPr>
            <p:ph type="sldNum" sz="quarter" idx="11"/>
          </p:nvPr>
        </p:nvSpPr>
        <p:spPr/>
        <p:txBody>
          <a:bodyPr/>
          <a:lstStyle>
            <a:lvl1pPr>
              <a:defRPr/>
            </a:lvl1pPr>
          </a:lstStyle>
          <a:p>
            <a:fld id="{53E1F0F0-6DAD-4374-88DC-BE4C9524F2EA}" type="slidenum">
              <a:rPr lang="nb-NO" altLang="nb-NO"/>
              <a:pPr/>
              <a:t>‹#›</a:t>
            </a:fld>
            <a:endParaRPr lang="nb-NO" altLang="nb-NO"/>
          </a:p>
        </p:txBody>
      </p:sp>
    </p:spTree>
    <p:extLst>
      <p:ext uri="{BB962C8B-B14F-4D97-AF65-F5344CB8AC3E}">
        <p14:creationId xmlns:p14="http://schemas.microsoft.com/office/powerpoint/2010/main" val="117333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2BB4EA81-78DE-4FB3-9E7F-014C6BAD00B5}" type="slidenum">
              <a:rPr lang="nb-NO" altLang="nb-NO"/>
              <a:pPr/>
              <a:t>‹#›</a:t>
            </a:fld>
            <a:endParaRPr lang="nb-NO" altLang="nb-NO"/>
          </a:p>
        </p:txBody>
      </p:sp>
    </p:spTree>
    <p:extLst>
      <p:ext uri="{BB962C8B-B14F-4D97-AF65-F5344CB8AC3E}">
        <p14:creationId xmlns:p14="http://schemas.microsoft.com/office/powerpoint/2010/main" val="152463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1B15BB1C-11BE-4470-8BC3-E8374E1FAD27}" type="slidenum">
              <a:rPr lang="nb-NO" altLang="nb-NO"/>
              <a:pPr/>
              <a:t>‹#›</a:t>
            </a:fld>
            <a:endParaRPr lang="nb-NO" altLang="nb-NO"/>
          </a:p>
        </p:txBody>
      </p:sp>
    </p:spTree>
    <p:extLst>
      <p:ext uri="{BB962C8B-B14F-4D97-AF65-F5344CB8AC3E}">
        <p14:creationId xmlns:p14="http://schemas.microsoft.com/office/powerpoint/2010/main" val="319833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7938"/>
            <a:ext cx="7127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4099" name="Rectangle 3"/>
          <p:cNvSpPr>
            <a:spLocks noGrp="1" noChangeArrowheads="1"/>
          </p:cNvSpPr>
          <p:nvPr>
            <p:ph type="body" idx="1"/>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103" name="Rectangle 7"/>
          <p:cNvSpPr>
            <a:spLocks noChangeArrowheads="1"/>
          </p:cNvSpPr>
          <p:nvPr/>
        </p:nvSpPr>
        <p:spPr bwMode="auto">
          <a:xfrm>
            <a:off x="395288" y="7938"/>
            <a:ext cx="107950" cy="1547812"/>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04" name="Rectangle 8"/>
          <p:cNvSpPr>
            <a:spLocks noChangeArrowheads="1"/>
          </p:cNvSpPr>
          <p:nvPr/>
        </p:nvSpPr>
        <p:spPr bwMode="auto">
          <a:xfrm>
            <a:off x="182563" y="1196975"/>
            <a:ext cx="896143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17" name="Rectangle 21"/>
          <p:cNvSpPr>
            <a:spLocks noGrp="1" noChangeArrowheads="1"/>
          </p:cNvSpPr>
          <p:nvPr>
            <p:ph type="ftr" sz="quarter" idx="3"/>
          </p:nvPr>
        </p:nvSpPr>
        <p:spPr bwMode="auto">
          <a:xfrm>
            <a:off x="1423988" y="6453188"/>
            <a:ext cx="6243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r>
              <a:rPr lang="nb-NO" altLang="nb-NO"/>
              <a:t>© 2005 Arbeids- og miljømedisinsk avdeling UNN HF</a:t>
            </a:r>
          </a:p>
        </p:txBody>
      </p:sp>
      <p:sp>
        <p:nvSpPr>
          <p:cNvPr id="4118" name="Rectangle 22"/>
          <p:cNvSpPr>
            <a:spLocks noGrp="1" noChangeArrowheads="1"/>
          </p:cNvSpPr>
          <p:nvPr>
            <p:ph type="sldNum" sz="quarter" idx="4"/>
          </p:nvPr>
        </p:nvSpPr>
        <p:spPr bwMode="auto">
          <a:xfrm>
            <a:off x="7812088" y="645318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230CE3C4-E7D5-4E78-9308-C8F79E7419C9}" type="slidenum">
              <a:rPr lang="nb-NO" altLang="nb-NO"/>
              <a:pPr/>
              <a:t>‹#›</a:t>
            </a:fld>
            <a:endParaRPr lang="nb-NO" altLang="nb-NO"/>
          </a:p>
        </p:txBody>
      </p:sp>
      <p:pic>
        <p:nvPicPr>
          <p:cNvPr id="4119" name="Picture 23" descr="unnsymbfarge300dpi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6513" y="6340475"/>
            <a:ext cx="719137" cy="434975"/>
          </a:xfrm>
          <a:prstGeom prst="rect">
            <a:avLst/>
          </a:prstGeom>
          <a:noFill/>
          <a:extLst>
            <a:ext uri="{909E8E84-426E-40DD-AFC4-6F175D3DCCD1}">
              <a14:hiddenFill xmlns:a14="http://schemas.microsoft.com/office/drawing/2010/main">
                <a:solidFill>
                  <a:srgbClr val="FFFFFF"/>
                </a:solidFill>
              </a14:hiddenFill>
            </a:ext>
          </a:extLst>
        </p:spPr>
      </p:pic>
      <p:grpSp>
        <p:nvGrpSpPr>
          <p:cNvPr id="4120" name="Group 24"/>
          <p:cNvGrpSpPr>
            <a:grpSpLocks noChangeAspect="1"/>
          </p:cNvGrpSpPr>
          <p:nvPr userDrawn="1"/>
        </p:nvGrpSpPr>
        <p:grpSpPr bwMode="auto">
          <a:xfrm>
            <a:off x="8064500" y="447675"/>
            <a:ext cx="749300" cy="533400"/>
            <a:chOff x="4967" y="152"/>
            <a:chExt cx="723" cy="515"/>
          </a:xfrm>
        </p:grpSpPr>
        <p:sp>
          <p:nvSpPr>
            <p:cNvPr id="4121" name="AutoShape 25"/>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4122" name="Freeform 26"/>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3" name="Freeform 27"/>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4" name="Freeform 28"/>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5" name="Freeform 29"/>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6" name="Freeform 30"/>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7" name="Freeform 31"/>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8" name="Freeform 32"/>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9" name="Freeform 33"/>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fontAlgn="base">
        <a:spcBef>
          <a:spcPct val="0"/>
        </a:spcBef>
        <a:spcAft>
          <a:spcPct val="0"/>
        </a:spcAft>
        <a:defRPr sz="4400" kern="1200">
          <a:solidFill>
            <a:schemeClr val="accent2"/>
          </a:solidFill>
          <a:latin typeface="+mj-lt"/>
          <a:ea typeface="+mj-ea"/>
          <a:cs typeface="+mj-cs"/>
        </a:defRPr>
      </a:lvl1pPr>
      <a:lvl2pPr algn="l" rtl="0" fontAlgn="base">
        <a:spcBef>
          <a:spcPct val="0"/>
        </a:spcBef>
        <a:spcAft>
          <a:spcPct val="0"/>
        </a:spcAft>
        <a:defRPr sz="4400">
          <a:solidFill>
            <a:schemeClr val="accent2"/>
          </a:solidFill>
          <a:latin typeface="Comic Sans MS" panose="030F0702030302020204" pitchFamily="66" charset="0"/>
        </a:defRPr>
      </a:lvl2pPr>
      <a:lvl3pPr algn="l" rtl="0" fontAlgn="base">
        <a:spcBef>
          <a:spcPct val="0"/>
        </a:spcBef>
        <a:spcAft>
          <a:spcPct val="0"/>
        </a:spcAft>
        <a:defRPr sz="4400">
          <a:solidFill>
            <a:schemeClr val="accent2"/>
          </a:solidFill>
          <a:latin typeface="Comic Sans MS" panose="030F0702030302020204" pitchFamily="66" charset="0"/>
        </a:defRPr>
      </a:lvl3pPr>
      <a:lvl4pPr algn="l" rtl="0" fontAlgn="base">
        <a:spcBef>
          <a:spcPct val="0"/>
        </a:spcBef>
        <a:spcAft>
          <a:spcPct val="0"/>
        </a:spcAft>
        <a:defRPr sz="4400">
          <a:solidFill>
            <a:schemeClr val="accent2"/>
          </a:solidFill>
          <a:latin typeface="Comic Sans MS" panose="030F0702030302020204" pitchFamily="66" charset="0"/>
        </a:defRPr>
      </a:lvl4pPr>
      <a:lvl5pPr algn="l" rtl="0" fontAlgn="base">
        <a:spcBef>
          <a:spcPct val="0"/>
        </a:spcBef>
        <a:spcAft>
          <a:spcPct val="0"/>
        </a:spcAft>
        <a:defRPr sz="4400">
          <a:solidFill>
            <a:schemeClr val="accent2"/>
          </a:solidFill>
          <a:latin typeface="Comic Sans MS" panose="030F0702030302020204" pitchFamily="66" charset="0"/>
        </a:defRPr>
      </a:lvl5pPr>
      <a:lvl6pPr marL="457200" algn="l" rtl="0" fontAlgn="base">
        <a:spcBef>
          <a:spcPct val="0"/>
        </a:spcBef>
        <a:spcAft>
          <a:spcPct val="0"/>
        </a:spcAft>
        <a:defRPr sz="4400">
          <a:solidFill>
            <a:schemeClr val="accent2"/>
          </a:solidFill>
          <a:latin typeface="Comic Sans MS" panose="030F0702030302020204" pitchFamily="66" charset="0"/>
        </a:defRPr>
      </a:lvl6pPr>
      <a:lvl7pPr marL="914400" algn="l" rtl="0" fontAlgn="base">
        <a:spcBef>
          <a:spcPct val="0"/>
        </a:spcBef>
        <a:spcAft>
          <a:spcPct val="0"/>
        </a:spcAft>
        <a:defRPr sz="4400">
          <a:solidFill>
            <a:schemeClr val="accent2"/>
          </a:solidFill>
          <a:latin typeface="Comic Sans MS" panose="030F0702030302020204" pitchFamily="66" charset="0"/>
        </a:defRPr>
      </a:lvl7pPr>
      <a:lvl8pPr marL="1371600" algn="l" rtl="0" fontAlgn="base">
        <a:spcBef>
          <a:spcPct val="0"/>
        </a:spcBef>
        <a:spcAft>
          <a:spcPct val="0"/>
        </a:spcAft>
        <a:defRPr sz="4400">
          <a:solidFill>
            <a:schemeClr val="accent2"/>
          </a:solidFill>
          <a:latin typeface="Comic Sans MS" panose="030F0702030302020204" pitchFamily="66" charset="0"/>
        </a:defRPr>
      </a:lvl8pPr>
      <a:lvl9pPr marL="1828800" algn="l" rtl="0" fontAlgn="base">
        <a:spcBef>
          <a:spcPct val="0"/>
        </a:spcBef>
        <a:spcAft>
          <a:spcPct val="0"/>
        </a:spcAft>
        <a:defRPr sz="4400">
          <a:solidFill>
            <a:schemeClr val="accent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24188" y="2630488"/>
            <a:ext cx="5788025" cy="3313112"/>
          </a:xfrm>
        </p:spPr>
        <p:txBody>
          <a:bodyPr/>
          <a:lstStyle/>
          <a:p>
            <a:pPr marL="374650" indent="-374650">
              <a:buFontTx/>
              <a:buChar char="•"/>
            </a:pPr>
            <a:r>
              <a:rPr lang="nb-NO" altLang="nb-NO"/>
              <a:t>Hva er kjent?</a:t>
            </a:r>
          </a:p>
          <a:p>
            <a:pPr marL="374650" indent="-374650">
              <a:buFontTx/>
              <a:buChar char="•"/>
            </a:pPr>
            <a:r>
              <a:rPr lang="nb-NO" altLang="nb-NO"/>
              <a:t>Hva ble undersøkt?</a:t>
            </a:r>
          </a:p>
          <a:p>
            <a:pPr marL="374650" indent="-374650">
              <a:buFontTx/>
              <a:buChar char="•"/>
            </a:pPr>
            <a:r>
              <a:rPr lang="nb-NO" altLang="nb-NO"/>
              <a:t>Hva ble funnet?</a:t>
            </a:r>
          </a:p>
          <a:p>
            <a:pPr marL="374650" indent="-374650">
              <a:buFontTx/>
              <a:buChar char="•"/>
            </a:pPr>
            <a:r>
              <a:rPr lang="nb-NO" altLang="nb-NO"/>
              <a:t>Hva kan gjøres bedre?</a:t>
            </a:r>
          </a:p>
        </p:txBody>
      </p:sp>
      <p:sp>
        <p:nvSpPr>
          <p:cNvPr id="2053" name="Rectangle 5"/>
          <p:cNvSpPr>
            <a:spLocks noGrp="1" noChangeArrowheads="1"/>
          </p:cNvSpPr>
          <p:nvPr>
            <p:ph type="ctrTitle"/>
          </p:nvPr>
        </p:nvSpPr>
        <p:spPr/>
        <p:txBody>
          <a:bodyPr/>
          <a:lstStyle/>
          <a:p>
            <a:r>
              <a:rPr lang="nb-NO" altLang="nb-NO" sz="3600"/>
              <a:t>Arbeid i kalde omgivelser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ssholder for bunntekst 2"/>
          <p:cNvSpPr>
            <a:spLocks noGrp="1"/>
          </p:cNvSpPr>
          <p:nvPr>
            <p:ph type="ftr" sz="quarter" idx="10"/>
          </p:nvPr>
        </p:nvSpPr>
        <p:spPr/>
        <p:txBody>
          <a:bodyPr/>
          <a:lstStyle/>
          <a:p>
            <a:r>
              <a:rPr lang="nb-NO" altLang="nb-NO"/>
              <a:t>© 2005 Arbeids- og miljømedisinsk avdeling UNN HF</a:t>
            </a:r>
          </a:p>
        </p:txBody>
      </p:sp>
      <p:sp>
        <p:nvSpPr>
          <p:cNvPr id="18" name="Plassholder for lysbildenummer 3"/>
          <p:cNvSpPr>
            <a:spLocks noGrp="1"/>
          </p:cNvSpPr>
          <p:nvPr>
            <p:ph type="sldNum" sz="quarter" idx="11"/>
          </p:nvPr>
        </p:nvSpPr>
        <p:spPr/>
        <p:txBody>
          <a:bodyPr/>
          <a:lstStyle/>
          <a:p>
            <a:fld id="{DA6561D7-29A2-4872-92A3-9A61A21FF079}" type="slidenum">
              <a:rPr lang="nb-NO" altLang="nb-NO"/>
              <a:pPr/>
              <a:t>10</a:t>
            </a:fld>
            <a:endParaRPr lang="nb-NO" altLang="nb-NO"/>
          </a:p>
        </p:txBody>
      </p:sp>
      <p:sp>
        <p:nvSpPr>
          <p:cNvPr id="32770" name="Rectangle 1026"/>
          <p:cNvSpPr>
            <a:spLocks noGrp="1" noChangeArrowheads="1"/>
          </p:cNvSpPr>
          <p:nvPr>
            <p:ph type="title"/>
          </p:nvPr>
        </p:nvSpPr>
        <p:spPr/>
        <p:txBody>
          <a:bodyPr/>
          <a:lstStyle/>
          <a:p>
            <a:r>
              <a:rPr lang="nb-NO" altLang="nb-NO" sz="3600" b="1"/>
              <a:t>Får du kalde føtter?</a:t>
            </a:r>
            <a:endParaRPr lang="nb-NO" altLang="nb-NO" sz="2800" b="1"/>
          </a:p>
        </p:txBody>
      </p:sp>
      <p:sp>
        <p:nvSpPr>
          <p:cNvPr id="32772" name="Text Box 1028"/>
          <p:cNvSpPr txBox="1">
            <a:spLocks noChangeArrowheads="1"/>
          </p:cNvSpPr>
          <p:nvPr/>
        </p:nvSpPr>
        <p:spPr bwMode="auto">
          <a:xfrm>
            <a:off x="1981200" y="1447800"/>
            <a:ext cx="512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b-NO" altLang="nb-NO" sz="1400" b="0"/>
          </a:p>
        </p:txBody>
      </p:sp>
      <p:sp>
        <p:nvSpPr>
          <p:cNvPr id="32773" name="Text Box 1029"/>
          <p:cNvSpPr txBox="1">
            <a:spLocks noChangeArrowheads="1"/>
          </p:cNvSpPr>
          <p:nvPr/>
        </p:nvSpPr>
        <p:spPr bwMode="auto">
          <a:xfrm>
            <a:off x="365125" y="1981200"/>
            <a:ext cx="2446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nb-NO" altLang="nb-NO" sz="1600" b="0"/>
          </a:p>
        </p:txBody>
      </p:sp>
      <p:sp>
        <p:nvSpPr>
          <p:cNvPr id="32774" name="Text Box 1030"/>
          <p:cNvSpPr txBox="1">
            <a:spLocks noChangeArrowheads="1"/>
          </p:cNvSpPr>
          <p:nvPr/>
        </p:nvSpPr>
        <p:spPr bwMode="auto">
          <a:xfrm>
            <a:off x="674688" y="1828800"/>
            <a:ext cx="24638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nb-NO" altLang="nb-NO" sz="1800" b="0">
                <a:solidFill>
                  <a:schemeClr val="accent2"/>
                </a:solidFill>
                <a:latin typeface="Comic Sans MS" panose="030F0702030302020204" pitchFamily="66" charset="0"/>
              </a:rPr>
              <a:t>Støvler holder på fuktighet og transporterer ikke bort svette</a:t>
            </a:r>
          </a:p>
          <a:p>
            <a:pPr>
              <a:spcBef>
                <a:spcPct val="20000"/>
              </a:spcBef>
              <a:buFontTx/>
              <a:buChar char="•"/>
            </a:pPr>
            <a:endParaRPr lang="nb-NO" altLang="nb-NO" sz="1800" b="0">
              <a:solidFill>
                <a:schemeClr val="accent2"/>
              </a:solidFill>
              <a:latin typeface="Comic Sans MS" panose="030F0702030302020204" pitchFamily="66" charset="0"/>
            </a:endParaRPr>
          </a:p>
          <a:p>
            <a:pPr>
              <a:spcBef>
                <a:spcPct val="20000"/>
              </a:spcBef>
              <a:buFontTx/>
              <a:buChar char="•"/>
            </a:pPr>
            <a:r>
              <a:rPr lang="nb-NO" altLang="nb-NO" sz="1800" b="0">
                <a:solidFill>
                  <a:schemeClr val="accent2"/>
                </a:solidFill>
                <a:latin typeface="Comic Sans MS" panose="030F0702030302020204" pitchFamily="66" charset="0"/>
              </a:rPr>
              <a:t>Åpne sko kan ved vannsøl og trekk </a:t>
            </a:r>
            <a:br>
              <a:rPr lang="nb-NO" altLang="nb-NO" sz="1800" b="0">
                <a:solidFill>
                  <a:schemeClr val="accent2"/>
                </a:solidFill>
                <a:latin typeface="Comic Sans MS" panose="030F0702030302020204" pitchFamily="66" charset="0"/>
              </a:rPr>
            </a:br>
            <a:r>
              <a:rPr lang="nb-NO" altLang="nb-NO" sz="1800" b="0">
                <a:solidFill>
                  <a:schemeClr val="accent2"/>
                </a:solidFill>
                <a:latin typeface="Comic Sans MS" panose="030F0702030302020204" pitchFamily="66" charset="0"/>
              </a:rPr>
              <a:t>gi våte og kalde føtter</a:t>
            </a:r>
          </a:p>
          <a:p>
            <a:pPr>
              <a:spcBef>
                <a:spcPct val="20000"/>
              </a:spcBef>
              <a:buFontTx/>
              <a:buChar char="•"/>
            </a:pPr>
            <a:endParaRPr lang="nb-NO" altLang="nb-NO" sz="1600" b="0">
              <a:solidFill>
                <a:schemeClr val="accent2"/>
              </a:solidFill>
              <a:latin typeface="Comic Sans MS" panose="030F0702030302020204" pitchFamily="66" charset="0"/>
            </a:endParaRPr>
          </a:p>
        </p:txBody>
      </p:sp>
      <p:sp>
        <p:nvSpPr>
          <p:cNvPr id="32780" name="AutoShape 1036"/>
          <p:cNvSpPr>
            <a:spLocks noChangeArrowheads="1"/>
          </p:cNvSpPr>
          <p:nvPr/>
        </p:nvSpPr>
        <p:spPr bwMode="auto">
          <a:xfrm>
            <a:off x="0" y="4343400"/>
            <a:ext cx="457200" cy="76200"/>
          </a:xfrm>
          <a:prstGeom prst="rightArrow">
            <a:avLst>
              <a:gd name="adj1" fmla="val 50000"/>
              <a:gd name="adj2" fmla="val 1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81" name="AutoShape 1037"/>
          <p:cNvSpPr>
            <a:spLocks noChangeArrowheads="1"/>
          </p:cNvSpPr>
          <p:nvPr/>
        </p:nvSpPr>
        <p:spPr bwMode="auto">
          <a:xfrm>
            <a:off x="304800" y="4419600"/>
            <a:ext cx="304800" cy="76200"/>
          </a:xfrm>
          <a:prstGeom prst="rightArrow">
            <a:avLst>
              <a:gd name="adj1" fmla="val 50000"/>
              <a:gd name="adj2" fmla="val 10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84" name="AutoShape 1040"/>
          <p:cNvSpPr>
            <a:spLocks noChangeArrowheads="1"/>
          </p:cNvSpPr>
          <p:nvPr/>
        </p:nvSpPr>
        <p:spPr bwMode="auto">
          <a:xfrm>
            <a:off x="3810000" y="5029200"/>
            <a:ext cx="990600" cy="152400"/>
          </a:xfrm>
          <a:prstGeom prst="rightArrow">
            <a:avLst>
              <a:gd name="adj1" fmla="val 65361"/>
              <a:gd name="adj2" fmla="val 18994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87" name="AutoShape 1043"/>
          <p:cNvSpPr>
            <a:spLocks noChangeArrowheads="1"/>
          </p:cNvSpPr>
          <p:nvPr/>
        </p:nvSpPr>
        <p:spPr bwMode="auto">
          <a:xfrm>
            <a:off x="600075" y="4724400"/>
            <a:ext cx="1152525" cy="457200"/>
          </a:xfrm>
          <a:prstGeom prst="rightArrow">
            <a:avLst>
              <a:gd name="adj1" fmla="val 33333"/>
              <a:gd name="adj2" fmla="val 63021"/>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89" name="Text Box 1045"/>
          <p:cNvSpPr txBox="1">
            <a:spLocks noChangeArrowheads="1"/>
          </p:cNvSpPr>
          <p:nvPr/>
        </p:nvSpPr>
        <p:spPr bwMode="auto">
          <a:xfrm>
            <a:off x="1828800" y="4800600"/>
            <a:ext cx="154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altLang="nb-NO" sz="1600"/>
              <a:t>SKOTØY</a:t>
            </a:r>
          </a:p>
        </p:txBody>
      </p:sp>
      <p:sp>
        <p:nvSpPr>
          <p:cNvPr id="32791" name="Text Box 1047"/>
          <p:cNvSpPr txBox="1">
            <a:spLocks noChangeArrowheads="1"/>
          </p:cNvSpPr>
          <p:nvPr/>
        </p:nvSpPr>
        <p:spPr bwMode="auto">
          <a:xfrm>
            <a:off x="1828800" y="5391150"/>
            <a:ext cx="1514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altLang="nb-NO" sz="1600"/>
              <a:t>MATTER </a:t>
            </a:r>
          </a:p>
        </p:txBody>
      </p:sp>
      <p:sp>
        <p:nvSpPr>
          <p:cNvPr id="32792" name="AutoShape 1048"/>
          <p:cNvSpPr>
            <a:spLocks noChangeArrowheads="1"/>
          </p:cNvSpPr>
          <p:nvPr/>
        </p:nvSpPr>
        <p:spPr bwMode="auto">
          <a:xfrm>
            <a:off x="1981200" y="6629400"/>
            <a:ext cx="976313" cy="485775"/>
          </a:xfrm>
          <a:prstGeom prst="righ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94" name="Text Box 1050"/>
          <p:cNvSpPr txBox="1">
            <a:spLocks noChangeArrowheads="1"/>
          </p:cNvSpPr>
          <p:nvPr/>
        </p:nvSpPr>
        <p:spPr bwMode="auto">
          <a:xfrm>
            <a:off x="1828800" y="6016625"/>
            <a:ext cx="156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altLang="nb-NO" sz="1600"/>
              <a:t>RULLERING</a:t>
            </a:r>
          </a:p>
        </p:txBody>
      </p:sp>
      <p:pic>
        <p:nvPicPr>
          <p:cNvPr id="32795" name="Picture 1051" descr="Arbeidstøvler"/>
          <p:cNvPicPr>
            <a:picLocks noChangeAspect="1" noChangeArrowheads="1"/>
          </p:cNvPicPr>
          <p:nvPr/>
        </p:nvPicPr>
        <p:blipFill>
          <a:blip r:embed="rId3">
            <a:extLst>
              <a:ext uri="{28A0092B-C50C-407E-A947-70E740481C1C}">
                <a14:useLocalDpi xmlns:a14="http://schemas.microsoft.com/office/drawing/2010/main" val="0"/>
              </a:ext>
            </a:extLst>
          </a:blip>
          <a:srcRect l="25195" t="14551" r="9258" b="21191"/>
          <a:stretch>
            <a:fillRect/>
          </a:stretch>
        </p:blipFill>
        <p:spPr bwMode="auto">
          <a:xfrm rot="-10800000" flipH="1" flipV="1">
            <a:off x="3505200" y="1905000"/>
            <a:ext cx="5105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2797" name="AutoShape 1053"/>
          <p:cNvSpPr>
            <a:spLocks noChangeArrowheads="1"/>
          </p:cNvSpPr>
          <p:nvPr/>
        </p:nvSpPr>
        <p:spPr bwMode="auto">
          <a:xfrm>
            <a:off x="600075" y="5334000"/>
            <a:ext cx="1152525" cy="457200"/>
          </a:xfrm>
          <a:prstGeom prst="rightArrow">
            <a:avLst>
              <a:gd name="adj1" fmla="val 33333"/>
              <a:gd name="adj2" fmla="val 63021"/>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2798" name="AutoShape 1054"/>
          <p:cNvSpPr>
            <a:spLocks noChangeArrowheads="1"/>
          </p:cNvSpPr>
          <p:nvPr/>
        </p:nvSpPr>
        <p:spPr bwMode="auto">
          <a:xfrm>
            <a:off x="600075" y="5943600"/>
            <a:ext cx="1152525" cy="457200"/>
          </a:xfrm>
          <a:prstGeom prst="rightArrow">
            <a:avLst>
              <a:gd name="adj1" fmla="val 33333"/>
              <a:gd name="adj2" fmla="val 63021"/>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bunntekst 4"/>
          <p:cNvSpPr>
            <a:spLocks noGrp="1"/>
          </p:cNvSpPr>
          <p:nvPr>
            <p:ph type="ftr" sz="quarter" idx="10"/>
          </p:nvPr>
        </p:nvSpPr>
        <p:spPr/>
        <p:txBody>
          <a:bodyPr/>
          <a:lstStyle/>
          <a:p>
            <a:r>
              <a:rPr lang="nb-NO" altLang="nb-NO"/>
              <a:t>© 2005 Arbeids- og miljømedisinsk avdeling UNN HF</a:t>
            </a:r>
          </a:p>
        </p:txBody>
      </p:sp>
      <p:sp>
        <p:nvSpPr>
          <p:cNvPr id="13" name="Plassholder for lysbildenummer 5"/>
          <p:cNvSpPr>
            <a:spLocks noGrp="1"/>
          </p:cNvSpPr>
          <p:nvPr>
            <p:ph type="sldNum" sz="quarter" idx="11"/>
          </p:nvPr>
        </p:nvSpPr>
        <p:spPr/>
        <p:txBody>
          <a:bodyPr/>
          <a:lstStyle/>
          <a:p>
            <a:fld id="{494AD7AD-5094-4E6D-9F69-27741EA74979}" type="slidenum">
              <a:rPr lang="nb-NO" altLang="nb-NO"/>
              <a:pPr/>
              <a:t>11</a:t>
            </a:fld>
            <a:endParaRPr lang="nb-NO" altLang="nb-NO"/>
          </a:p>
        </p:txBody>
      </p:sp>
      <p:sp>
        <p:nvSpPr>
          <p:cNvPr id="17410" name="Rectangle 2"/>
          <p:cNvSpPr>
            <a:spLocks noGrp="1" noChangeArrowheads="1"/>
          </p:cNvSpPr>
          <p:nvPr>
            <p:ph type="title"/>
          </p:nvPr>
        </p:nvSpPr>
        <p:spPr/>
        <p:txBody>
          <a:bodyPr/>
          <a:lstStyle/>
          <a:p>
            <a:r>
              <a:rPr lang="nb-NO" altLang="nb-NO" sz="3200" b="1"/>
              <a:t>Bekledning</a:t>
            </a:r>
          </a:p>
        </p:txBody>
      </p:sp>
      <p:sp>
        <p:nvSpPr>
          <p:cNvPr id="17411" name="Rectangle 3"/>
          <p:cNvSpPr>
            <a:spLocks noGrp="1" noChangeArrowheads="1"/>
          </p:cNvSpPr>
          <p:nvPr>
            <p:ph type="body" sz="half" idx="1"/>
          </p:nvPr>
        </p:nvSpPr>
        <p:spPr>
          <a:xfrm>
            <a:off x="611188" y="1600200"/>
            <a:ext cx="3924300" cy="3048000"/>
          </a:xfrm>
        </p:spPr>
        <p:txBody>
          <a:bodyPr/>
          <a:lstStyle/>
          <a:p>
            <a:endParaRPr lang="nb-NO" altLang="nb-NO" sz="1800"/>
          </a:p>
          <a:p>
            <a:r>
              <a:rPr lang="nb-NO" altLang="nb-NO" sz="1800"/>
              <a:t>Klær av bomull blir våte og kalde dersom man svetter</a:t>
            </a:r>
          </a:p>
          <a:p>
            <a:endParaRPr lang="nb-NO" altLang="nb-NO" sz="1800"/>
          </a:p>
          <a:p>
            <a:r>
              <a:rPr lang="nb-NO" altLang="nb-NO" sz="1800"/>
              <a:t>Undersøkelsen viste at en stor del av de ansatte brukte bomullstøy innerst mot kroppen</a:t>
            </a:r>
          </a:p>
          <a:p>
            <a:endParaRPr lang="nb-NO" altLang="nb-NO" sz="1800"/>
          </a:p>
          <a:p>
            <a:pPr lvl="1">
              <a:lnSpc>
                <a:spcPct val="150000"/>
              </a:lnSpc>
            </a:pPr>
            <a:r>
              <a:rPr lang="nb-NO" altLang="nb-NO" sz="1800"/>
              <a:t>UNDERTØY</a:t>
            </a:r>
          </a:p>
          <a:p>
            <a:pPr lvl="1">
              <a:lnSpc>
                <a:spcPct val="150000"/>
              </a:lnSpc>
            </a:pPr>
            <a:r>
              <a:rPr lang="nb-NO" altLang="nb-NO" sz="1800"/>
              <a:t>MELLOMLAG</a:t>
            </a:r>
          </a:p>
          <a:p>
            <a:pPr lvl="1">
              <a:lnSpc>
                <a:spcPct val="150000"/>
              </a:lnSpc>
            </a:pPr>
            <a:r>
              <a:rPr lang="nb-NO" altLang="nb-NO" sz="1800"/>
              <a:t>YTTERTØY</a:t>
            </a:r>
          </a:p>
          <a:p>
            <a:endParaRPr lang="nb-NO" altLang="nb-NO" sz="1800"/>
          </a:p>
          <a:p>
            <a:pPr>
              <a:buFontTx/>
              <a:buNone/>
            </a:pPr>
            <a:endParaRPr lang="nb-NO" altLang="nb-NO" sz="1800"/>
          </a:p>
          <a:p>
            <a:pPr>
              <a:buFontTx/>
              <a:buNone/>
            </a:pPr>
            <a:endParaRPr lang="nb-NO" altLang="nb-NO" sz="1800"/>
          </a:p>
          <a:p>
            <a:pPr>
              <a:buFontTx/>
              <a:buNone/>
            </a:pPr>
            <a:r>
              <a:rPr lang="nb-NO" altLang="nb-NO" sz="1800"/>
              <a:t>              </a:t>
            </a:r>
          </a:p>
        </p:txBody>
      </p:sp>
      <p:sp>
        <p:nvSpPr>
          <p:cNvPr id="17419" name="AutoShape 11"/>
          <p:cNvSpPr>
            <a:spLocks noChangeArrowheads="1"/>
          </p:cNvSpPr>
          <p:nvPr/>
        </p:nvSpPr>
        <p:spPr bwMode="auto">
          <a:xfrm>
            <a:off x="914400" y="3124200"/>
            <a:ext cx="1066800" cy="76200"/>
          </a:xfrm>
          <a:prstGeom prst="rightArrow">
            <a:avLst>
              <a:gd name="adj1" fmla="val 50000"/>
              <a:gd name="adj2" fmla="val 3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7420" name="AutoShape 12"/>
          <p:cNvSpPr>
            <a:spLocks noChangeArrowheads="1"/>
          </p:cNvSpPr>
          <p:nvPr/>
        </p:nvSpPr>
        <p:spPr bwMode="auto">
          <a:xfrm>
            <a:off x="914400" y="3352800"/>
            <a:ext cx="1219200" cy="228600"/>
          </a:xfrm>
          <a:prstGeom prst="rightArrow">
            <a:avLst>
              <a:gd name="adj1" fmla="val 50000"/>
              <a:gd name="adj2" fmla="val 13888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7421" name="AutoShape 13"/>
          <p:cNvSpPr>
            <a:spLocks noChangeArrowheads="1"/>
          </p:cNvSpPr>
          <p:nvPr/>
        </p:nvSpPr>
        <p:spPr bwMode="auto">
          <a:xfrm>
            <a:off x="914400" y="3200400"/>
            <a:ext cx="1143000" cy="304800"/>
          </a:xfrm>
          <a:prstGeom prst="rightArrow">
            <a:avLst>
              <a:gd name="adj1" fmla="val 50000"/>
              <a:gd name="adj2" fmla="val 9375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7422" name="AutoShape 14"/>
          <p:cNvSpPr>
            <a:spLocks noChangeArrowheads="1"/>
          </p:cNvSpPr>
          <p:nvPr/>
        </p:nvSpPr>
        <p:spPr bwMode="auto">
          <a:xfrm>
            <a:off x="914400" y="3124200"/>
            <a:ext cx="990600" cy="228600"/>
          </a:xfrm>
          <a:prstGeom prst="rightArrow">
            <a:avLst>
              <a:gd name="adj1" fmla="val 61111"/>
              <a:gd name="adj2" fmla="val 108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aphicFrame>
        <p:nvGraphicFramePr>
          <p:cNvPr id="17424" name="Object 16"/>
          <p:cNvGraphicFramePr>
            <a:graphicFrameLocks noChangeAspect="1"/>
          </p:cNvGraphicFramePr>
          <p:nvPr>
            <p:ph type="clipArt" sz="half" idx="2"/>
          </p:nvPr>
        </p:nvGraphicFramePr>
        <p:xfrm>
          <a:off x="4687888" y="2393950"/>
          <a:ext cx="3925887" cy="2936875"/>
        </p:xfrm>
        <a:graphic>
          <a:graphicData uri="http://schemas.openxmlformats.org/presentationml/2006/ole">
            <mc:AlternateContent xmlns:mc="http://schemas.openxmlformats.org/markup-compatibility/2006">
              <mc:Choice xmlns:v="urn:schemas-microsoft-com:vml" Requires="v">
                <p:oleObj spid="_x0000_s63488" name="Lysbilde" r:id="rId4" imgW="4549750" imgH="3402787" progId="PowerPoint.Slide.8">
                  <p:embed/>
                </p:oleObj>
              </mc:Choice>
              <mc:Fallback>
                <p:oleObj name="Lysbilde" r:id="rId4" imgW="4549750" imgH="3402787" progId="PowerPoint.Slide.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888" y="2393950"/>
                        <a:ext cx="3925887"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5" name="AutoShape 17"/>
          <p:cNvSpPr>
            <a:spLocks noChangeArrowheads="1"/>
          </p:cNvSpPr>
          <p:nvPr/>
        </p:nvSpPr>
        <p:spPr bwMode="auto">
          <a:xfrm>
            <a:off x="777875" y="5132388"/>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7426" name="AutoShape 18"/>
          <p:cNvSpPr>
            <a:spLocks noChangeArrowheads="1"/>
          </p:cNvSpPr>
          <p:nvPr/>
        </p:nvSpPr>
        <p:spPr bwMode="auto">
          <a:xfrm>
            <a:off x="777875" y="4675188"/>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7427" name="AutoShape 19"/>
          <p:cNvSpPr>
            <a:spLocks noChangeArrowheads="1"/>
          </p:cNvSpPr>
          <p:nvPr/>
        </p:nvSpPr>
        <p:spPr bwMode="auto">
          <a:xfrm>
            <a:off x="777875" y="4217988"/>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unntekst 4"/>
          <p:cNvSpPr>
            <a:spLocks noGrp="1"/>
          </p:cNvSpPr>
          <p:nvPr>
            <p:ph type="ftr" sz="quarter" idx="10"/>
          </p:nvPr>
        </p:nvSpPr>
        <p:spPr/>
        <p:txBody>
          <a:bodyPr/>
          <a:lstStyle/>
          <a:p>
            <a:r>
              <a:rPr lang="nb-NO" altLang="nb-NO"/>
              <a:t>© 2005 Arbeids- og miljømedisinsk avdeling UNN HF</a:t>
            </a:r>
          </a:p>
        </p:txBody>
      </p:sp>
      <p:sp>
        <p:nvSpPr>
          <p:cNvPr id="9" name="Plassholder for lysbildenummer 5"/>
          <p:cNvSpPr>
            <a:spLocks noGrp="1"/>
          </p:cNvSpPr>
          <p:nvPr>
            <p:ph type="sldNum" sz="quarter" idx="11"/>
          </p:nvPr>
        </p:nvSpPr>
        <p:spPr/>
        <p:txBody>
          <a:bodyPr/>
          <a:lstStyle/>
          <a:p>
            <a:fld id="{21490FBD-0C3E-48D9-9DDE-4924F7D78927}" type="slidenum">
              <a:rPr lang="nb-NO" altLang="nb-NO"/>
              <a:pPr/>
              <a:t>12</a:t>
            </a:fld>
            <a:endParaRPr lang="nb-NO" altLang="nb-NO"/>
          </a:p>
        </p:txBody>
      </p:sp>
      <p:sp>
        <p:nvSpPr>
          <p:cNvPr id="18434" name="Rectangle 2"/>
          <p:cNvSpPr>
            <a:spLocks noGrp="1" noChangeArrowheads="1"/>
          </p:cNvSpPr>
          <p:nvPr>
            <p:ph type="title"/>
          </p:nvPr>
        </p:nvSpPr>
        <p:spPr/>
        <p:txBody>
          <a:bodyPr/>
          <a:lstStyle/>
          <a:p>
            <a:r>
              <a:rPr lang="nb-NO" altLang="nb-NO" sz="4000" b="1"/>
              <a:t>Variasjon i temperatur</a:t>
            </a:r>
            <a:endParaRPr lang="nb-NO" altLang="nb-NO" sz="4800" b="1"/>
          </a:p>
        </p:txBody>
      </p:sp>
      <p:sp>
        <p:nvSpPr>
          <p:cNvPr id="18435" name="Rectangle 3"/>
          <p:cNvSpPr>
            <a:spLocks noGrp="1" noChangeArrowheads="1"/>
          </p:cNvSpPr>
          <p:nvPr>
            <p:ph type="body" sz="half" idx="1"/>
          </p:nvPr>
        </p:nvSpPr>
        <p:spPr/>
        <p:txBody>
          <a:bodyPr/>
          <a:lstStyle/>
          <a:p>
            <a:endParaRPr lang="nb-NO" altLang="nb-NO" sz="1800"/>
          </a:p>
          <a:p>
            <a:r>
              <a:rPr lang="nb-NO" altLang="nb-NO" sz="1800"/>
              <a:t>Det ble påvist store forskjeller i vertikal temperatur - ofte over anbefalt norm</a:t>
            </a:r>
          </a:p>
          <a:p>
            <a:endParaRPr lang="nb-NO" altLang="nb-NO" sz="1800"/>
          </a:p>
          <a:p>
            <a:r>
              <a:rPr lang="nb-NO" altLang="nb-NO" sz="1800"/>
              <a:t>De som fryser ofte har mer smerter i skulder-/nakkeregion og rygg</a:t>
            </a:r>
          </a:p>
          <a:p>
            <a:endParaRPr lang="nb-NO" altLang="nb-NO" sz="1800"/>
          </a:p>
          <a:p>
            <a:endParaRPr lang="nb-NO" altLang="nb-NO" sz="1800"/>
          </a:p>
          <a:p>
            <a:pPr lvl="1">
              <a:lnSpc>
                <a:spcPct val="150000"/>
              </a:lnSpc>
            </a:pPr>
            <a:r>
              <a:rPr lang="nb-NO" altLang="nb-NO" sz="1800"/>
              <a:t>Varmekildene nær gulvnivå</a:t>
            </a:r>
          </a:p>
          <a:p>
            <a:pPr lvl="1">
              <a:lnSpc>
                <a:spcPct val="150000"/>
              </a:lnSpc>
            </a:pPr>
            <a:r>
              <a:rPr lang="nb-NO" altLang="nb-NO" sz="1800"/>
              <a:t>Unngå vannsøl</a:t>
            </a:r>
          </a:p>
          <a:p>
            <a:pPr lvl="1">
              <a:lnSpc>
                <a:spcPct val="150000"/>
              </a:lnSpc>
            </a:pPr>
            <a:r>
              <a:rPr lang="nb-NO" altLang="nb-NO" sz="1800"/>
              <a:t>Ta vare på varmen </a:t>
            </a:r>
          </a:p>
          <a:p>
            <a:endParaRPr lang="nb-NO" altLang="nb-NO" sz="1800"/>
          </a:p>
        </p:txBody>
      </p:sp>
      <p:pic>
        <p:nvPicPr>
          <p:cNvPr id="18441" name="Picture 9" descr="Varmluftsvifte ved filetering (tapeprøve mu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3886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8442" name="AutoShape 10"/>
          <p:cNvSpPr>
            <a:spLocks noChangeArrowheads="1"/>
          </p:cNvSpPr>
          <p:nvPr/>
        </p:nvSpPr>
        <p:spPr bwMode="auto">
          <a:xfrm>
            <a:off x="793750" y="5746750"/>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8443" name="AutoShape 11"/>
          <p:cNvSpPr>
            <a:spLocks noChangeArrowheads="1"/>
          </p:cNvSpPr>
          <p:nvPr/>
        </p:nvSpPr>
        <p:spPr bwMode="auto">
          <a:xfrm>
            <a:off x="793750" y="5289550"/>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8444" name="AutoShape 12"/>
          <p:cNvSpPr>
            <a:spLocks noChangeArrowheads="1"/>
          </p:cNvSpPr>
          <p:nvPr/>
        </p:nvSpPr>
        <p:spPr bwMode="auto">
          <a:xfrm>
            <a:off x="793750" y="4832350"/>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unntekst 4"/>
          <p:cNvSpPr>
            <a:spLocks noGrp="1"/>
          </p:cNvSpPr>
          <p:nvPr>
            <p:ph type="ftr" sz="quarter" idx="10"/>
          </p:nvPr>
        </p:nvSpPr>
        <p:spPr/>
        <p:txBody>
          <a:bodyPr/>
          <a:lstStyle/>
          <a:p>
            <a:r>
              <a:rPr lang="nb-NO" altLang="nb-NO"/>
              <a:t>© 2005 Arbeids- og miljømedisinsk avdeling UNN HF</a:t>
            </a:r>
          </a:p>
        </p:txBody>
      </p:sp>
      <p:sp>
        <p:nvSpPr>
          <p:cNvPr id="9" name="Plassholder for lysbildenummer 5"/>
          <p:cNvSpPr>
            <a:spLocks noGrp="1"/>
          </p:cNvSpPr>
          <p:nvPr>
            <p:ph type="sldNum" sz="quarter" idx="11"/>
          </p:nvPr>
        </p:nvSpPr>
        <p:spPr/>
        <p:txBody>
          <a:bodyPr/>
          <a:lstStyle/>
          <a:p>
            <a:fld id="{D6EAD11C-F0A2-467B-8628-59E428ED97D5}" type="slidenum">
              <a:rPr lang="nb-NO" altLang="nb-NO"/>
              <a:pPr/>
              <a:t>13</a:t>
            </a:fld>
            <a:endParaRPr lang="nb-NO" altLang="nb-NO"/>
          </a:p>
        </p:txBody>
      </p:sp>
      <p:sp>
        <p:nvSpPr>
          <p:cNvPr id="20482" name="Rectangle 2"/>
          <p:cNvSpPr>
            <a:spLocks noGrp="1" noChangeArrowheads="1"/>
          </p:cNvSpPr>
          <p:nvPr>
            <p:ph type="title"/>
          </p:nvPr>
        </p:nvSpPr>
        <p:spPr/>
        <p:txBody>
          <a:bodyPr/>
          <a:lstStyle/>
          <a:p>
            <a:r>
              <a:rPr lang="nb-NO" altLang="nb-NO" b="1"/>
              <a:t>Trekk</a:t>
            </a:r>
          </a:p>
        </p:txBody>
      </p:sp>
      <p:sp>
        <p:nvSpPr>
          <p:cNvPr id="20483" name="Rectangle 3"/>
          <p:cNvSpPr>
            <a:spLocks noGrp="1" noChangeArrowheads="1"/>
          </p:cNvSpPr>
          <p:nvPr>
            <p:ph type="body" sz="half" idx="1"/>
          </p:nvPr>
        </p:nvSpPr>
        <p:spPr/>
        <p:txBody>
          <a:bodyPr/>
          <a:lstStyle/>
          <a:p>
            <a:endParaRPr lang="nb-NO" altLang="nb-NO" sz="1600"/>
          </a:p>
          <a:p>
            <a:r>
              <a:rPr lang="nb-NO" altLang="nb-NO" sz="1800"/>
              <a:t>Lufthastigheten i nakkehøyde og ankelhøyde var i mange tilfeller  over den anbefalte norm</a:t>
            </a:r>
          </a:p>
          <a:p>
            <a:endParaRPr lang="nb-NO" altLang="nb-NO" sz="1800"/>
          </a:p>
          <a:p>
            <a:pPr lvl="1"/>
            <a:r>
              <a:rPr lang="nb-NO" altLang="nb-NO" sz="1800"/>
              <a:t>Unngå varmluftsdyser i tak </a:t>
            </a:r>
          </a:p>
          <a:p>
            <a:endParaRPr lang="nb-NO" altLang="nb-NO" sz="1800"/>
          </a:p>
          <a:p>
            <a:pPr lvl="1"/>
            <a:r>
              <a:rPr lang="nb-NO" altLang="nb-NO" sz="1800"/>
              <a:t>Automatiske portlukkere, sluser eller soneinndelinger mellom oppvarmede og kalde soner</a:t>
            </a:r>
          </a:p>
          <a:p>
            <a:endParaRPr lang="nb-NO" altLang="nb-NO" sz="1800"/>
          </a:p>
          <a:p>
            <a:pPr lvl="1"/>
            <a:r>
              <a:rPr lang="nb-NO" altLang="nb-NO" sz="1800"/>
              <a:t>Varmeisolerende skotøy </a:t>
            </a:r>
          </a:p>
        </p:txBody>
      </p:sp>
      <p:pic>
        <p:nvPicPr>
          <p:cNvPr id="20486" name="Picture 6" descr="PIC00010"/>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1828800"/>
            <a:ext cx="3621088" cy="4525963"/>
          </a:xfrm>
        </p:spPr>
      </p:pic>
      <p:sp>
        <p:nvSpPr>
          <p:cNvPr id="20487" name="AutoShape 7"/>
          <p:cNvSpPr>
            <a:spLocks noChangeArrowheads="1"/>
          </p:cNvSpPr>
          <p:nvPr/>
        </p:nvSpPr>
        <p:spPr bwMode="auto">
          <a:xfrm>
            <a:off x="762000" y="5562600"/>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0488" name="AutoShape 8"/>
          <p:cNvSpPr>
            <a:spLocks noChangeArrowheads="1"/>
          </p:cNvSpPr>
          <p:nvPr/>
        </p:nvSpPr>
        <p:spPr bwMode="auto">
          <a:xfrm>
            <a:off x="762000" y="4098925"/>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0489" name="AutoShape 9"/>
          <p:cNvSpPr>
            <a:spLocks noChangeArrowheads="1"/>
          </p:cNvSpPr>
          <p:nvPr/>
        </p:nvSpPr>
        <p:spPr bwMode="auto">
          <a:xfrm>
            <a:off x="762000" y="3413125"/>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unntekst 4"/>
          <p:cNvSpPr>
            <a:spLocks noGrp="1"/>
          </p:cNvSpPr>
          <p:nvPr>
            <p:ph type="ftr" sz="quarter" idx="10"/>
          </p:nvPr>
        </p:nvSpPr>
        <p:spPr/>
        <p:txBody>
          <a:bodyPr/>
          <a:lstStyle/>
          <a:p>
            <a:r>
              <a:rPr lang="nb-NO" altLang="nb-NO"/>
              <a:t>© 2005 Arbeids- og miljømedisinsk avdeling UNN HF</a:t>
            </a:r>
          </a:p>
        </p:txBody>
      </p:sp>
      <p:sp>
        <p:nvSpPr>
          <p:cNvPr id="9" name="Plassholder for lysbildenummer 5"/>
          <p:cNvSpPr>
            <a:spLocks noGrp="1"/>
          </p:cNvSpPr>
          <p:nvPr>
            <p:ph type="sldNum" sz="quarter" idx="11"/>
          </p:nvPr>
        </p:nvSpPr>
        <p:spPr/>
        <p:txBody>
          <a:bodyPr/>
          <a:lstStyle/>
          <a:p>
            <a:fld id="{39FC6966-2DB8-422B-BE6F-B21440F0E9DE}" type="slidenum">
              <a:rPr lang="nb-NO" altLang="nb-NO"/>
              <a:pPr/>
              <a:t>14</a:t>
            </a:fld>
            <a:endParaRPr lang="nb-NO" altLang="nb-NO"/>
          </a:p>
        </p:txBody>
      </p:sp>
      <p:sp>
        <p:nvSpPr>
          <p:cNvPr id="19458" name="Rectangle 2"/>
          <p:cNvSpPr>
            <a:spLocks noGrp="1" noChangeArrowheads="1"/>
          </p:cNvSpPr>
          <p:nvPr>
            <p:ph type="title"/>
          </p:nvPr>
        </p:nvSpPr>
        <p:spPr/>
        <p:txBody>
          <a:bodyPr/>
          <a:lstStyle/>
          <a:p>
            <a:r>
              <a:rPr lang="nb-NO" altLang="nb-NO" sz="4000" b="1"/>
              <a:t>Høy fuktighet</a:t>
            </a:r>
            <a:endParaRPr lang="nb-NO" altLang="nb-NO" b="1"/>
          </a:p>
        </p:txBody>
      </p:sp>
      <p:sp>
        <p:nvSpPr>
          <p:cNvPr id="19459" name="Rectangle 3"/>
          <p:cNvSpPr>
            <a:spLocks noGrp="1" noChangeArrowheads="1"/>
          </p:cNvSpPr>
          <p:nvPr>
            <p:ph type="body" sz="half" idx="1"/>
          </p:nvPr>
        </p:nvSpPr>
        <p:spPr/>
        <p:txBody>
          <a:bodyPr/>
          <a:lstStyle/>
          <a:p>
            <a:r>
              <a:rPr lang="nb-NO" altLang="nb-NO" sz="2000"/>
              <a:t>Det ble registrert høye verdier av relativ fuktighet (RF)</a:t>
            </a:r>
          </a:p>
          <a:p>
            <a:endParaRPr lang="nb-NO" altLang="nb-NO" sz="2000"/>
          </a:p>
          <a:p>
            <a:endParaRPr lang="nb-NO" altLang="nb-NO" sz="2000"/>
          </a:p>
          <a:p>
            <a:pPr lvl="1"/>
            <a:r>
              <a:rPr lang="nb-NO" altLang="nb-NO" sz="2000"/>
              <a:t>Mindre vannsøl på gulv kan redusere fuktigheten i lokalene</a:t>
            </a:r>
          </a:p>
          <a:p>
            <a:pPr lvl="1"/>
            <a:endParaRPr lang="nb-NO" altLang="nb-NO" sz="1800"/>
          </a:p>
          <a:p>
            <a:pPr lvl="1"/>
            <a:r>
              <a:rPr lang="nb-NO" altLang="nb-NO" sz="2000"/>
              <a:t>Ha tilstrekkelig fall til sluker</a:t>
            </a:r>
          </a:p>
          <a:p>
            <a:pPr lvl="1"/>
            <a:endParaRPr lang="nb-NO" altLang="nb-NO" sz="1800"/>
          </a:p>
          <a:p>
            <a:pPr lvl="1"/>
            <a:r>
              <a:rPr lang="nb-NO" altLang="nb-NO" sz="2000"/>
              <a:t>Isoler vannrør </a:t>
            </a:r>
          </a:p>
        </p:txBody>
      </p:sp>
      <p:graphicFrame>
        <p:nvGraphicFramePr>
          <p:cNvPr id="19460" name="Object 4"/>
          <p:cNvGraphicFramePr>
            <a:graphicFrameLocks noChangeAspect="1"/>
          </p:cNvGraphicFramePr>
          <p:nvPr>
            <p:ph type="clipArt" sz="half" idx="2"/>
          </p:nvPr>
        </p:nvGraphicFramePr>
        <p:xfrm>
          <a:off x="4724400" y="1981200"/>
          <a:ext cx="3925888" cy="3397250"/>
        </p:xfrm>
        <a:graphic>
          <a:graphicData uri="http://schemas.openxmlformats.org/presentationml/2006/ole">
            <mc:AlternateContent xmlns:mc="http://schemas.openxmlformats.org/markup-compatibility/2006">
              <mc:Choice xmlns:v="urn:schemas-microsoft-com:vml" Requires="v">
                <p:oleObj spid="_x0000_s19468" name="Utklipp" r:id="rId4" imgW="8571429" imgH="5619048" progId="MS_ClipArt_Gallery.2">
                  <p:embed/>
                </p:oleObj>
              </mc:Choice>
              <mc:Fallback>
                <p:oleObj name="Utklipp" r:id="rId4" imgW="8571429" imgH="561904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81200"/>
                        <a:ext cx="3925888" cy="3397250"/>
                      </a:xfrm>
                      <a:prstGeom prst="rect">
                        <a:avLst/>
                      </a:prstGeom>
                    </p:spPr>
                  </p:pic>
                </p:oleObj>
              </mc:Fallback>
            </mc:AlternateContent>
          </a:graphicData>
        </a:graphic>
      </p:graphicFrame>
      <p:sp>
        <p:nvSpPr>
          <p:cNvPr id="19464" name="AutoShape 8"/>
          <p:cNvSpPr>
            <a:spLocks noChangeArrowheads="1"/>
          </p:cNvSpPr>
          <p:nvPr/>
        </p:nvSpPr>
        <p:spPr bwMode="auto">
          <a:xfrm>
            <a:off x="769938" y="4638675"/>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9466" name="AutoShape 10"/>
          <p:cNvSpPr>
            <a:spLocks noChangeArrowheads="1"/>
          </p:cNvSpPr>
          <p:nvPr/>
        </p:nvSpPr>
        <p:spPr bwMode="auto">
          <a:xfrm>
            <a:off x="769938" y="3332163"/>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9467" name="AutoShape 11"/>
          <p:cNvSpPr>
            <a:spLocks noChangeArrowheads="1"/>
          </p:cNvSpPr>
          <p:nvPr/>
        </p:nvSpPr>
        <p:spPr bwMode="auto">
          <a:xfrm>
            <a:off x="769938" y="5654675"/>
            <a:ext cx="533400" cy="304800"/>
          </a:xfrm>
          <a:prstGeom prst="rightArrow">
            <a:avLst>
              <a:gd name="adj1" fmla="val 41667"/>
              <a:gd name="adj2" fmla="val 4375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DF3051FD-BF4F-44EA-826D-D57B41265127}" type="slidenum">
              <a:rPr lang="nb-NO" altLang="nb-NO"/>
              <a:pPr/>
              <a:t>15</a:t>
            </a:fld>
            <a:endParaRPr lang="nb-NO" altLang="nb-NO"/>
          </a:p>
        </p:txBody>
      </p:sp>
      <p:sp>
        <p:nvSpPr>
          <p:cNvPr id="48130" name="Rectangle 2"/>
          <p:cNvSpPr>
            <a:spLocks noGrp="1" noChangeArrowheads="1"/>
          </p:cNvSpPr>
          <p:nvPr>
            <p:ph type="title"/>
          </p:nvPr>
        </p:nvSpPr>
        <p:spPr/>
        <p:txBody>
          <a:bodyPr/>
          <a:lstStyle/>
          <a:p>
            <a:r>
              <a:rPr lang="nb-NO" altLang="nb-NO" b="1"/>
              <a:t>Hva kan gjøres bedre?</a:t>
            </a:r>
            <a:endParaRPr lang="nb-NO" altLang="nb-NO" sz="4800" b="1"/>
          </a:p>
        </p:txBody>
      </p:sp>
      <p:sp>
        <p:nvSpPr>
          <p:cNvPr id="48131" name="Rectangle 3"/>
          <p:cNvSpPr>
            <a:spLocks noGrp="1" noChangeArrowheads="1"/>
          </p:cNvSpPr>
          <p:nvPr>
            <p:ph type="body" sz="half" idx="1"/>
          </p:nvPr>
        </p:nvSpPr>
        <p:spPr/>
        <p:txBody>
          <a:bodyPr/>
          <a:lstStyle/>
          <a:p>
            <a:pPr algn="ctr"/>
            <a:endParaRPr lang="nb-NO" altLang="nb-NO" sz="2000" b="1"/>
          </a:p>
          <a:p>
            <a:pPr>
              <a:buFontTx/>
              <a:buNone/>
            </a:pPr>
            <a:r>
              <a:rPr lang="nb-NO" altLang="nb-NO" sz="2000" b="1"/>
              <a:t>STRAKSTILTAK</a:t>
            </a:r>
            <a:endParaRPr lang="nb-NO" altLang="nb-NO" sz="2000"/>
          </a:p>
          <a:p>
            <a:endParaRPr lang="nb-NO" altLang="nb-NO" sz="1400"/>
          </a:p>
          <a:p>
            <a:r>
              <a:rPr lang="nb-NO" altLang="nb-NO" sz="1600"/>
              <a:t>”Fingerløse” hansker inni plast-/ gummihansker</a:t>
            </a:r>
          </a:p>
          <a:p>
            <a:r>
              <a:rPr lang="nb-NO" altLang="nb-NO" sz="1600"/>
              <a:t>Bekledning som er tilpasset klima og aktivitetsnivå</a:t>
            </a:r>
          </a:p>
          <a:p>
            <a:r>
              <a:rPr lang="nb-NO" altLang="nb-NO" sz="1600"/>
              <a:t>Varmeisolerende skotøy</a:t>
            </a:r>
          </a:p>
          <a:p>
            <a:r>
              <a:rPr lang="nb-NO" altLang="nb-NO" sz="1600"/>
              <a:t>Matter på kalde og harde gulv</a:t>
            </a:r>
          </a:p>
          <a:p>
            <a:r>
              <a:rPr lang="nb-NO" altLang="nb-NO" sz="1600"/>
              <a:t>Unngå vannsøl</a:t>
            </a:r>
          </a:p>
          <a:p>
            <a:r>
              <a:rPr lang="nb-NO" altLang="nb-NO" sz="1600"/>
              <a:t>Rullering</a:t>
            </a:r>
          </a:p>
          <a:p>
            <a:endParaRPr lang="nb-NO" altLang="nb-NO" sz="2000"/>
          </a:p>
        </p:txBody>
      </p:sp>
      <p:sp>
        <p:nvSpPr>
          <p:cNvPr id="48132" name="Rectangle 4"/>
          <p:cNvSpPr>
            <a:spLocks noGrp="1" noChangeArrowheads="1"/>
          </p:cNvSpPr>
          <p:nvPr>
            <p:ph type="body" sz="half" idx="2"/>
          </p:nvPr>
        </p:nvSpPr>
        <p:spPr/>
        <p:txBody>
          <a:bodyPr/>
          <a:lstStyle/>
          <a:p>
            <a:pPr algn="ctr"/>
            <a:endParaRPr lang="nb-NO" altLang="nb-NO" sz="2000"/>
          </a:p>
          <a:p>
            <a:pPr>
              <a:buFontTx/>
              <a:buNone/>
            </a:pPr>
            <a:r>
              <a:rPr lang="nb-NO" altLang="nb-NO" sz="2000" b="1"/>
              <a:t>ANDRE TILTAK</a:t>
            </a:r>
            <a:endParaRPr lang="nb-NO" altLang="nb-NO" sz="1600"/>
          </a:p>
          <a:p>
            <a:endParaRPr lang="nb-NO" altLang="nb-NO" sz="1600"/>
          </a:p>
          <a:p>
            <a:r>
              <a:rPr lang="nb-NO" altLang="nb-NO" sz="1600"/>
              <a:t>Automatiske portlukkere, sluser eller soneinndelinger</a:t>
            </a:r>
          </a:p>
          <a:p>
            <a:r>
              <a:rPr lang="nb-NO" altLang="nb-NO" sz="1600"/>
              <a:t>Tilstrekkelig fall til sluker</a:t>
            </a:r>
          </a:p>
          <a:p>
            <a:r>
              <a:rPr lang="nb-NO" altLang="nb-NO" sz="1600"/>
              <a:t>Isolere vannrør for å unngå kondens</a:t>
            </a:r>
          </a:p>
          <a:p>
            <a:r>
              <a:rPr lang="nb-NO" altLang="nb-NO" sz="1600"/>
              <a:t>Isolere vinduer/vegger</a:t>
            </a:r>
          </a:p>
          <a:p>
            <a:r>
              <a:rPr lang="nb-NO" altLang="nb-NO" sz="1600"/>
              <a:t>Montere varmekilder nær gulvnivå</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4FAD495A-4C6A-4C1E-AF57-8E4BEC0FC14A}" type="slidenum">
              <a:rPr lang="nb-NO" altLang="nb-NO"/>
              <a:pPr/>
              <a:t>2</a:t>
            </a:fld>
            <a:endParaRPr lang="nb-NO" altLang="nb-NO"/>
          </a:p>
        </p:txBody>
      </p:sp>
      <p:sp>
        <p:nvSpPr>
          <p:cNvPr id="56322" name="Rectangle 1026"/>
          <p:cNvSpPr>
            <a:spLocks noGrp="1" noChangeArrowheads="1"/>
          </p:cNvSpPr>
          <p:nvPr>
            <p:ph type="title"/>
          </p:nvPr>
        </p:nvSpPr>
        <p:spPr/>
        <p:txBody>
          <a:bodyPr/>
          <a:lstStyle/>
          <a:p>
            <a:r>
              <a:rPr lang="nb-NO" altLang="nb-NO" sz="2000"/>
              <a:t>Informasjon til foreleser</a:t>
            </a:r>
          </a:p>
        </p:txBody>
      </p:sp>
      <p:sp>
        <p:nvSpPr>
          <p:cNvPr id="56323" name="Rectangle 1027"/>
          <p:cNvSpPr>
            <a:spLocks noGrp="1" noChangeArrowheads="1"/>
          </p:cNvSpPr>
          <p:nvPr>
            <p:ph type="body" idx="1"/>
          </p:nvPr>
        </p:nvSpPr>
        <p:spPr/>
        <p:txBody>
          <a:bodyPr/>
          <a:lstStyle/>
          <a:p>
            <a:pPr>
              <a:buFontTx/>
              <a:buNone/>
            </a:pPr>
            <a:r>
              <a:rPr lang="nb-NO" altLang="nb-NO" sz="1800"/>
              <a:t>DISPOSISJON FOR FOREDRAGET</a:t>
            </a:r>
          </a:p>
          <a:p>
            <a:pPr>
              <a:buFontTx/>
              <a:buNone/>
            </a:pPr>
            <a:endParaRPr lang="nb-NO" altLang="nb-NO" sz="1600"/>
          </a:p>
          <a:p>
            <a:r>
              <a:rPr lang="nb-NO" altLang="nb-NO" sz="1600"/>
              <a:t>Del I		Introduksjon til temaet</a:t>
            </a:r>
          </a:p>
          <a:p>
            <a:endParaRPr lang="nb-NO" altLang="nb-NO" sz="1600"/>
          </a:p>
          <a:p>
            <a:r>
              <a:rPr lang="nb-NO" altLang="nb-NO" sz="1600"/>
              <a:t>Del II	Seks hovedmomenter (understreket) fra resultater 			utdypes, samt forslag til tiltak</a:t>
            </a:r>
          </a:p>
          <a:p>
            <a:endParaRPr lang="nb-NO" altLang="nb-NO" sz="1600"/>
          </a:p>
          <a:p>
            <a:r>
              <a:rPr lang="nb-NO" altLang="nb-NO" sz="1600"/>
              <a:t>Del III	Oppsummering</a:t>
            </a:r>
          </a:p>
          <a:p>
            <a:endParaRPr lang="nb-NO" altLang="nb-NO" sz="1600"/>
          </a:p>
          <a:p>
            <a:endParaRPr lang="nb-NO" altLang="nb-NO" sz="1800"/>
          </a:p>
          <a:p>
            <a:endParaRPr lang="nb-NO" altLang="nb-NO"/>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94631BA7-BCCB-462C-A13A-97B9EF9CDC84}" type="slidenum">
              <a:rPr lang="nb-NO" altLang="nb-NO"/>
              <a:pPr/>
              <a:t>3</a:t>
            </a:fld>
            <a:endParaRPr lang="nb-NO" altLang="nb-NO"/>
          </a:p>
        </p:txBody>
      </p:sp>
      <p:sp>
        <p:nvSpPr>
          <p:cNvPr id="33794" name="Rectangle 2050"/>
          <p:cNvSpPr>
            <a:spLocks noGrp="1" noChangeArrowheads="1"/>
          </p:cNvSpPr>
          <p:nvPr>
            <p:ph type="title"/>
          </p:nvPr>
        </p:nvSpPr>
        <p:spPr/>
        <p:txBody>
          <a:bodyPr/>
          <a:lstStyle/>
          <a:p>
            <a:r>
              <a:rPr lang="nb-NO" altLang="nb-NO" b="1"/>
              <a:t>Hva er kjent?</a:t>
            </a:r>
          </a:p>
        </p:txBody>
      </p:sp>
      <p:sp>
        <p:nvSpPr>
          <p:cNvPr id="33795" name="Rectangle 2051"/>
          <p:cNvSpPr>
            <a:spLocks noGrp="1" noChangeArrowheads="1"/>
          </p:cNvSpPr>
          <p:nvPr>
            <p:ph type="body" sz="half" idx="1"/>
          </p:nvPr>
        </p:nvSpPr>
        <p:spPr/>
        <p:txBody>
          <a:bodyPr/>
          <a:lstStyle/>
          <a:p>
            <a:endParaRPr lang="nb-NO" altLang="nb-NO" sz="1800"/>
          </a:p>
          <a:p>
            <a:r>
              <a:rPr lang="nb-NO" altLang="nb-NO" sz="2400"/>
              <a:t>Forsket lite på arbeidsmiljø i fiskeindustrien</a:t>
            </a:r>
          </a:p>
          <a:p>
            <a:endParaRPr lang="nb-NO" altLang="nb-NO" sz="2400"/>
          </a:p>
          <a:p>
            <a:r>
              <a:rPr lang="nb-NO" altLang="nb-NO" sz="2400"/>
              <a:t>Ansatte i fiskeindustrien arbeider ofte </a:t>
            </a:r>
          </a:p>
          <a:p>
            <a:pPr lvl="1"/>
            <a:r>
              <a:rPr lang="nb-NO" altLang="nb-NO" sz="2400"/>
              <a:t> i kjølige omgivelser </a:t>
            </a:r>
          </a:p>
          <a:p>
            <a:pPr lvl="1"/>
            <a:r>
              <a:rPr lang="nb-NO" altLang="nb-NO" sz="2400"/>
              <a:t> med kjølige råvarer </a:t>
            </a:r>
          </a:p>
          <a:p>
            <a:pPr lvl="1"/>
            <a:r>
              <a:rPr lang="nb-NO" altLang="nb-NO" sz="2400"/>
              <a:t> i trekk og fuktighet</a:t>
            </a:r>
            <a:endParaRPr lang="nb-NO" altLang="nb-NO" sz="2000"/>
          </a:p>
          <a:p>
            <a:endParaRPr lang="nb-NO" altLang="nb-NO" sz="2000"/>
          </a:p>
          <a:p>
            <a:endParaRPr lang="nb-NO" altLang="nb-NO" sz="1800"/>
          </a:p>
        </p:txBody>
      </p:sp>
      <p:pic>
        <p:nvPicPr>
          <p:cNvPr id="33804" name="Picture 2060" descr="PIC00004a"/>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87888" y="2292350"/>
            <a:ext cx="3925887" cy="31400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38B9C88A-0A86-4F16-BCE5-94E12CBFD827}" type="slidenum">
              <a:rPr lang="nb-NO" altLang="nb-NO"/>
              <a:pPr/>
              <a:t>4</a:t>
            </a:fld>
            <a:endParaRPr lang="nb-NO" altLang="nb-NO"/>
          </a:p>
        </p:txBody>
      </p:sp>
      <p:sp>
        <p:nvSpPr>
          <p:cNvPr id="35842" name="Rectangle 2"/>
          <p:cNvSpPr>
            <a:spLocks noGrp="1" noChangeArrowheads="1"/>
          </p:cNvSpPr>
          <p:nvPr>
            <p:ph type="title"/>
          </p:nvPr>
        </p:nvSpPr>
        <p:spPr/>
        <p:txBody>
          <a:bodyPr/>
          <a:lstStyle/>
          <a:p>
            <a:r>
              <a:rPr lang="nb-NO" altLang="nb-NO" b="1"/>
              <a:t>Hva ble undersøkt?</a:t>
            </a:r>
          </a:p>
        </p:txBody>
      </p:sp>
      <p:sp>
        <p:nvSpPr>
          <p:cNvPr id="35843" name="Rectangle 3"/>
          <p:cNvSpPr>
            <a:spLocks noGrp="1" noChangeArrowheads="1"/>
          </p:cNvSpPr>
          <p:nvPr>
            <p:ph type="body" sz="half" idx="1"/>
          </p:nvPr>
        </p:nvSpPr>
        <p:spPr/>
        <p:txBody>
          <a:bodyPr/>
          <a:lstStyle/>
          <a:p>
            <a:endParaRPr lang="nb-NO" altLang="nb-NO" sz="1800"/>
          </a:p>
          <a:p>
            <a:r>
              <a:rPr lang="nb-NO" altLang="nb-NO" sz="2800"/>
              <a:t>Termisk klima i fiskeindustrien</a:t>
            </a:r>
          </a:p>
          <a:p>
            <a:pPr lvl="1"/>
            <a:endParaRPr lang="nb-NO" altLang="nb-NO" sz="2400"/>
          </a:p>
          <a:p>
            <a:r>
              <a:rPr lang="nb-NO" altLang="nb-NO" sz="2800"/>
              <a:t>Fot-, finger- og håndtemperaturer hos ansatte </a:t>
            </a:r>
          </a:p>
          <a:p>
            <a:pPr lvl="1"/>
            <a:endParaRPr lang="nb-NO" altLang="nb-NO" sz="2400"/>
          </a:p>
          <a:p>
            <a:r>
              <a:rPr lang="nb-NO" altLang="nb-NO" sz="2800"/>
              <a:t>Bekledning hos ansatte</a:t>
            </a:r>
            <a:endParaRPr lang="nb-NO" altLang="nb-NO" sz="2400"/>
          </a:p>
        </p:txBody>
      </p:sp>
      <p:pic>
        <p:nvPicPr>
          <p:cNvPr id="35846" name="Picture 6" descr="Montert temperatursensor på rist, på hø"/>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l="20724" r="30060" b="26839"/>
          <a:stretch>
            <a:fillRect/>
          </a:stretch>
        </p:blipFill>
        <p:spPr>
          <a:xfrm>
            <a:off x="5172075" y="1600200"/>
            <a:ext cx="295592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374DBBC8-861D-4913-BCC8-F566D4248E02}" type="slidenum">
              <a:rPr lang="nb-NO" altLang="nb-NO"/>
              <a:pPr/>
              <a:t>5</a:t>
            </a:fld>
            <a:endParaRPr lang="nb-NO" altLang="nb-NO"/>
          </a:p>
        </p:txBody>
      </p:sp>
      <p:sp>
        <p:nvSpPr>
          <p:cNvPr id="13314" name="Rectangle 2"/>
          <p:cNvSpPr>
            <a:spLocks noGrp="1" noChangeArrowheads="1"/>
          </p:cNvSpPr>
          <p:nvPr>
            <p:ph type="title"/>
          </p:nvPr>
        </p:nvSpPr>
        <p:spPr/>
        <p:txBody>
          <a:bodyPr/>
          <a:lstStyle/>
          <a:p>
            <a:r>
              <a:rPr lang="nb-NO" altLang="nb-NO" b="1"/>
              <a:t>Hva ble funnet?</a:t>
            </a:r>
          </a:p>
        </p:txBody>
      </p:sp>
      <p:sp>
        <p:nvSpPr>
          <p:cNvPr id="13315" name="Rectangle 3"/>
          <p:cNvSpPr>
            <a:spLocks noGrp="1" noChangeArrowheads="1"/>
          </p:cNvSpPr>
          <p:nvPr>
            <p:ph type="body" sz="half" idx="1"/>
          </p:nvPr>
        </p:nvSpPr>
        <p:spPr/>
        <p:txBody>
          <a:bodyPr/>
          <a:lstStyle/>
          <a:p>
            <a:r>
              <a:rPr lang="nb-NO" altLang="nb-NO" sz="2000"/>
              <a:t>Arbeidstakere ute i produksjon fryser oftere sammenlignet med administrativt ansatte</a:t>
            </a:r>
          </a:p>
          <a:p>
            <a:endParaRPr lang="nb-NO" altLang="nb-NO" sz="2000"/>
          </a:p>
          <a:p>
            <a:r>
              <a:rPr lang="nb-NO" altLang="nb-NO" sz="2000"/>
              <a:t>Årsaker</a:t>
            </a:r>
          </a:p>
          <a:p>
            <a:pPr lvl="1"/>
            <a:r>
              <a:rPr lang="nb-NO" altLang="nb-NO" sz="2000"/>
              <a:t>kalde og våte råvarer</a:t>
            </a:r>
          </a:p>
          <a:p>
            <a:pPr lvl="1"/>
            <a:r>
              <a:rPr lang="nb-NO" altLang="nb-NO" sz="2000"/>
              <a:t>stillestående arbeid</a:t>
            </a:r>
          </a:p>
          <a:p>
            <a:pPr lvl="1"/>
            <a:r>
              <a:rPr lang="nb-NO" altLang="nb-NO" sz="2000"/>
              <a:t>bekledning</a:t>
            </a:r>
          </a:p>
          <a:p>
            <a:pPr lvl="1"/>
            <a:r>
              <a:rPr lang="nb-NO" altLang="nb-NO" sz="2000"/>
              <a:t>variasjon i temperatur</a:t>
            </a:r>
          </a:p>
          <a:p>
            <a:pPr lvl="1"/>
            <a:r>
              <a:rPr lang="nb-NO" altLang="nb-NO" sz="2000"/>
              <a:t>trekk</a:t>
            </a:r>
          </a:p>
          <a:p>
            <a:pPr lvl="1"/>
            <a:r>
              <a:rPr lang="nb-NO" altLang="nb-NO" sz="2000"/>
              <a:t>høy fuktighet</a:t>
            </a:r>
            <a:endParaRPr lang="nb-NO" altLang="nb-NO" sz="1800" b="1"/>
          </a:p>
          <a:p>
            <a:endParaRPr lang="nb-NO" altLang="nb-NO" sz="2800"/>
          </a:p>
        </p:txBody>
      </p:sp>
      <p:pic>
        <p:nvPicPr>
          <p:cNvPr id="13318" name="Picture 6" descr="PIC00106"/>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87888" y="1676400"/>
            <a:ext cx="3925887" cy="3886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unntekst 2"/>
          <p:cNvSpPr>
            <a:spLocks noGrp="1"/>
          </p:cNvSpPr>
          <p:nvPr>
            <p:ph type="ftr" sz="quarter" idx="10"/>
          </p:nvPr>
        </p:nvSpPr>
        <p:spPr/>
        <p:txBody>
          <a:bodyPr/>
          <a:lstStyle/>
          <a:p>
            <a:r>
              <a:rPr lang="nb-NO" altLang="nb-NO"/>
              <a:t>© 2005 Arbeids- og miljømedisinsk avdeling UNN HF</a:t>
            </a:r>
          </a:p>
        </p:txBody>
      </p:sp>
      <p:sp>
        <p:nvSpPr>
          <p:cNvPr id="10" name="Plassholder for lysbildenummer 3"/>
          <p:cNvSpPr>
            <a:spLocks noGrp="1"/>
          </p:cNvSpPr>
          <p:nvPr>
            <p:ph type="sldNum" sz="quarter" idx="11"/>
          </p:nvPr>
        </p:nvSpPr>
        <p:spPr/>
        <p:txBody>
          <a:bodyPr/>
          <a:lstStyle/>
          <a:p>
            <a:fld id="{85DC43A1-5E4D-4202-8AB1-5691241F635C}" type="slidenum">
              <a:rPr lang="nb-NO" altLang="nb-NO"/>
              <a:pPr/>
              <a:t>6</a:t>
            </a:fld>
            <a:endParaRPr lang="nb-NO" altLang="nb-NO"/>
          </a:p>
        </p:txBody>
      </p:sp>
      <p:sp>
        <p:nvSpPr>
          <p:cNvPr id="31746" name="Rectangle 1026"/>
          <p:cNvSpPr>
            <a:spLocks noGrp="1" noChangeArrowheads="1"/>
          </p:cNvSpPr>
          <p:nvPr>
            <p:ph type="title"/>
          </p:nvPr>
        </p:nvSpPr>
        <p:spPr/>
        <p:txBody>
          <a:bodyPr/>
          <a:lstStyle/>
          <a:p>
            <a:r>
              <a:rPr lang="nb-NO" altLang="nb-NO" sz="3600" b="1"/>
              <a:t>Kalde og våte råvarer</a:t>
            </a:r>
          </a:p>
        </p:txBody>
      </p:sp>
      <p:sp>
        <p:nvSpPr>
          <p:cNvPr id="31748" name="Text Box 1028"/>
          <p:cNvSpPr txBox="1">
            <a:spLocks noChangeArrowheads="1"/>
          </p:cNvSpPr>
          <p:nvPr/>
        </p:nvSpPr>
        <p:spPr bwMode="auto">
          <a:xfrm>
            <a:off x="1219200" y="16002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altLang="nb-NO" sz="2000" b="0"/>
              <a:t>Normal fingertemperatur er 32 - 36 </a:t>
            </a:r>
            <a:r>
              <a:rPr lang="en-US" altLang="nb-NO" sz="2000" b="0"/>
              <a:t>°</a:t>
            </a:r>
            <a:r>
              <a:rPr lang="nb-NO" altLang="nb-NO" sz="2000" b="0"/>
              <a:t>C</a:t>
            </a:r>
            <a:endParaRPr lang="nb-NO" altLang="nb-NO" sz="2000"/>
          </a:p>
        </p:txBody>
      </p:sp>
      <p:sp>
        <p:nvSpPr>
          <p:cNvPr id="31750" name="Text Box 1030"/>
          <p:cNvSpPr txBox="1">
            <a:spLocks noChangeArrowheads="1"/>
          </p:cNvSpPr>
          <p:nvPr/>
        </p:nvSpPr>
        <p:spPr bwMode="auto">
          <a:xfrm>
            <a:off x="685800" y="2209800"/>
            <a:ext cx="36576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nb-NO" altLang="nb-NO" sz="2000" b="0">
                <a:solidFill>
                  <a:schemeClr val="accent2"/>
                </a:solidFill>
                <a:latin typeface="Comic Sans MS" panose="030F0702030302020204" pitchFamily="66" charset="0"/>
              </a:rPr>
              <a:t>Fingerferdigheten reduseres når temperaturen synker, særlig under 16 </a:t>
            </a:r>
            <a:r>
              <a:rPr lang="en-US" altLang="nb-NO" sz="2000" b="0">
                <a:solidFill>
                  <a:schemeClr val="accent2"/>
                </a:solidFill>
                <a:latin typeface="Comic Sans MS" panose="030F0702030302020204" pitchFamily="66" charset="0"/>
              </a:rPr>
              <a:t>°</a:t>
            </a:r>
            <a:r>
              <a:rPr lang="nb-NO" altLang="nb-NO" sz="2000" b="0">
                <a:solidFill>
                  <a:schemeClr val="accent2"/>
                </a:solidFill>
                <a:latin typeface="Comic Sans MS" panose="030F0702030302020204" pitchFamily="66" charset="0"/>
              </a:rPr>
              <a:t>C</a:t>
            </a:r>
          </a:p>
          <a:p>
            <a:pPr>
              <a:spcBef>
                <a:spcPct val="20000"/>
              </a:spcBef>
              <a:buFontTx/>
              <a:buChar char="•"/>
            </a:pPr>
            <a:endParaRPr lang="nb-NO" altLang="nb-NO" sz="2000" b="0">
              <a:solidFill>
                <a:schemeClr val="accent2"/>
              </a:solidFill>
              <a:latin typeface="Comic Sans MS" panose="030F0702030302020204" pitchFamily="66" charset="0"/>
            </a:endParaRPr>
          </a:p>
          <a:p>
            <a:pPr>
              <a:spcBef>
                <a:spcPct val="20000"/>
              </a:spcBef>
              <a:buFontTx/>
              <a:buChar char="•"/>
            </a:pPr>
            <a:r>
              <a:rPr lang="nb-NO" altLang="nb-NO" sz="2000" b="0">
                <a:solidFill>
                  <a:schemeClr val="accent2"/>
                </a:solidFill>
                <a:latin typeface="Comic Sans MS" panose="030F0702030302020204" pitchFamily="66" charset="0"/>
              </a:rPr>
              <a:t>Nedsatt fingertemperatur</a:t>
            </a:r>
          </a:p>
          <a:p>
            <a:pPr>
              <a:spcBef>
                <a:spcPct val="20000"/>
              </a:spcBef>
            </a:pPr>
            <a:r>
              <a:rPr lang="nb-NO" altLang="nb-NO" sz="2000" b="0">
                <a:solidFill>
                  <a:schemeClr val="accent2"/>
                </a:solidFill>
                <a:latin typeface="Comic Sans MS" panose="030F0702030302020204" pitchFamily="66" charset="0"/>
              </a:rPr>
              <a:t>	gir økt fare for kuttskader</a:t>
            </a:r>
          </a:p>
          <a:p>
            <a:pPr>
              <a:spcBef>
                <a:spcPct val="20000"/>
              </a:spcBef>
              <a:buFontTx/>
              <a:buChar char="•"/>
            </a:pPr>
            <a:endParaRPr lang="nb-NO" altLang="nb-NO" sz="2000" b="0">
              <a:solidFill>
                <a:schemeClr val="accent2"/>
              </a:solidFill>
              <a:latin typeface="Comic Sans MS" panose="030F0702030302020204" pitchFamily="66" charset="0"/>
            </a:endParaRPr>
          </a:p>
          <a:p>
            <a:pPr>
              <a:spcBef>
                <a:spcPct val="20000"/>
              </a:spcBef>
              <a:buFontTx/>
              <a:buChar char="•"/>
            </a:pPr>
            <a:r>
              <a:rPr lang="nb-NO" altLang="nb-NO" sz="2000" b="0">
                <a:solidFill>
                  <a:schemeClr val="accent2"/>
                </a:solidFill>
                <a:latin typeface="Comic Sans MS" panose="030F0702030302020204" pitchFamily="66" charset="0"/>
              </a:rPr>
              <a:t>Temperatur under 10 </a:t>
            </a:r>
            <a:r>
              <a:rPr lang="en-US" altLang="nb-NO" sz="2000" b="0">
                <a:solidFill>
                  <a:schemeClr val="accent2"/>
                </a:solidFill>
                <a:latin typeface="Comic Sans MS" panose="030F0702030302020204" pitchFamily="66" charset="0"/>
              </a:rPr>
              <a:t>°</a:t>
            </a:r>
            <a:r>
              <a:rPr lang="nb-NO" altLang="nb-NO" sz="2000" b="0">
                <a:solidFill>
                  <a:schemeClr val="accent2"/>
                </a:solidFill>
                <a:latin typeface="Comic Sans MS" panose="030F0702030302020204" pitchFamily="66" charset="0"/>
              </a:rPr>
              <a:t>C vil medføre smerte, selv om det er bare nedkjøling av et mindre område</a:t>
            </a:r>
            <a:r>
              <a:rPr lang="nb-NO" altLang="nb-NO" sz="2000">
                <a:solidFill>
                  <a:schemeClr val="accent2"/>
                </a:solidFill>
                <a:latin typeface="Comic Sans MS" panose="030F0702030302020204" pitchFamily="66" charset="0"/>
              </a:rPr>
              <a:t> </a:t>
            </a:r>
          </a:p>
        </p:txBody>
      </p:sp>
      <p:sp>
        <p:nvSpPr>
          <p:cNvPr id="31803" name="AutoShape 1083"/>
          <p:cNvSpPr>
            <a:spLocks noChangeArrowheads="1"/>
          </p:cNvSpPr>
          <p:nvPr/>
        </p:nvSpPr>
        <p:spPr bwMode="auto">
          <a:xfrm>
            <a:off x="1143000" y="5257800"/>
            <a:ext cx="381000" cy="485775"/>
          </a:xfrm>
          <a:prstGeom prst="righ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altLang="nb-NO" sz="4400"/>
          </a:p>
          <a:p>
            <a:pPr algn="ctr"/>
            <a:endParaRPr lang="nb-NO" altLang="nb-NO" sz="4400"/>
          </a:p>
        </p:txBody>
      </p:sp>
      <p:sp>
        <p:nvSpPr>
          <p:cNvPr id="31804" name="AutoShape 1084"/>
          <p:cNvSpPr>
            <a:spLocks noChangeArrowheads="1"/>
          </p:cNvSpPr>
          <p:nvPr/>
        </p:nvSpPr>
        <p:spPr bwMode="auto">
          <a:xfrm>
            <a:off x="1143000" y="5334000"/>
            <a:ext cx="976313" cy="485775"/>
          </a:xfrm>
          <a:prstGeom prst="rightArrow">
            <a:avLst>
              <a:gd name="adj1" fmla="val 23528"/>
              <a:gd name="adj2" fmla="val 139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altLang="nb-NO" sz="4400"/>
          </a:p>
        </p:txBody>
      </p:sp>
      <p:sp>
        <p:nvSpPr>
          <p:cNvPr id="31805" name="AutoShape 1085"/>
          <p:cNvSpPr>
            <a:spLocks noChangeArrowheads="1"/>
          </p:cNvSpPr>
          <p:nvPr/>
        </p:nvSpPr>
        <p:spPr bwMode="auto">
          <a:xfrm>
            <a:off x="457200" y="5029200"/>
            <a:ext cx="685800" cy="533400"/>
          </a:xfrm>
          <a:prstGeom prst="rightArrow">
            <a:avLst>
              <a:gd name="adj1" fmla="val 50000"/>
              <a:gd name="adj2" fmla="val 3214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pic>
        <p:nvPicPr>
          <p:cNvPr id="31811" name="Picture 1091" descr="PIC00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13" y="2362200"/>
            <a:ext cx="39258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bunntekst 4"/>
          <p:cNvSpPr>
            <a:spLocks noGrp="1"/>
          </p:cNvSpPr>
          <p:nvPr>
            <p:ph type="ftr" sz="quarter" idx="10"/>
          </p:nvPr>
        </p:nvSpPr>
        <p:spPr/>
        <p:txBody>
          <a:bodyPr/>
          <a:lstStyle/>
          <a:p>
            <a:r>
              <a:rPr lang="nb-NO" altLang="nb-NO"/>
              <a:t>© 2005 Arbeids- og miljømedisinsk avdeling UNN HF</a:t>
            </a:r>
          </a:p>
        </p:txBody>
      </p:sp>
      <p:sp>
        <p:nvSpPr>
          <p:cNvPr id="12" name="Plassholder for lysbildenummer 5"/>
          <p:cNvSpPr>
            <a:spLocks noGrp="1"/>
          </p:cNvSpPr>
          <p:nvPr>
            <p:ph type="sldNum" sz="quarter" idx="11"/>
          </p:nvPr>
        </p:nvSpPr>
        <p:spPr/>
        <p:txBody>
          <a:bodyPr/>
          <a:lstStyle/>
          <a:p>
            <a:fld id="{6034FABE-D2EE-439A-8CD0-E2981B8A031D}" type="slidenum">
              <a:rPr lang="nb-NO" altLang="nb-NO"/>
              <a:pPr/>
              <a:t>7</a:t>
            </a:fld>
            <a:endParaRPr lang="nb-NO" altLang="nb-NO"/>
          </a:p>
        </p:txBody>
      </p:sp>
      <p:sp>
        <p:nvSpPr>
          <p:cNvPr id="50178" name="Rectangle 2"/>
          <p:cNvSpPr>
            <a:spLocks noGrp="1" noChangeArrowheads="1"/>
          </p:cNvSpPr>
          <p:nvPr>
            <p:ph type="title"/>
          </p:nvPr>
        </p:nvSpPr>
        <p:spPr/>
        <p:txBody>
          <a:bodyPr/>
          <a:lstStyle/>
          <a:p>
            <a:r>
              <a:rPr lang="nb-NO" altLang="nb-NO" sz="2400" b="1"/>
              <a:t>Ti tusen tommeltotta, neggelsprett og ...</a:t>
            </a:r>
          </a:p>
        </p:txBody>
      </p:sp>
      <p:sp>
        <p:nvSpPr>
          <p:cNvPr id="50179" name="Rectangle 3"/>
          <p:cNvSpPr>
            <a:spLocks noGrp="1" noChangeArrowheads="1"/>
          </p:cNvSpPr>
          <p:nvPr>
            <p:ph type="body" sz="half" idx="1"/>
          </p:nvPr>
        </p:nvSpPr>
        <p:spPr>
          <a:xfrm>
            <a:off x="533400" y="1600200"/>
            <a:ext cx="3924300" cy="4525963"/>
          </a:xfrm>
        </p:spPr>
        <p:txBody>
          <a:bodyPr/>
          <a:lstStyle/>
          <a:p>
            <a:pPr>
              <a:lnSpc>
                <a:spcPct val="80000"/>
              </a:lnSpc>
            </a:pPr>
            <a:endParaRPr lang="nb-NO" altLang="nb-NO" sz="1400"/>
          </a:p>
          <a:p>
            <a:pPr>
              <a:lnSpc>
                <a:spcPct val="90000"/>
              </a:lnSpc>
            </a:pPr>
            <a:r>
              <a:rPr lang="nb-NO" altLang="nb-NO" sz="2000"/>
              <a:t>Ansatte angir at kaldt vann og kontakt med kalde råvarer er årsakene til at de fryser</a:t>
            </a:r>
          </a:p>
          <a:p>
            <a:pPr>
              <a:lnSpc>
                <a:spcPct val="80000"/>
              </a:lnSpc>
            </a:pPr>
            <a:endParaRPr lang="nb-NO" altLang="nb-NO" sz="2000"/>
          </a:p>
          <a:p>
            <a:pPr>
              <a:lnSpc>
                <a:spcPct val="90000"/>
              </a:lnSpc>
            </a:pPr>
            <a:r>
              <a:rPr lang="nb-NO" altLang="nb-NO" sz="2000"/>
              <a:t>Måling av hudtemperatur på fingrene viste at halvparten hadde under 22 </a:t>
            </a:r>
            <a:r>
              <a:rPr lang="en-US" altLang="nb-NO" sz="2000"/>
              <a:t>°</a:t>
            </a:r>
            <a:r>
              <a:rPr lang="nb-NO" altLang="nb-NO" sz="2000"/>
              <a:t>C</a:t>
            </a:r>
          </a:p>
          <a:p>
            <a:pPr>
              <a:lnSpc>
                <a:spcPct val="80000"/>
              </a:lnSpc>
            </a:pPr>
            <a:endParaRPr lang="nb-NO" altLang="nb-NO" sz="2000"/>
          </a:p>
          <a:p>
            <a:pPr>
              <a:lnSpc>
                <a:spcPct val="80000"/>
              </a:lnSpc>
            </a:pPr>
            <a:endParaRPr lang="nb-NO" altLang="nb-NO" sz="2000"/>
          </a:p>
          <a:p>
            <a:pPr>
              <a:lnSpc>
                <a:spcPct val="90000"/>
              </a:lnSpc>
            </a:pPr>
            <a:r>
              <a:rPr lang="nb-NO" altLang="nb-NO" sz="2000"/>
              <a:t>”Fingerløse” hansker inni plast-/gummihansker vil redusere varmetap fra hendene</a:t>
            </a:r>
            <a:endParaRPr lang="nb-NO" altLang="nb-NO" sz="2400"/>
          </a:p>
        </p:txBody>
      </p:sp>
      <p:sp>
        <p:nvSpPr>
          <p:cNvPr id="50182" name="AutoShape 6"/>
          <p:cNvSpPr>
            <a:spLocks noChangeArrowheads="1"/>
          </p:cNvSpPr>
          <p:nvPr/>
        </p:nvSpPr>
        <p:spPr bwMode="auto">
          <a:xfrm>
            <a:off x="914400" y="5105400"/>
            <a:ext cx="76200" cy="76200"/>
          </a:xfrm>
          <a:prstGeom prst="right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0183" name="AutoShape 7"/>
          <p:cNvSpPr>
            <a:spLocks noChangeArrowheads="1"/>
          </p:cNvSpPr>
          <p:nvPr/>
        </p:nvSpPr>
        <p:spPr bwMode="auto">
          <a:xfrm>
            <a:off x="609600" y="5029200"/>
            <a:ext cx="381000" cy="76200"/>
          </a:xfrm>
          <a:prstGeom prst="rightArrow">
            <a:avLst>
              <a:gd name="adj1" fmla="val 50000"/>
              <a:gd name="adj2" fmla="val 1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0184" name="AutoShape 8"/>
          <p:cNvSpPr>
            <a:spLocks noChangeArrowheads="1"/>
          </p:cNvSpPr>
          <p:nvPr/>
        </p:nvSpPr>
        <p:spPr bwMode="auto">
          <a:xfrm>
            <a:off x="457200" y="5334000"/>
            <a:ext cx="533400" cy="76200"/>
          </a:xfrm>
          <a:prstGeom prst="rightArrow">
            <a:avLst>
              <a:gd name="adj1" fmla="val 50000"/>
              <a:gd name="adj2" fmla="val 17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0185" name="AutoShape 9"/>
          <p:cNvSpPr>
            <a:spLocks noChangeArrowheads="1"/>
          </p:cNvSpPr>
          <p:nvPr/>
        </p:nvSpPr>
        <p:spPr bwMode="auto">
          <a:xfrm>
            <a:off x="304800" y="5334000"/>
            <a:ext cx="685800" cy="76200"/>
          </a:xfrm>
          <a:prstGeom prst="rightArrow">
            <a:avLst>
              <a:gd name="adj1" fmla="val 50000"/>
              <a:gd name="adj2" fmla="val 2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0186" name="AutoShape 10"/>
          <p:cNvSpPr>
            <a:spLocks noChangeArrowheads="1"/>
          </p:cNvSpPr>
          <p:nvPr/>
        </p:nvSpPr>
        <p:spPr bwMode="auto">
          <a:xfrm>
            <a:off x="685800" y="5334000"/>
            <a:ext cx="381000" cy="76200"/>
          </a:xfrm>
          <a:prstGeom prst="rightArrow">
            <a:avLst>
              <a:gd name="adj1" fmla="val 50000"/>
              <a:gd name="adj2" fmla="val 1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0187" name="AutoShape 11"/>
          <p:cNvSpPr>
            <a:spLocks noChangeArrowheads="1"/>
          </p:cNvSpPr>
          <p:nvPr/>
        </p:nvSpPr>
        <p:spPr bwMode="auto">
          <a:xfrm>
            <a:off x="363538" y="4743450"/>
            <a:ext cx="533400" cy="381000"/>
          </a:xfrm>
          <a:prstGeom prst="rightArrow">
            <a:avLst>
              <a:gd name="adj1" fmla="val 41667"/>
              <a:gd name="adj2" fmla="val 3500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pic>
        <p:nvPicPr>
          <p:cNvPr id="50189" name="Picture 13" descr="Arbeidshansker"/>
          <p:cNvPicPr>
            <a:picLocks noChangeAspect="1" noChangeArrowheads="1"/>
          </p:cNvPicPr>
          <p:nvPr/>
        </p:nvPicPr>
        <p:blipFill>
          <a:blip r:embed="rId3">
            <a:extLst>
              <a:ext uri="{28A0092B-C50C-407E-A947-70E740481C1C}">
                <a14:useLocalDpi xmlns:a14="http://schemas.microsoft.com/office/drawing/2010/main" val="0"/>
              </a:ext>
            </a:extLst>
          </a:blip>
          <a:srcRect t="8000" r="15790" b="2000"/>
          <a:stretch>
            <a:fillRect/>
          </a:stretch>
        </p:blipFill>
        <p:spPr bwMode="auto">
          <a:xfrm>
            <a:off x="5181600" y="1905000"/>
            <a:ext cx="28956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0C8C69F2-21EA-433E-9BF7-9815512D6F46}" type="slidenum">
              <a:rPr lang="nb-NO" altLang="nb-NO"/>
              <a:pPr/>
              <a:t>8</a:t>
            </a:fld>
            <a:endParaRPr lang="nb-NO" altLang="nb-NO"/>
          </a:p>
        </p:txBody>
      </p:sp>
      <p:sp>
        <p:nvSpPr>
          <p:cNvPr id="54274" name="Rectangle 2050"/>
          <p:cNvSpPr>
            <a:spLocks noGrp="1" noChangeArrowheads="1"/>
          </p:cNvSpPr>
          <p:nvPr>
            <p:ph type="title"/>
          </p:nvPr>
        </p:nvSpPr>
        <p:spPr/>
        <p:txBody>
          <a:bodyPr/>
          <a:lstStyle/>
          <a:p>
            <a:r>
              <a:rPr lang="nb-NO" altLang="nb-NO" b="1"/>
              <a:t>Stillestående arbeid</a:t>
            </a:r>
          </a:p>
        </p:txBody>
      </p:sp>
      <p:sp>
        <p:nvSpPr>
          <p:cNvPr id="54275" name="Rectangle 2051"/>
          <p:cNvSpPr>
            <a:spLocks noGrp="1" noChangeArrowheads="1"/>
          </p:cNvSpPr>
          <p:nvPr>
            <p:ph type="body" idx="1"/>
          </p:nvPr>
        </p:nvSpPr>
        <p:spPr/>
        <p:txBody>
          <a:bodyPr/>
          <a:lstStyle/>
          <a:p>
            <a:endParaRPr lang="nb-NO" altLang="nb-NO" sz="2800"/>
          </a:p>
          <a:p>
            <a:r>
              <a:rPr lang="nb-NO" altLang="nb-NO"/>
              <a:t>Normal fottemperatur er rundt 33 </a:t>
            </a:r>
            <a:r>
              <a:rPr lang="en-US" altLang="nb-NO"/>
              <a:t>°</a:t>
            </a:r>
            <a:r>
              <a:rPr lang="nb-NO" altLang="nb-NO"/>
              <a:t>C</a:t>
            </a:r>
          </a:p>
          <a:p>
            <a:endParaRPr lang="nb-NO" altLang="nb-NO"/>
          </a:p>
          <a:p>
            <a:endParaRPr lang="nb-NO" altLang="nb-NO"/>
          </a:p>
          <a:p>
            <a:r>
              <a:rPr lang="nb-NO" altLang="nb-NO"/>
              <a:t>Stillestående arbeid gir ofte fall i fottemperaturen</a:t>
            </a:r>
            <a:endParaRPr lang="nb-NO" altLang="nb-NO"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2"/>
          <p:cNvSpPr>
            <a:spLocks noGrp="1"/>
          </p:cNvSpPr>
          <p:nvPr>
            <p:ph type="ftr" sz="quarter" idx="10"/>
          </p:nvPr>
        </p:nvSpPr>
        <p:spPr/>
        <p:txBody>
          <a:bodyPr/>
          <a:lstStyle/>
          <a:p>
            <a:r>
              <a:rPr lang="nb-NO" altLang="nb-NO"/>
              <a:t>© 2005 Arbeids- og miljømedisinsk avdeling UNN HF</a:t>
            </a:r>
          </a:p>
        </p:txBody>
      </p:sp>
      <p:sp>
        <p:nvSpPr>
          <p:cNvPr id="6" name="Plassholder for lysbildenummer 3"/>
          <p:cNvSpPr>
            <a:spLocks noGrp="1"/>
          </p:cNvSpPr>
          <p:nvPr>
            <p:ph type="sldNum" sz="quarter" idx="11"/>
          </p:nvPr>
        </p:nvSpPr>
        <p:spPr/>
        <p:txBody>
          <a:bodyPr/>
          <a:lstStyle/>
          <a:p>
            <a:fld id="{35482C53-1E7C-4195-9406-698F623DE754}" type="slidenum">
              <a:rPr lang="nb-NO" altLang="nb-NO"/>
              <a:pPr/>
              <a:t>9</a:t>
            </a:fld>
            <a:endParaRPr lang="nb-NO" altLang="nb-NO"/>
          </a:p>
        </p:txBody>
      </p:sp>
      <p:graphicFrame>
        <p:nvGraphicFramePr>
          <p:cNvPr id="2" name="Object 1028"/>
          <p:cNvGraphicFramePr>
            <a:graphicFrameLocks noChangeAspect="1"/>
          </p:cNvGraphicFramePr>
          <p:nvPr/>
        </p:nvGraphicFramePr>
        <p:xfrm>
          <a:off x="508000" y="1665288"/>
          <a:ext cx="7289800" cy="3324225"/>
        </p:xfrm>
        <a:graphic>
          <a:graphicData uri="http://schemas.openxmlformats.org/drawingml/2006/chart">
            <c:chart xmlns:c="http://schemas.openxmlformats.org/drawingml/2006/chart" xmlns:r="http://schemas.openxmlformats.org/officeDocument/2006/relationships" r:id="rId3"/>
          </a:graphicData>
        </a:graphic>
      </p:graphicFrame>
      <p:sp>
        <p:nvSpPr>
          <p:cNvPr id="16386" name="Rectangle 1026"/>
          <p:cNvSpPr>
            <a:spLocks noGrp="1" noChangeArrowheads="1"/>
          </p:cNvSpPr>
          <p:nvPr>
            <p:ph type="title"/>
          </p:nvPr>
        </p:nvSpPr>
        <p:spPr/>
        <p:txBody>
          <a:bodyPr/>
          <a:lstStyle/>
          <a:p>
            <a:r>
              <a:rPr lang="nb-NO" altLang="nb-NO" sz="4000" b="1"/>
              <a:t>Variasjon i fottemperatur</a:t>
            </a:r>
            <a:endParaRPr lang="nb-NO" altLang="nb-NO" sz="2000" b="1"/>
          </a:p>
        </p:txBody>
      </p:sp>
      <p:sp>
        <p:nvSpPr>
          <p:cNvPr id="16387" name="Text Box 1027"/>
          <p:cNvSpPr txBox="1">
            <a:spLocks noChangeArrowheads="1"/>
          </p:cNvSpPr>
          <p:nvPr/>
        </p:nvSpPr>
        <p:spPr bwMode="auto">
          <a:xfrm>
            <a:off x="762000" y="4832350"/>
            <a:ext cx="8018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altLang="nb-NO" sz="2000" b="0"/>
              <a:t>Eksempel på fottemperaturer gjennom en arbeidsdag hos ansatt i </a:t>
            </a:r>
          </a:p>
          <a:p>
            <a:r>
              <a:rPr lang="nb-NO" altLang="nb-NO" sz="2000" b="0"/>
              <a:t>lakseslakteri. Arbeidet var vektsortering av fisk.</a:t>
            </a:r>
            <a:r>
              <a:rPr lang="nb-NO" altLang="nb-NO" sz="1400" b="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yst_kap6">
  <a:themeElements>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st_kap6">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3600" b="1" i="0" u="none" strike="noStrike" cap="none" normalizeH="0" baseline="0" smtClean="0">
            <a:ln>
              <a:noFill/>
            </a:ln>
            <a:solidFill>
              <a:schemeClr val="accent2"/>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3600" b="1" i="0" u="none" strike="noStrike" cap="none" normalizeH="0" baseline="0" smtClean="0">
            <a:ln>
              <a:noFill/>
            </a:ln>
            <a:solidFill>
              <a:schemeClr val="accent2"/>
            </a:solidFill>
            <a:effectLst/>
            <a:latin typeface="Comic Sans MS" panose="030F0702030302020204" pitchFamily="66" charset="0"/>
          </a:defRPr>
        </a:defPPr>
      </a:lstStyle>
    </a:lnDef>
  </a:objectDefaults>
  <a:extraClrSchemeLst>
    <a:extraClrScheme>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st_kap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st_kap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st_kap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st_kap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st_kap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st_kap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st_kap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st_kap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st_kap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st_kap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st_kap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2868</TotalTime>
  <Words>883</Words>
  <Application>Microsoft Office PowerPoint</Application>
  <PresentationFormat>Skjermfremvisning (4:3)</PresentationFormat>
  <Paragraphs>363</Paragraphs>
  <Slides>15</Slides>
  <Notes>15</Notes>
  <HiddenSlides>1</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2</vt:i4>
      </vt:variant>
      <vt:variant>
        <vt:lpstr>Lysbildetitler</vt:lpstr>
      </vt:variant>
      <vt:variant>
        <vt:i4>15</vt:i4>
      </vt:variant>
    </vt:vector>
  </HeadingPairs>
  <TitlesOfParts>
    <vt:vector size="21" baseType="lpstr">
      <vt:lpstr>Arial</vt:lpstr>
      <vt:lpstr>Comic Sans MS</vt:lpstr>
      <vt:lpstr>Times New Roman</vt:lpstr>
      <vt:lpstr>lyst_kap6</vt:lpstr>
      <vt:lpstr>Microsoft PowerPoint 97-2003-lysbilde</vt:lpstr>
      <vt:lpstr>Microsoft Clip Gallery</vt:lpstr>
      <vt:lpstr>Arbeid i kalde omgivelser</vt:lpstr>
      <vt:lpstr>Informasjon til foreleser</vt:lpstr>
      <vt:lpstr>Hva er kjent?</vt:lpstr>
      <vt:lpstr>Hva ble undersøkt?</vt:lpstr>
      <vt:lpstr>Hva ble funnet?</vt:lpstr>
      <vt:lpstr>Kalde og våte råvarer</vt:lpstr>
      <vt:lpstr>Ti tusen tommeltotta, neggelsprett og ...</vt:lpstr>
      <vt:lpstr>Stillestående arbeid</vt:lpstr>
      <vt:lpstr>Variasjon i fottemperatur</vt:lpstr>
      <vt:lpstr>Får du kalde føtter?</vt:lpstr>
      <vt:lpstr>Bekledning</vt:lpstr>
      <vt:lpstr>Variasjon i temperatur</vt:lpstr>
      <vt:lpstr>Trekk</vt:lpstr>
      <vt:lpstr>Høy fuktighet</vt:lpstr>
      <vt:lpstr>Hva kan gjøres bedre?</vt:lpstr>
    </vt:vector>
  </TitlesOfParts>
  <Manager>Ann-Helen Olsen</Manager>
  <Company>AMA UNN HF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 i kalde omgivelser</dc:title>
  <dc:subject>Termisk klima</dc:subject>
  <dc:creator>Mona Strømmesen</dc:creator>
  <cp:keywords>Fiskeriprosjekt, termisk klima</cp:keywords>
  <cp:lastModifiedBy>Olsen Ann-Helen</cp:lastModifiedBy>
  <cp:revision>264</cp:revision>
  <cp:lastPrinted>2005-04-08T09:30:15Z</cp:lastPrinted>
  <dcterms:created xsi:type="dcterms:W3CDTF">2004-10-20T06:54:38Z</dcterms:created>
  <dcterms:modified xsi:type="dcterms:W3CDTF">2019-08-01T08:36:53Z</dcterms:modified>
  <cp:category>Undervisningsmateriell</cp:category>
</cp:coreProperties>
</file>