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2"/>
  </p:notesMasterIdLst>
  <p:handoutMasterIdLst>
    <p:handoutMasterId r:id="rId23"/>
  </p:handoutMasterIdLst>
  <p:sldIdLst>
    <p:sldId id="256" r:id="rId2"/>
    <p:sldId id="281" r:id="rId3"/>
    <p:sldId id="257" r:id="rId4"/>
    <p:sldId id="263" r:id="rId5"/>
    <p:sldId id="271" r:id="rId6"/>
    <p:sldId id="262" r:id="rId7"/>
    <p:sldId id="258" r:id="rId8"/>
    <p:sldId id="259" r:id="rId9"/>
    <p:sldId id="267" r:id="rId10"/>
    <p:sldId id="266" r:id="rId11"/>
    <p:sldId id="264" r:id="rId12"/>
    <p:sldId id="270" r:id="rId13"/>
    <p:sldId id="272" r:id="rId14"/>
    <p:sldId id="268" r:id="rId15"/>
    <p:sldId id="269" r:id="rId16"/>
    <p:sldId id="274" r:id="rId17"/>
    <p:sldId id="277" r:id="rId18"/>
    <p:sldId id="273" r:id="rId19"/>
    <p:sldId id="279" r:id="rId20"/>
    <p:sldId id="275" r:id="rId21"/>
  </p:sldIdLst>
  <p:sldSz cx="9144000" cy="6858000" type="screen4x3"/>
  <p:notesSz cx="7099300" cy="10234613"/>
  <p:defaultTextStyle>
    <a:defPPr>
      <a:defRPr lang="nb-NO"/>
    </a:defPPr>
    <a:lvl1pPr algn="ctr" rtl="0" fontAlgn="base">
      <a:spcBef>
        <a:spcPct val="20000"/>
      </a:spcBef>
      <a:spcAft>
        <a:spcPct val="0"/>
      </a:spcAft>
      <a:defRPr sz="4400" b="1" kern="1200">
        <a:solidFill>
          <a:schemeClr val="accent2"/>
        </a:solidFill>
        <a:latin typeface="Comic Sans MS" panose="030F0702030302020204" pitchFamily="66" charset="0"/>
        <a:ea typeface="+mn-ea"/>
        <a:cs typeface="+mn-cs"/>
      </a:defRPr>
    </a:lvl1pPr>
    <a:lvl2pPr marL="457200" algn="ctr" rtl="0" fontAlgn="base">
      <a:spcBef>
        <a:spcPct val="20000"/>
      </a:spcBef>
      <a:spcAft>
        <a:spcPct val="0"/>
      </a:spcAft>
      <a:defRPr sz="4400" b="1" kern="1200">
        <a:solidFill>
          <a:schemeClr val="accent2"/>
        </a:solidFill>
        <a:latin typeface="Comic Sans MS" panose="030F0702030302020204" pitchFamily="66" charset="0"/>
        <a:ea typeface="+mn-ea"/>
        <a:cs typeface="+mn-cs"/>
      </a:defRPr>
    </a:lvl2pPr>
    <a:lvl3pPr marL="914400" algn="ctr" rtl="0" fontAlgn="base">
      <a:spcBef>
        <a:spcPct val="20000"/>
      </a:spcBef>
      <a:spcAft>
        <a:spcPct val="0"/>
      </a:spcAft>
      <a:defRPr sz="4400" b="1" kern="1200">
        <a:solidFill>
          <a:schemeClr val="accent2"/>
        </a:solidFill>
        <a:latin typeface="Comic Sans MS" panose="030F0702030302020204" pitchFamily="66" charset="0"/>
        <a:ea typeface="+mn-ea"/>
        <a:cs typeface="+mn-cs"/>
      </a:defRPr>
    </a:lvl3pPr>
    <a:lvl4pPr marL="1371600" algn="ctr" rtl="0" fontAlgn="base">
      <a:spcBef>
        <a:spcPct val="20000"/>
      </a:spcBef>
      <a:spcAft>
        <a:spcPct val="0"/>
      </a:spcAft>
      <a:defRPr sz="4400" b="1" kern="1200">
        <a:solidFill>
          <a:schemeClr val="accent2"/>
        </a:solidFill>
        <a:latin typeface="Comic Sans MS" panose="030F0702030302020204" pitchFamily="66" charset="0"/>
        <a:ea typeface="+mn-ea"/>
        <a:cs typeface="+mn-cs"/>
      </a:defRPr>
    </a:lvl4pPr>
    <a:lvl5pPr marL="1828800" algn="ctr" rtl="0" fontAlgn="base">
      <a:spcBef>
        <a:spcPct val="20000"/>
      </a:spcBef>
      <a:spcAft>
        <a:spcPct val="0"/>
      </a:spcAft>
      <a:defRPr sz="4400" b="1" kern="1200">
        <a:solidFill>
          <a:schemeClr val="accent2"/>
        </a:solidFill>
        <a:latin typeface="Comic Sans MS" panose="030F0702030302020204" pitchFamily="66" charset="0"/>
        <a:ea typeface="+mn-ea"/>
        <a:cs typeface="+mn-cs"/>
      </a:defRPr>
    </a:lvl5pPr>
    <a:lvl6pPr marL="2286000" algn="l" defTabSz="914400" rtl="0" eaLnBrk="1" latinLnBrk="0" hangingPunct="1">
      <a:defRPr sz="4400" b="1" kern="1200">
        <a:solidFill>
          <a:schemeClr val="accent2"/>
        </a:solidFill>
        <a:latin typeface="Comic Sans MS" panose="030F0702030302020204" pitchFamily="66" charset="0"/>
        <a:ea typeface="+mn-ea"/>
        <a:cs typeface="+mn-cs"/>
      </a:defRPr>
    </a:lvl6pPr>
    <a:lvl7pPr marL="2743200" algn="l" defTabSz="914400" rtl="0" eaLnBrk="1" latinLnBrk="0" hangingPunct="1">
      <a:defRPr sz="4400" b="1" kern="1200">
        <a:solidFill>
          <a:schemeClr val="accent2"/>
        </a:solidFill>
        <a:latin typeface="Comic Sans MS" panose="030F0702030302020204" pitchFamily="66" charset="0"/>
        <a:ea typeface="+mn-ea"/>
        <a:cs typeface="+mn-cs"/>
      </a:defRPr>
    </a:lvl7pPr>
    <a:lvl8pPr marL="3200400" algn="l" defTabSz="914400" rtl="0" eaLnBrk="1" latinLnBrk="0" hangingPunct="1">
      <a:defRPr sz="4400" b="1" kern="1200">
        <a:solidFill>
          <a:schemeClr val="accent2"/>
        </a:solidFill>
        <a:latin typeface="Comic Sans MS" panose="030F0702030302020204" pitchFamily="66" charset="0"/>
        <a:ea typeface="+mn-ea"/>
        <a:cs typeface="+mn-cs"/>
      </a:defRPr>
    </a:lvl8pPr>
    <a:lvl9pPr marL="3657600" algn="l" defTabSz="914400" rtl="0" eaLnBrk="1" latinLnBrk="0" hangingPunct="1">
      <a:defRPr sz="4400" b="1" kern="1200">
        <a:solidFill>
          <a:schemeClr val="accent2"/>
        </a:solidFill>
        <a:latin typeface="Comic Sans MS" panose="030F0702030302020204" pitchFamily="66" charset="0"/>
        <a:ea typeface="+mn-ea"/>
        <a:cs typeface="+mn-cs"/>
      </a:defRPr>
    </a:lvl9pPr>
  </p:defaultTextStyle>
  <p:modifyVerifier cryptProviderType="rsaAES" cryptAlgorithmClass="hash" cryptAlgorithmType="typeAny" cryptAlgorithmSid="14" spinCount="100000" saltData="R4+nWBrgXj3zGsZEH5xvGw==" hashData="1msbYIf8wEdeZFBEnRsy4p3LtqyRXMx7/khNzEArEeB1CU2zQtqjyDa7slgJPq3BAt5N+TY9gaO6Cwa+dPXxF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58" autoAdjust="0"/>
    <p:restoredTop sz="83391" autoAdjust="0"/>
  </p:normalViewPr>
  <p:slideViewPr>
    <p:cSldViewPr snapToGrid="0">
      <p:cViewPr varScale="1">
        <p:scale>
          <a:sx n="128" d="100"/>
          <a:sy n="128" d="100"/>
        </p:scale>
        <p:origin x="76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2436" y="-120"/>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t" anchorCtr="0" compatLnSpc="1">
            <a:prstTxWarp prst="textNoShape">
              <a:avLst/>
            </a:prstTxWarp>
          </a:bodyPr>
          <a:lstStyle>
            <a:lvl1pPr algn="l" defTabSz="950913">
              <a:spcBef>
                <a:spcPct val="0"/>
              </a:spcBef>
              <a:defRPr sz="1200" b="0">
                <a:solidFill>
                  <a:schemeClr val="tx1"/>
                </a:solidFill>
                <a:latin typeface="Arial" panose="020B0604020202020204" pitchFamily="34" charset="0"/>
              </a:defRPr>
            </a:lvl1pPr>
          </a:lstStyle>
          <a:p>
            <a:endParaRPr lang="nb-NO" altLang="nb-NO"/>
          </a:p>
        </p:txBody>
      </p:sp>
      <p:sp>
        <p:nvSpPr>
          <p:cNvPr id="22531"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t"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endParaRPr lang="nb-NO" altLang="nb-NO"/>
          </a:p>
        </p:txBody>
      </p:sp>
      <p:sp>
        <p:nvSpPr>
          <p:cNvPr id="22532"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algn="l" defTabSz="950913">
              <a:spcBef>
                <a:spcPct val="0"/>
              </a:spcBef>
              <a:defRPr sz="1200" b="0">
                <a:solidFill>
                  <a:schemeClr val="tx1"/>
                </a:solidFill>
                <a:latin typeface="Arial" panose="020B0604020202020204" pitchFamily="34" charset="0"/>
              </a:defRPr>
            </a:lvl1pPr>
          </a:lstStyle>
          <a:p>
            <a:r>
              <a:rPr lang="nb-NO" altLang="nb-NO"/>
              <a:t>© 2005 AMA UNN HF</a:t>
            </a:r>
          </a:p>
        </p:txBody>
      </p:sp>
      <p:sp>
        <p:nvSpPr>
          <p:cNvPr id="22533"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fld id="{91C38FF2-E0E3-464A-93B8-B0467A0133F2}" type="slidenum">
              <a:rPr lang="nb-NO" altLang="nb-NO"/>
              <a:pPr/>
              <a:t>‹#›</a:t>
            </a:fld>
            <a:endParaRPr lang="nb-NO" altLang="nb-NO"/>
          </a:p>
        </p:txBody>
      </p:sp>
    </p:spTree>
    <p:extLst>
      <p:ext uri="{BB962C8B-B14F-4D97-AF65-F5344CB8AC3E}">
        <p14:creationId xmlns:p14="http://schemas.microsoft.com/office/powerpoint/2010/main" val="2912460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Rot="1" noChangeAspect="1" noChangeArrowheads="1" noTextEdit="1"/>
          </p:cNvSpPr>
          <p:nvPr>
            <p:ph type="sldImg" idx="2"/>
          </p:nvPr>
        </p:nvSpPr>
        <p:spPr bwMode="auto">
          <a:xfrm>
            <a:off x="1519238" y="39688"/>
            <a:ext cx="4027487" cy="30210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519113" y="3149600"/>
            <a:ext cx="6073775" cy="656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8198" name="Rectangle 6"/>
          <p:cNvSpPr>
            <a:spLocks noGrp="1" noChangeArrowheads="1"/>
          </p:cNvSpPr>
          <p:nvPr>
            <p:ph type="ftr" sz="quarter" idx="4"/>
          </p:nvPr>
        </p:nvSpPr>
        <p:spPr bwMode="auto">
          <a:xfrm>
            <a:off x="9048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algn="l" defTabSz="950913">
              <a:spcBef>
                <a:spcPct val="0"/>
              </a:spcBef>
              <a:defRPr sz="1200" b="0">
                <a:solidFill>
                  <a:schemeClr val="tx1"/>
                </a:solidFill>
                <a:latin typeface="Arial" panose="020B0604020202020204" pitchFamily="34" charset="0"/>
              </a:defRPr>
            </a:lvl1pPr>
          </a:lstStyle>
          <a:p>
            <a:r>
              <a:rPr lang="nb-NO" altLang="nb-NO"/>
              <a:t>© 2005 AMA UNN HF</a:t>
            </a:r>
          </a:p>
        </p:txBody>
      </p:sp>
      <p:sp>
        <p:nvSpPr>
          <p:cNvPr id="8199" name="Rectangle 7"/>
          <p:cNvSpPr>
            <a:spLocks noGrp="1" noChangeArrowheads="1"/>
          </p:cNvSpPr>
          <p:nvPr>
            <p:ph type="sldNum" sz="quarter" idx="5"/>
          </p:nvPr>
        </p:nvSpPr>
        <p:spPr bwMode="auto">
          <a:xfrm>
            <a:off x="393065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fld id="{DBE06D62-81FA-4F59-BBF3-B5773CCBA4B6}" type="slidenum">
              <a:rPr lang="nb-NO" altLang="nb-NO"/>
              <a:pPr/>
              <a:t>‹#›</a:t>
            </a:fld>
            <a:endParaRPr lang="nb-NO" altLang="nb-NO"/>
          </a:p>
        </p:txBody>
      </p:sp>
    </p:spTree>
    <p:extLst>
      <p:ext uri="{BB962C8B-B14F-4D97-AF65-F5344CB8AC3E}">
        <p14:creationId xmlns:p14="http://schemas.microsoft.com/office/powerpoint/2010/main" val="2229946030"/>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294940E5-DBFA-49BF-A9AF-D06975725A70}" type="slidenum">
              <a:rPr lang="nb-NO" altLang="nb-NO"/>
              <a:pPr/>
              <a:t>1</a:t>
            </a:fld>
            <a:endParaRPr lang="nb-NO" altLang="nb-NO"/>
          </a:p>
        </p:txBody>
      </p:sp>
      <p:sp>
        <p:nvSpPr>
          <p:cNvPr id="21506" name="Rectangle 2"/>
          <p:cNvSpPr>
            <a:spLocks noRot="1" noChangeAspect="1" noChangeArrowheads="1" noTextEdit="1"/>
          </p:cNvSpPr>
          <p:nvPr>
            <p:ph type="sldImg"/>
          </p:nvPr>
        </p:nvSpPr>
        <p:spPr>
          <a:xfrm>
            <a:off x="1517650" y="39688"/>
            <a:ext cx="4027488" cy="3021012"/>
          </a:xfrm>
          <a:ln/>
        </p:spPr>
      </p:sp>
      <p:sp>
        <p:nvSpPr>
          <p:cNvPr id="21507" name="Rectangle 3"/>
          <p:cNvSpPr>
            <a:spLocks noGrp="1" noChangeArrowheads="1"/>
          </p:cNvSpPr>
          <p:nvPr>
            <p:ph type="body" idx="1"/>
          </p:nvPr>
        </p:nvSpPr>
        <p:spPr>
          <a:xfrm>
            <a:off x="608013" y="3440113"/>
            <a:ext cx="5986462" cy="6248400"/>
          </a:xfrm>
          <a:noFill/>
        </p:spPr>
        <p:txBody>
          <a:bodyPr/>
          <a:lstStyle/>
          <a:p>
            <a:r>
              <a:rPr lang="nb-NO" altLang="nb-NO"/>
              <a:t>Støy i fiskeindustrien</a:t>
            </a:r>
          </a:p>
          <a:p>
            <a:endParaRPr lang="nb-NO" altLang="nb-NO"/>
          </a:p>
          <a:p>
            <a:r>
              <a:rPr lang="nb-NO" altLang="nb-NO"/>
              <a:t>Støy er ofte et problem i all type industri, og det blir kanskje ikke fokusert nok på dette. Kanskje det er fordi det er noe som er der hele tiden, og fordi det alltid har vært slik.</a:t>
            </a:r>
          </a:p>
          <a:p>
            <a:endParaRPr lang="nb-NO" altLang="nb-NO"/>
          </a:p>
          <a:p>
            <a:r>
              <a:rPr lang="nb-NO" altLang="nb-NO" u="sng"/>
              <a:t>Info til foreleser:</a:t>
            </a:r>
          </a:p>
          <a:p>
            <a:r>
              <a:rPr lang="nb-NO" altLang="nb-NO" b="1"/>
              <a:t>Arbeidstilsynet</a:t>
            </a:r>
            <a:r>
              <a:rPr lang="nb-NO" altLang="nb-NO"/>
              <a:t> gjennomførte den 19. oktober </a:t>
            </a:r>
            <a:r>
              <a:rPr lang="nb-NO" altLang="nb-NO" b="1"/>
              <a:t>1999</a:t>
            </a:r>
            <a:r>
              <a:rPr lang="nb-NO" altLang="nb-NO"/>
              <a:t> en kontrollaksjon i 622 virksomheter over hele landet. Hørselsskade forårsaket av støy topper deres statistikk over meldte arbeidsrelaterte sykdommer. I 2005 (uke 43) fulgte de opp med en tilsvarende aksjon i anledning Europeisk uke 2005, som denne gang hadde støy som tema.</a:t>
            </a:r>
            <a:endParaRPr lang="nb-NO" altLang="nb-NO" b="1"/>
          </a:p>
          <a:p>
            <a:endParaRPr lang="nb-NO" altLang="nb-NO"/>
          </a:p>
          <a:p>
            <a:r>
              <a:rPr lang="nb-NO" altLang="nb-NO"/>
              <a:t>Antallet innmeldte hørselsskader har økt de siste årene. I 1995 ble det meldt 999 skader, og i 2003 1928 skader. Vi kjenner ikke årsakene til denne økningen. Det er imidlertid grunn til å tro at støy har vært for lite fremme i Arbeidstilsynets og arbeidsgiveres bevissthet som problem og skadeårsak. Økt omfang av hørselskontroller og dermed avdekking og økt meldefrekvens også av gamle skader, kan være noe av forklaringen. </a:t>
            </a:r>
          </a:p>
          <a:p>
            <a:endParaRPr lang="nb-NO" altLang="nb-NO"/>
          </a:p>
          <a:p>
            <a:r>
              <a:rPr lang="nb-NO" altLang="nb-NO"/>
              <a:t>Hørselsskader pga. støyskader har store konsekvenser for den som rammes.</a:t>
            </a:r>
          </a:p>
          <a:p>
            <a:r>
              <a:rPr lang="nb-NO" altLang="nb-NO"/>
              <a:t>Hørselsskader pga. støyskader kan unngås.</a:t>
            </a:r>
          </a:p>
          <a:p>
            <a:endParaRPr lang="nb-NO" altLang="nb-NO"/>
          </a:p>
          <a:p>
            <a:r>
              <a:rPr lang="nb-NO" altLang="nb-NO"/>
              <a:t>Ut over dette kan støy også være et problem på andre måter. Eksempler på slike effekter kan være forhøyet blodtrykk, forstyrre kommunikasjon, overdøve fare- og varslingssystem, redusere ansattes prestasjoner og yteevne i arbeidet, redusert oppmerksomhet og prestasjon kan gi økt ulykkesrisiko.</a:t>
            </a:r>
          </a:p>
        </p:txBody>
      </p:sp>
    </p:spTree>
    <p:extLst>
      <p:ext uri="{BB962C8B-B14F-4D97-AF65-F5344CB8AC3E}">
        <p14:creationId xmlns:p14="http://schemas.microsoft.com/office/powerpoint/2010/main" val="1423018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ED90A601-AA4A-4219-BA18-8A37B226EE6D}" type="slidenum">
              <a:rPr lang="nb-NO" altLang="nb-NO"/>
              <a:pPr/>
              <a:t>10</a:t>
            </a:fld>
            <a:endParaRPr lang="nb-NO" altLang="nb-NO"/>
          </a:p>
        </p:txBody>
      </p:sp>
      <p:sp>
        <p:nvSpPr>
          <p:cNvPr id="73730" name="Rectangle 2"/>
          <p:cNvSpPr>
            <a:spLocks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nb-NO" altLang="nb-NO"/>
              <a:t>De områder som har mest støy innenfor hver av næringene er som følger:</a:t>
            </a:r>
          </a:p>
          <a:p>
            <a:endParaRPr lang="nb-NO" altLang="nb-NO"/>
          </a:p>
          <a:p>
            <a:r>
              <a:rPr lang="nb-NO" altLang="nb-NO"/>
              <a:t>Reke: 	- ved pakking, det vil si vektpakking i pose</a:t>
            </a:r>
          </a:p>
          <a:p>
            <a:endParaRPr lang="nb-NO" altLang="nb-NO"/>
          </a:p>
          <a:p>
            <a:r>
              <a:rPr lang="nb-NO" altLang="nb-NO"/>
              <a:t>Hvitfisk:	- ved fryseskap og blokkemaskin i fryseri</a:t>
            </a:r>
          </a:p>
          <a:p>
            <a:r>
              <a:rPr lang="nb-NO" altLang="nb-NO"/>
              <a:t>	- ved maskinell behandling av fisk, spesielt skjæremaskiner</a:t>
            </a:r>
          </a:p>
          <a:p>
            <a:endParaRPr lang="nb-NO" altLang="nb-NO"/>
          </a:p>
          <a:p>
            <a:r>
              <a:rPr lang="nb-NO" altLang="nb-NO"/>
              <a:t>Laks:	- ved maskinell sløying</a:t>
            </a:r>
          </a:p>
          <a:p>
            <a:r>
              <a:rPr lang="nb-NO" altLang="nb-NO"/>
              <a:t>	- ved etterrensing ved sløyemaskin</a:t>
            </a:r>
          </a:p>
          <a:p>
            <a:endParaRPr lang="nb-NO" altLang="nb-NO"/>
          </a:p>
          <a:p>
            <a:r>
              <a:rPr lang="nb-NO" altLang="nb-NO"/>
              <a:t>Sild:	- ved maskinell filetering</a:t>
            </a:r>
          </a:p>
          <a:p>
            <a:endParaRPr lang="nb-NO" altLang="nb-NO"/>
          </a:p>
        </p:txBody>
      </p:sp>
    </p:spTree>
    <p:extLst>
      <p:ext uri="{BB962C8B-B14F-4D97-AF65-F5344CB8AC3E}">
        <p14:creationId xmlns:p14="http://schemas.microsoft.com/office/powerpoint/2010/main" val="194810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F430AB8F-74EF-4918-BCF3-406E755CBFF4}" type="slidenum">
              <a:rPr lang="nb-NO" altLang="nb-NO"/>
              <a:pPr/>
              <a:t>11</a:t>
            </a:fld>
            <a:endParaRPr lang="nb-NO" altLang="nb-NO"/>
          </a:p>
        </p:txBody>
      </p:sp>
      <p:sp>
        <p:nvSpPr>
          <p:cNvPr id="72706" name="Rectangle 2"/>
          <p:cNvSpPr>
            <a:spLocks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nb-NO" altLang="nb-NO"/>
              <a:t>Resultater fra fiskeindustrien viste at hørselsvern ikke ble brukt så ofte som støyforholdene i arbeidet tilsa. (27 % brukte hørselsvern hele tiden, 43 % brukte det mer enn 90 % av tiden og 63% brukte det mer enn 50 % av tiden (kontor/adm. er ikke medregnet)), og kvinner var flinkere enn menn til å bruke hørselsvern.</a:t>
            </a:r>
          </a:p>
          <a:p>
            <a:endParaRPr lang="nb-NO" altLang="nb-NO"/>
          </a:p>
          <a:p>
            <a:r>
              <a:rPr lang="nb-NO" altLang="nb-NO"/>
              <a:t>Når det gjelder hørselstester (audiometri) så viste det seg at alle undersøkte hadde nedsatt hørsel i forhold til normalnivå (relatert til alder).</a:t>
            </a:r>
          </a:p>
        </p:txBody>
      </p:sp>
    </p:spTree>
    <p:extLst>
      <p:ext uri="{BB962C8B-B14F-4D97-AF65-F5344CB8AC3E}">
        <p14:creationId xmlns:p14="http://schemas.microsoft.com/office/powerpoint/2010/main" val="387003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CA3B771F-F240-4C75-842B-18B84561B58B}" type="slidenum">
              <a:rPr lang="nb-NO" altLang="nb-NO"/>
              <a:pPr/>
              <a:t>12</a:t>
            </a:fld>
            <a:endParaRPr lang="nb-NO" altLang="nb-NO"/>
          </a:p>
        </p:txBody>
      </p:sp>
      <p:sp>
        <p:nvSpPr>
          <p:cNvPr id="74754" name="Rectangle 2"/>
          <p:cNvSpPr>
            <a:spLocks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pPr>
              <a:tabLst>
                <a:tab pos="180975" algn="l"/>
              </a:tabLst>
            </a:pPr>
            <a:r>
              <a:rPr lang="nb-NO" altLang="nb-NO"/>
              <a:t>Ifølge forskrift om støy på arbeidsplassen, Arbeidstilsynet best. nr. 398, har arbeidstaker krav på å få vite:</a:t>
            </a:r>
          </a:p>
          <a:p>
            <a:pPr>
              <a:tabLst>
                <a:tab pos="180975" algn="l"/>
              </a:tabLst>
            </a:pPr>
            <a:r>
              <a:rPr lang="nb-NO" altLang="nb-NO">
                <a:cs typeface="Arial" panose="020B0604020202020204" pitchFamily="34" charset="0"/>
              </a:rPr>
              <a:t>•	H</a:t>
            </a:r>
            <a:r>
              <a:rPr lang="nb-NO" altLang="nb-NO"/>
              <a:t>vilket lydnivå de utsettes for. Det vil si, det må gjøres målinger og vurderinger av 	støybelastningen dersom det er grunn til å anta at anbefalte grenser overskrides. 	Det skal i tillegg gis informasjon om helseskadelige virkninger, forebyggende tiltak 	og at de har krav på hørselskontroll dersom støybelastningen tilsier dette.</a:t>
            </a:r>
          </a:p>
          <a:p>
            <a:pPr>
              <a:tabLst>
                <a:tab pos="180975" algn="l"/>
              </a:tabLst>
            </a:pPr>
            <a:r>
              <a:rPr lang="nb-NO" altLang="nb-NO">
                <a:cs typeface="Arial" panose="020B0604020202020204" pitchFamily="34" charset="0"/>
              </a:rPr>
              <a:t>•	H</a:t>
            </a:r>
            <a:r>
              <a:rPr lang="nb-NO" altLang="nb-NO"/>
              <a:t>vor det er mest støy. Det vil si skilting med ”støysone” i de områder hvor 	maksimalt tillatt støynivå overskrides. I tillegg skal arbeidstakerne gjøres kjent med 	tilgjengelig støyinformasjon for maskiner og utstyr.</a:t>
            </a:r>
          </a:p>
          <a:p>
            <a:pPr>
              <a:tabLst>
                <a:tab pos="180975" algn="l"/>
              </a:tabLst>
            </a:pPr>
            <a:r>
              <a:rPr lang="nb-NO" altLang="nb-NO">
                <a:cs typeface="Arial" panose="020B0604020202020204" pitchFamily="34" charset="0"/>
              </a:rPr>
              <a:t>•	H</a:t>
            </a:r>
            <a:r>
              <a:rPr lang="nb-NO" altLang="nb-NO"/>
              <a:t>vor og når det skal/bør brukes hørselsvern. Det vil si ved arbeid i støysoner eller 	dersom en sjeneres av støy i arbeidet.</a:t>
            </a:r>
          </a:p>
          <a:p>
            <a:pPr>
              <a:tabLst>
                <a:tab pos="180975" algn="l"/>
              </a:tabLst>
            </a:pPr>
            <a:endParaRPr lang="nb-NO" altLang="nb-NO"/>
          </a:p>
          <a:p>
            <a:pPr>
              <a:tabLst>
                <a:tab pos="180975" algn="l"/>
              </a:tabLst>
            </a:pPr>
            <a:r>
              <a:rPr lang="nb-NO" altLang="nb-NO"/>
              <a:t>Dette betyr at det må gjøres en form for kartlegging.</a:t>
            </a:r>
          </a:p>
          <a:p>
            <a:pPr>
              <a:tabLst>
                <a:tab pos="180975" algn="l"/>
              </a:tabLst>
            </a:pPr>
            <a:endParaRPr lang="nb-NO" altLang="nb-NO"/>
          </a:p>
        </p:txBody>
      </p:sp>
    </p:spTree>
    <p:extLst>
      <p:ext uri="{BB962C8B-B14F-4D97-AF65-F5344CB8AC3E}">
        <p14:creationId xmlns:p14="http://schemas.microsoft.com/office/powerpoint/2010/main" val="87458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C424BA0D-E9D2-4127-993F-4CFC181C5E88}" type="slidenum">
              <a:rPr lang="nb-NO" altLang="nb-NO"/>
              <a:pPr/>
              <a:t>13</a:t>
            </a:fld>
            <a:endParaRPr lang="nb-NO" altLang="nb-NO"/>
          </a:p>
        </p:txBody>
      </p:sp>
      <p:sp>
        <p:nvSpPr>
          <p:cNvPr id="35842" name="Rectangle 2"/>
          <p:cNvSpPr>
            <a:spLocks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a:lnSpc>
                <a:spcPct val="90000"/>
              </a:lnSpc>
            </a:pPr>
            <a:r>
              <a:rPr lang="nb-NO" altLang="nb-NO"/>
              <a:t>Forebygging av støyplager og –skader handler bl.a. om å kartlegge, stille krav til utstyr, støydemping, avskjerming, bevisstgjøring, vedlikehold og bruk av hørselsvern.</a:t>
            </a:r>
          </a:p>
          <a:p>
            <a:pPr>
              <a:lnSpc>
                <a:spcPct val="90000"/>
              </a:lnSpc>
              <a:buFontTx/>
              <a:buChar char="•"/>
            </a:pPr>
            <a:endParaRPr lang="nb-NO" altLang="nb-NO"/>
          </a:p>
          <a:p>
            <a:pPr>
              <a:lnSpc>
                <a:spcPct val="90000"/>
              </a:lnSpc>
            </a:pPr>
            <a:r>
              <a:rPr lang="nb-NO" altLang="nb-NO"/>
              <a:t>Generelt sett er det største potensialet for støyreduksjon på eller ved selve støykilden. Tiltak ved kilden bør primært gå ut på å fjerne, hindre eller redusere støyproduksjonen. Dette gjelder både den støyen som går gjennom lufta og den som via vibrasjoner forplanter seg i maskiner og utstyr og til bygningskonstruksjon. Sekundært kan utbredelsen av lyden dempes og avskjermes ved kilden. Dernest kan en vurdere tiltak langs lydoverføringsveger mellom støykilder og arbeidstakere. Som siste utvei må arbeidstakere beskyttes der de arbeider, f.eks. ved bruk av hørselsvern. </a:t>
            </a:r>
          </a:p>
          <a:p>
            <a:pPr>
              <a:lnSpc>
                <a:spcPct val="90000"/>
              </a:lnSpc>
            </a:pPr>
            <a:endParaRPr lang="nb-NO" altLang="nb-NO"/>
          </a:p>
          <a:p>
            <a:pPr>
              <a:lnSpc>
                <a:spcPct val="90000"/>
              </a:lnSpc>
            </a:pPr>
            <a:r>
              <a:rPr lang="nb-NO" altLang="nb-NO"/>
              <a:t>Kartlegg:</a:t>
            </a:r>
          </a:p>
          <a:p>
            <a:pPr>
              <a:lnSpc>
                <a:spcPct val="90000"/>
              </a:lnSpc>
            </a:pPr>
            <a:r>
              <a:rPr lang="nb-NO" altLang="nb-NO"/>
              <a:t>For å kunne si noe om støyforhold, støykilder og tiltak må det kartlegging til. Dette kan for eksempel gjøres av BHT, ved hjelp av målinger i bestemte arbeidsposisjoner og ved å måle gjennomsnittlig støy som en arbeidstaker blir utsatt for i løpet av en arbeidsdag (med støydosimeter). En kartlegging vil gi svar på om det er områder som må defineres som støysoner, om det er påbudt med bruk av hørselsvern og om arbeidstakerne har krav på å få hørselen kontrollert.</a:t>
            </a:r>
          </a:p>
          <a:p>
            <a:pPr>
              <a:lnSpc>
                <a:spcPct val="90000"/>
              </a:lnSpc>
            </a:pPr>
            <a:r>
              <a:rPr lang="nb-NO" altLang="nb-NO"/>
              <a:t>(Målinger må skje under typiske driftsforhold og over så lang tid at de er representative for gjeldende arbeidsforhold eller støykilder. Vurdering av støybelastning gjøres ideelt sett på bakgrunn av heldagsmålinger.)</a:t>
            </a:r>
          </a:p>
          <a:p>
            <a:pPr>
              <a:lnSpc>
                <a:spcPct val="90000"/>
              </a:lnSpc>
            </a:pPr>
            <a:endParaRPr lang="nb-NO" altLang="nb-NO"/>
          </a:p>
          <a:p>
            <a:pPr>
              <a:lnSpc>
                <a:spcPct val="90000"/>
              </a:lnSpc>
            </a:pPr>
            <a:r>
              <a:rPr lang="nb-NO" altLang="nb-NO"/>
              <a:t>Tilleggsinfo:</a:t>
            </a:r>
          </a:p>
          <a:p>
            <a:pPr>
              <a:lnSpc>
                <a:spcPct val="90000"/>
              </a:lnSpc>
            </a:pPr>
            <a:r>
              <a:rPr lang="nb-NO" altLang="nb-NO"/>
              <a:t>I og med at tiltak primært bør gjøres på dominerende støykilder, så er det viktig å identifisere slike. Dette kan bl.a. gjøres ved intervju, spørreskjema eller ved å lage støykart som viser støyfordeling i arbeidslokaler. En kan også evaluere støynivåets tidsforløp i forhold til aktiviteter og driftstilstand for ulike støykilder. Dessuten kan en slå av andre kilder og måle støybidrag fra en kilde av gangen.</a:t>
            </a:r>
          </a:p>
          <a:p>
            <a:pPr>
              <a:lnSpc>
                <a:spcPct val="90000"/>
              </a:lnSpc>
            </a:pPr>
            <a:r>
              <a:rPr lang="nb-NO" altLang="nb-NO"/>
              <a:t>Ved valg av konkrete tiltak er det viktig å ha grovkartlagt bygningsstrukturer langs lydoverføringsveger mellom dominerende støykilder og arbeidsposisjoner. Herunder tilhører også grovkartlegging av overflatematerialer og akustisk dempning i arbeidslokaler.</a:t>
            </a:r>
          </a:p>
        </p:txBody>
      </p:sp>
    </p:spTree>
    <p:extLst>
      <p:ext uri="{BB962C8B-B14F-4D97-AF65-F5344CB8AC3E}">
        <p14:creationId xmlns:p14="http://schemas.microsoft.com/office/powerpoint/2010/main" val="333203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CD53636E-0E70-4E9E-B2D7-0D316D8778D2}" type="slidenum">
              <a:rPr lang="nb-NO" altLang="nb-NO"/>
              <a:pPr/>
              <a:t>14</a:t>
            </a:fld>
            <a:endParaRPr lang="nb-NO" altLang="nb-NO"/>
          </a:p>
        </p:txBody>
      </p:sp>
      <p:sp>
        <p:nvSpPr>
          <p:cNvPr id="76802" name="Rectangle 2"/>
          <p:cNvSpPr>
            <a:spLocks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nb-NO" altLang="nb-NO"/>
              <a:t>Still krav ved planlegging av lokaler/tiltak. Og still krav til maksimal støybelastning i arbeidsposisjoner under normal anvendelse og drift. Støybelastningen bør være innenfor støyforskriftens anbefalte tiltaksverdi.</a:t>
            </a:r>
          </a:p>
          <a:p>
            <a:endParaRPr lang="nb-NO" altLang="nb-NO"/>
          </a:p>
          <a:p>
            <a:r>
              <a:rPr lang="nb-NO" altLang="nb-NO"/>
              <a:t>Still krav ved innkjøp av maskiner og utstyr. I henhold til forskrift om maskiner skal leverandør oppgi støydata for maskiner dersom gjennomsnittsnivå overstiger 70 dBA eller toppverdi er over 130 dBC i arbeidsposisjon. Enkelte maskiner/utstyr til utendørs bruk skal støymerkes uansett, mens enkelte større innretninger skal oppfylle krav til samlet støyutstråling.</a:t>
            </a:r>
          </a:p>
        </p:txBody>
      </p:sp>
    </p:spTree>
    <p:extLst>
      <p:ext uri="{BB962C8B-B14F-4D97-AF65-F5344CB8AC3E}">
        <p14:creationId xmlns:p14="http://schemas.microsoft.com/office/powerpoint/2010/main" val="3689816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034A0501-067C-4D2D-84AD-855A5D0FD328}" type="slidenum">
              <a:rPr lang="nb-NO" altLang="nb-NO"/>
              <a:pPr/>
              <a:t>15</a:t>
            </a:fld>
            <a:endParaRPr lang="nb-NO" altLang="nb-NO"/>
          </a:p>
        </p:txBody>
      </p:sp>
      <p:sp>
        <p:nvSpPr>
          <p:cNvPr id="77826" name="Rectangle 2"/>
          <p:cNvSpPr>
            <a:spLocks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nb-NO" altLang="nb-NO"/>
              <a:t>Vær på utkikk etter hvilke kilder som kan dempes, slik at de gir minst mulig støyutstråling.</a:t>
            </a:r>
          </a:p>
          <a:p>
            <a:endParaRPr lang="nb-NO" altLang="nb-NO"/>
          </a:p>
          <a:p>
            <a:r>
              <a:rPr lang="nb-NO" altLang="nb-NO"/>
              <a:t>Unngå eller demp slag og støt i maskineri/utstyr og bygningsdeler. Bruk utstyr av støtabsorberende materiale, for eksempel kasser, kar og fryserammer i plast. Ha dempning i områder som er utsatt for støt, og prøv å senke farten i sammenstøt, for eksempel rolig utblokking fra fryserammer og ikke manuelle slag/støt.</a:t>
            </a:r>
          </a:p>
          <a:p>
            <a:endParaRPr lang="nb-NO" altLang="nb-NO"/>
          </a:p>
          <a:p>
            <a:r>
              <a:rPr lang="nb-NO" altLang="nb-NO"/>
              <a:t>Hindre spredning av vibrasjoner og vibrasjonslyd til støyutstrålende flater ved hjelp av elastisk skille i overføringsveger. Sett for eksempel gummiforinger i festepunkter for maskindeksler og under luker/lokk som er fastmontert maskineriet.</a:t>
            </a:r>
          </a:p>
          <a:p>
            <a:endParaRPr lang="nb-NO" altLang="nb-NO"/>
          </a:p>
          <a:p>
            <a:r>
              <a:rPr lang="nb-NO" altLang="nb-NO"/>
              <a:t>Demp støyutstråling fra større udempede flater som for eksempel transportrenner, arbeidsbenker og traller av stål.</a:t>
            </a:r>
          </a:p>
          <a:p>
            <a:endParaRPr lang="nb-NO" altLang="nb-NO"/>
          </a:p>
          <a:p>
            <a:endParaRPr lang="nb-NO" altLang="nb-NO"/>
          </a:p>
          <a:p>
            <a:endParaRPr lang="nb-NO" altLang="nb-NO"/>
          </a:p>
        </p:txBody>
      </p:sp>
    </p:spTree>
    <p:extLst>
      <p:ext uri="{BB962C8B-B14F-4D97-AF65-F5344CB8AC3E}">
        <p14:creationId xmlns:p14="http://schemas.microsoft.com/office/powerpoint/2010/main" val="116567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76663546-1F60-4D3D-96C2-563D388BB93E}" type="slidenum">
              <a:rPr lang="nb-NO" altLang="nb-NO"/>
              <a:pPr/>
              <a:t>16</a:t>
            </a:fld>
            <a:endParaRPr lang="nb-NO" altLang="nb-NO"/>
          </a:p>
        </p:txBody>
      </p:sp>
      <p:sp>
        <p:nvSpPr>
          <p:cNvPr id="78850" name="Rectangle 2"/>
          <p:cNvSpPr>
            <a:spLocks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nb-NO" altLang="nb-NO"/>
              <a:t>Plasser støykilder lengst mulig vekk fra flest mulig arbeidsposisjoner, og i størst mulig grad bør støykilder og ansatte atskilles i separate lokaler.</a:t>
            </a:r>
          </a:p>
          <a:p>
            <a:endParaRPr lang="nb-NO" altLang="nb-NO"/>
          </a:p>
          <a:p>
            <a:r>
              <a:rPr lang="nb-NO" altLang="nb-NO"/>
              <a:t>Lydisolasjon i skillekonstruksjon mellom maskinrom og arbeidslokaler vil kunne reduseres av lydlekkasjer i åpninger eller ved lydoverføringer via tilstøtende konstruksjoner.</a:t>
            </a:r>
          </a:p>
          <a:p>
            <a:endParaRPr lang="nb-NO" altLang="nb-NO"/>
          </a:p>
          <a:p>
            <a:r>
              <a:rPr lang="nb-NO" altLang="nb-NO"/>
              <a:t>Monter hygieneabsorbenter på nære lydreflekterende flater, i det minste i tak, for å oppnå en bedre skjermingseffekt. Hygieneabsorbenter er lydabsorberende plater som kan rengjøres og som oppfyller hygieniske krav i næringsmiddelindustrien.</a:t>
            </a:r>
          </a:p>
          <a:p>
            <a:endParaRPr lang="nb-NO" altLang="nb-NO"/>
          </a:p>
          <a:p>
            <a:r>
              <a:rPr lang="nb-NO" altLang="nb-NO"/>
              <a:t>Isoler vibrasjoner fra maskiner, motorer, pumper og liknende mot bygningsstruktur eller annet utstyr. Fjern unødvendig mekanisk kontakt eller bruk elastiske/fleksible forbindelser.</a:t>
            </a:r>
          </a:p>
        </p:txBody>
      </p:sp>
    </p:spTree>
    <p:extLst>
      <p:ext uri="{BB962C8B-B14F-4D97-AF65-F5344CB8AC3E}">
        <p14:creationId xmlns:p14="http://schemas.microsoft.com/office/powerpoint/2010/main" val="2331382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70C2B4D6-BDF6-4B18-ADE8-19AA86948224}" type="slidenum">
              <a:rPr lang="nb-NO" altLang="nb-NO"/>
              <a:pPr/>
              <a:t>17</a:t>
            </a:fld>
            <a:endParaRPr lang="nb-NO" altLang="nb-NO"/>
          </a:p>
        </p:txBody>
      </p:sp>
      <p:sp>
        <p:nvSpPr>
          <p:cNvPr id="58370" name="Rectangle 2"/>
          <p:cNvSpPr>
            <a:spLocks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a:tabLst>
                <a:tab pos="180975" algn="l"/>
              </a:tabLst>
            </a:pPr>
            <a:r>
              <a:rPr lang="nb-NO" altLang="nb-NO"/>
              <a:t>Generelt støyer dårlig vedlikeholdte maskiner ca 10 dBA mer enn maskiner som er godt vedlikeholdt.</a:t>
            </a:r>
          </a:p>
          <a:p>
            <a:pPr>
              <a:tabLst>
                <a:tab pos="180975" algn="l"/>
              </a:tabLst>
            </a:pPr>
            <a:endParaRPr lang="nb-NO" altLang="nb-NO"/>
          </a:p>
          <a:p>
            <a:pPr>
              <a:tabLst>
                <a:tab pos="180975" algn="l"/>
              </a:tabLst>
            </a:pPr>
            <a:r>
              <a:rPr lang="nb-NO" altLang="nb-NO"/>
              <a:t>Vær spesielt oppmerksom på bevegelige deler, og forhold som:</a:t>
            </a:r>
          </a:p>
          <a:p>
            <a:pPr>
              <a:tabLst>
                <a:tab pos="180975" algn="l"/>
              </a:tabLst>
            </a:pPr>
            <a:r>
              <a:rPr lang="nb-NO" altLang="nb-NO">
                <a:cs typeface="Arial" panose="020B0604020202020204" pitchFamily="34" charset="0"/>
              </a:rPr>
              <a:t>•	</a:t>
            </a:r>
            <a:r>
              <a:rPr lang="nb-NO" altLang="nb-NO"/>
              <a:t>Galt slipt eller slitt verktøy</a:t>
            </a:r>
          </a:p>
          <a:p>
            <a:pPr>
              <a:tabLst>
                <a:tab pos="180975" algn="l"/>
              </a:tabLst>
            </a:pPr>
            <a:r>
              <a:rPr lang="nb-NO" altLang="nb-NO">
                <a:cs typeface="Arial" panose="020B0604020202020204" pitchFamily="34" charset="0"/>
              </a:rPr>
              <a:t>•	</a:t>
            </a:r>
            <a:r>
              <a:rPr lang="nb-NO" altLang="nb-NO"/>
              <a:t>Slitte maskindeler (lagre, tannhjul)</a:t>
            </a:r>
          </a:p>
          <a:p>
            <a:pPr>
              <a:tabLst>
                <a:tab pos="180975" algn="l"/>
              </a:tabLst>
            </a:pPr>
            <a:r>
              <a:rPr lang="nb-NO" altLang="nb-NO">
                <a:cs typeface="Arial" panose="020B0604020202020204" pitchFamily="34" charset="0"/>
              </a:rPr>
              <a:t>•	</a:t>
            </a:r>
            <a:r>
              <a:rPr lang="nb-NO" altLang="nb-NO"/>
              <a:t>Slamrende maskindeksler</a:t>
            </a:r>
          </a:p>
          <a:p>
            <a:pPr>
              <a:tabLst>
                <a:tab pos="180975" algn="l"/>
              </a:tabLst>
            </a:pPr>
            <a:r>
              <a:rPr lang="nb-NO" altLang="nb-NO">
                <a:cs typeface="Arial" panose="020B0604020202020204" pitchFamily="34" charset="0"/>
              </a:rPr>
              <a:t>•	</a:t>
            </a:r>
            <a:r>
              <a:rPr lang="nb-NO" altLang="nb-NO"/>
              <a:t>Dårlig tilstrammede skruer/muttere</a:t>
            </a:r>
          </a:p>
          <a:p>
            <a:pPr>
              <a:tabLst>
                <a:tab pos="180975" algn="l"/>
              </a:tabLst>
            </a:pPr>
            <a:r>
              <a:rPr lang="nb-NO" altLang="nb-NO">
                <a:cs typeface="Arial" panose="020B0604020202020204" pitchFamily="34" charset="0"/>
              </a:rPr>
              <a:t>•	</a:t>
            </a:r>
            <a:r>
              <a:rPr lang="nb-NO" altLang="nb-NO"/>
              <a:t>Dårlig utbalansering av roterende deler</a:t>
            </a:r>
          </a:p>
          <a:p>
            <a:pPr>
              <a:tabLst>
                <a:tab pos="180975" algn="l"/>
              </a:tabLst>
            </a:pPr>
            <a:r>
              <a:rPr lang="nb-NO" altLang="nb-NO">
                <a:cs typeface="Arial" panose="020B0604020202020204" pitchFamily="34" charset="0"/>
              </a:rPr>
              <a:t>•	</a:t>
            </a:r>
            <a:r>
              <a:rPr lang="nb-NO" altLang="nb-NO"/>
              <a:t>Dårlig eller gal smøring</a:t>
            </a:r>
          </a:p>
          <a:p>
            <a:pPr>
              <a:tabLst>
                <a:tab pos="180975" algn="l"/>
              </a:tabLst>
            </a:pPr>
            <a:endParaRPr lang="nb-NO" altLang="nb-NO"/>
          </a:p>
        </p:txBody>
      </p:sp>
    </p:spTree>
    <p:extLst>
      <p:ext uri="{BB962C8B-B14F-4D97-AF65-F5344CB8AC3E}">
        <p14:creationId xmlns:p14="http://schemas.microsoft.com/office/powerpoint/2010/main" val="327820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B114DBB1-FE02-4A06-828C-3C02FCD0ED21}" type="slidenum">
              <a:rPr lang="nb-NO" altLang="nb-NO"/>
              <a:pPr/>
              <a:t>18</a:t>
            </a:fld>
            <a:endParaRPr lang="nb-NO" altLang="nb-NO"/>
          </a:p>
        </p:txBody>
      </p:sp>
      <p:sp>
        <p:nvSpPr>
          <p:cNvPr id="68610" name="Rectangle 2"/>
          <p:cNvSpPr>
            <a:spLocks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nb-NO" altLang="nb-NO"/>
              <a:t>Hørselsvern aksepteres normalt sett ikke som en permanent løsning på støyproblem. I situasjoner hvor det ikke finnes tekniske eller økonomisk realistiske løsninger må man imidlertid akseptere hørselsvern som en langsiktig løsning. Hørselsvern er også en godtatt løsning ved midlertidig opphold i sterkt støyende områder. </a:t>
            </a:r>
          </a:p>
          <a:p>
            <a:endParaRPr lang="nb-NO" altLang="nb-NO"/>
          </a:p>
          <a:p>
            <a:r>
              <a:rPr lang="nb-NO" altLang="nb-NO"/>
              <a:t>Bruk av hørselsvern er påbudt når arbeidstaker må utsettes for antatt hørselsskadelig støy. For å verne om den enkeltes helse, er det viktig at hørselsvern brukes i hele den tiden det foreligger risiko for helseskadelig støyeksponering. Spesielt viktig er det at hørselsvern brukes i støysoner og i områder med kjent eller forventet strek støy. </a:t>
            </a:r>
          </a:p>
          <a:p>
            <a:endParaRPr lang="nb-NO" altLang="nb-NO"/>
          </a:p>
          <a:p>
            <a:r>
              <a:rPr lang="nb-NO" altLang="nb-NO"/>
              <a:t>Hørselsvern skal også være tilgjengelig for arbeidstakere som ønsker å beskytte seg mot sjenerende støy. Hørselsvern skal anskaffes i samråd med arbeidstakerne, og disse skal gis opplæring i riktig bruk og vedlikehold.</a:t>
            </a:r>
          </a:p>
          <a:p>
            <a:endParaRPr lang="nb-NO" altLang="nb-NO"/>
          </a:p>
          <a:p>
            <a:r>
              <a:rPr lang="nb-NO" altLang="nb-NO"/>
              <a:t>Hørselsvern må tilpasses individuelt til arbeidstaker og etter aktuelle forhold. Da det er viktig at hørselsvernet bæres hele tiden under risikofylt støyeksponering, bør det være så komfortabelt at det kan bæres hele dagen. </a:t>
            </a:r>
          </a:p>
          <a:p>
            <a:endParaRPr lang="nb-NO" altLang="nb-NO"/>
          </a:p>
          <a:p>
            <a:r>
              <a:rPr lang="nb-NO" altLang="nb-NO"/>
              <a:t>Øreklokker må sitte tett, men ikke trykke for hardt mot hodet. Ved behov kan en få tilpasset individuelle støypropper. Valg av hørselsvern må gjøres i forhold til den enkeltes støybelastning, både med hensyn til støynivå og støyens frekvensinnhold. </a:t>
            </a:r>
          </a:p>
          <a:p>
            <a:endParaRPr lang="nb-NO" altLang="nb-NO"/>
          </a:p>
          <a:p>
            <a:r>
              <a:rPr lang="nb-NO" altLang="nb-NO"/>
              <a:t>Det er viktig å unngå for høy dempning slik at komfort og oppfattelse av tale og varslingslyder opprettholdes. Dette sikrer uavbrutt bruk av hørselsvernet. </a:t>
            </a:r>
          </a:p>
        </p:txBody>
      </p:sp>
    </p:spTree>
    <p:extLst>
      <p:ext uri="{BB962C8B-B14F-4D97-AF65-F5344CB8AC3E}">
        <p14:creationId xmlns:p14="http://schemas.microsoft.com/office/powerpoint/2010/main" val="740472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497EF4E2-BEE5-4E65-93B9-4DF7149D5F95}" type="slidenum">
              <a:rPr lang="nb-NO" altLang="nb-NO"/>
              <a:pPr/>
              <a:t>19</a:t>
            </a:fld>
            <a:endParaRPr lang="nb-NO" altLang="nb-NO"/>
          </a:p>
        </p:txBody>
      </p:sp>
      <p:sp>
        <p:nvSpPr>
          <p:cNvPr id="86018" name="Rectangle 2"/>
          <p:cNvSpPr>
            <a:spLocks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nb-NO" altLang="nb-NO"/>
              <a:t>Unnskyldninger for ikke å bruke hørselsvern:</a:t>
            </a:r>
          </a:p>
          <a:p>
            <a:r>
              <a:rPr lang="nb-NO" altLang="nb-NO"/>
              <a:t>-</a:t>
            </a:r>
          </a:p>
          <a:p>
            <a:r>
              <a:rPr lang="nb-NO" altLang="nb-NO"/>
              <a:t>-</a:t>
            </a:r>
          </a:p>
          <a:p>
            <a:r>
              <a:rPr lang="nb-NO" altLang="nb-NO"/>
              <a:t>-</a:t>
            </a:r>
          </a:p>
          <a:p>
            <a:r>
              <a:rPr lang="nb-NO" altLang="nb-NO"/>
              <a:t>-</a:t>
            </a:r>
          </a:p>
          <a:p>
            <a:endParaRPr lang="nb-NO" altLang="nb-NO"/>
          </a:p>
          <a:p>
            <a:r>
              <a:rPr lang="nb-NO" altLang="nb-NO"/>
              <a:t>Dette kan ødelegge hørselen til arbeidstakerne.</a:t>
            </a:r>
          </a:p>
          <a:p>
            <a:r>
              <a:rPr lang="nb-NO" altLang="nb-NO"/>
              <a:t>Noen som kjenner seg igjen?</a:t>
            </a:r>
          </a:p>
        </p:txBody>
      </p:sp>
    </p:spTree>
    <p:extLst>
      <p:ext uri="{BB962C8B-B14F-4D97-AF65-F5344CB8AC3E}">
        <p14:creationId xmlns:p14="http://schemas.microsoft.com/office/powerpoint/2010/main" val="78346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nb-NO" altLang="nb-NO"/>
              <a:t>© 2005 AMA UNN HF</a:t>
            </a:r>
          </a:p>
        </p:txBody>
      </p:sp>
      <p:sp>
        <p:nvSpPr>
          <p:cNvPr id="4" name="Rectangle 7"/>
          <p:cNvSpPr>
            <a:spLocks noGrp="1" noChangeArrowheads="1"/>
          </p:cNvSpPr>
          <p:nvPr>
            <p:ph type="sldNum" sz="quarter" idx="5"/>
          </p:nvPr>
        </p:nvSpPr>
        <p:spPr>
          <a:ln/>
        </p:spPr>
        <p:txBody>
          <a:bodyPr/>
          <a:lstStyle/>
          <a:p>
            <a:fld id="{07190DAA-2F46-455D-BA0F-1B3C922F3839}" type="slidenum">
              <a:rPr lang="nb-NO" altLang="nb-NO"/>
              <a:pPr/>
              <a:t>2</a:t>
            </a:fld>
            <a:endParaRPr lang="nb-NO" altLang="nb-NO"/>
          </a:p>
        </p:txBody>
      </p:sp>
      <p:sp>
        <p:nvSpPr>
          <p:cNvPr id="97283" name="Rectangle 3"/>
          <p:cNvSpPr>
            <a:spLocks noGrp="1" noChangeArrowheads="1"/>
          </p:cNvSpPr>
          <p:nvPr>
            <p:ph type="body" idx="1"/>
          </p:nvPr>
        </p:nvSpPr>
        <p:spPr>
          <a:xfrm>
            <a:off x="696913" y="652463"/>
            <a:ext cx="5954712" cy="9061450"/>
          </a:xfrm>
        </p:spPr>
        <p:txBody>
          <a:bodyPr/>
          <a:lstStyle/>
          <a:p>
            <a:pPr>
              <a:lnSpc>
                <a:spcPct val="90000"/>
              </a:lnSpc>
            </a:pPr>
            <a:r>
              <a:rPr lang="nb-NO" altLang="nb-NO" b="1"/>
              <a:t>Hørselsskader kan ikke helbredes, bare forebygges.</a:t>
            </a:r>
            <a:r>
              <a:rPr lang="nb-NO" altLang="nb-NO"/>
              <a:t> Den omfattende gjennomføringen av hørselskontroller bidrar til at en betydelig del av skadene blir påvist og meldt til Arbeidstilsynet. Men vi ser at det stadig oppstår nye arbeidsrelaterte skader, også hos unge arbeidstakere. Det er nødvendig å sikre rett bruk av hørselsvern der bruk av personlig verneutstyr ikke kan unngås. Arbeidstilsynets kontroller viser at det er helt nødvendig å arbeide mer systematisk med tiltak for å redusere støybelastningen ved å gjøre noe med støykilder, prosesser og lokaler. </a:t>
            </a:r>
          </a:p>
          <a:p>
            <a:pPr>
              <a:lnSpc>
                <a:spcPct val="90000"/>
              </a:lnSpc>
            </a:pPr>
            <a:endParaRPr lang="nb-NO" altLang="nb-NO"/>
          </a:p>
          <a:p>
            <a:pPr>
              <a:lnSpc>
                <a:spcPct val="90000"/>
              </a:lnSpc>
            </a:pPr>
            <a:r>
              <a:rPr lang="nb-NO" altLang="nb-NO"/>
              <a:t>------------------------------------------------------------------------------------------------------------</a:t>
            </a:r>
          </a:p>
          <a:p>
            <a:pPr>
              <a:lnSpc>
                <a:spcPct val="90000"/>
              </a:lnSpc>
            </a:pPr>
            <a:r>
              <a:rPr lang="nb-NO" altLang="nb-NO" b="1"/>
              <a:t>Disposisjon og oversikt over lysbildene </a:t>
            </a:r>
            <a:r>
              <a:rPr lang="nb-NO" altLang="nb-NO"/>
              <a:t>(til hjelp for den som presenterer)</a:t>
            </a:r>
            <a:r>
              <a:rPr lang="nb-NO" altLang="nb-NO" b="1"/>
              <a:t> :</a:t>
            </a:r>
          </a:p>
          <a:p>
            <a:pPr>
              <a:lnSpc>
                <a:spcPct val="90000"/>
              </a:lnSpc>
            </a:pPr>
            <a:endParaRPr lang="nb-NO" altLang="nb-NO"/>
          </a:p>
          <a:p>
            <a:pPr>
              <a:lnSpc>
                <a:spcPct val="90000"/>
              </a:lnSpc>
            </a:pPr>
            <a:r>
              <a:rPr lang="nb-NO" altLang="nb-NO"/>
              <a:t>Bilde 1: innhold i forelesning</a:t>
            </a:r>
          </a:p>
          <a:p>
            <a:pPr>
              <a:lnSpc>
                <a:spcPct val="90000"/>
              </a:lnSpc>
            </a:pPr>
            <a:endParaRPr lang="nb-NO" altLang="nb-NO"/>
          </a:p>
          <a:p>
            <a:pPr>
              <a:lnSpc>
                <a:spcPct val="90000"/>
              </a:lnSpc>
            </a:pPr>
            <a:r>
              <a:rPr lang="nb-NO" altLang="nb-NO"/>
              <a:t>Definisjoner</a:t>
            </a:r>
          </a:p>
          <a:p>
            <a:pPr>
              <a:lnSpc>
                <a:spcPct val="90000"/>
              </a:lnSpc>
            </a:pPr>
            <a:r>
              <a:rPr lang="nb-NO" altLang="nb-NO"/>
              <a:t>Bilde 3: Hva er støy?</a:t>
            </a:r>
          </a:p>
          <a:p>
            <a:pPr>
              <a:lnSpc>
                <a:spcPct val="90000"/>
              </a:lnSpc>
            </a:pPr>
            <a:r>
              <a:rPr lang="nb-NO" altLang="nb-NO"/>
              <a:t>Bilde 4: Grenseverdier</a:t>
            </a:r>
          </a:p>
          <a:p>
            <a:pPr>
              <a:lnSpc>
                <a:spcPct val="90000"/>
              </a:lnSpc>
            </a:pPr>
            <a:r>
              <a:rPr lang="nb-NO" altLang="nb-NO"/>
              <a:t>Bilde 5: Risiko for å få hørselsskade</a:t>
            </a:r>
          </a:p>
          <a:p>
            <a:pPr>
              <a:lnSpc>
                <a:spcPct val="90000"/>
              </a:lnSpc>
            </a:pPr>
            <a:r>
              <a:rPr lang="nb-NO" altLang="nb-NO"/>
              <a:t>Bilde 6: Konsekvenser av støy i arbeidet</a:t>
            </a:r>
          </a:p>
          <a:p>
            <a:pPr>
              <a:lnSpc>
                <a:spcPct val="90000"/>
              </a:lnSpc>
            </a:pPr>
            <a:endParaRPr lang="nb-NO" altLang="nb-NO"/>
          </a:p>
          <a:p>
            <a:pPr>
              <a:lnSpc>
                <a:spcPct val="90000"/>
              </a:lnSpc>
            </a:pPr>
            <a:r>
              <a:rPr lang="nb-NO" altLang="nb-NO"/>
              <a:t>Resultater</a:t>
            </a:r>
          </a:p>
          <a:p>
            <a:pPr>
              <a:lnSpc>
                <a:spcPct val="90000"/>
              </a:lnSpc>
            </a:pPr>
            <a:r>
              <a:rPr lang="nb-NO" altLang="nb-NO"/>
              <a:t>Bilde 7: Støy i fiskeindustrien</a:t>
            </a:r>
          </a:p>
          <a:p>
            <a:pPr>
              <a:lnSpc>
                <a:spcPct val="90000"/>
              </a:lnSpc>
            </a:pPr>
            <a:r>
              <a:rPr lang="nb-NO" altLang="nb-NO"/>
              <a:t>Bilde 8: Mye lyd i fiskeindustrien</a:t>
            </a:r>
          </a:p>
          <a:p>
            <a:pPr>
              <a:lnSpc>
                <a:spcPct val="90000"/>
              </a:lnSpc>
            </a:pPr>
            <a:r>
              <a:rPr lang="nb-NO" altLang="nb-NO"/>
              <a:t>Bilde 9: Noen årsaker til mye lyd</a:t>
            </a:r>
          </a:p>
          <a:p>
            <a:pPr>
              <a:lnSpc>
                <a:spcPct val="90000"/>
              </a:lnSpc>
            </a:pPr>
            <a:r>
              <a:rPr lang="nb-NO" altLang="nb-NO"/>
              <a:t>Bilde 10: Områder med mest støy</a:t>
            </a:r>
          </a:p>
          <a:p>
            <a:pPr>
              <a:lnSpc>
                <a:spcPct val="90000"/>
              </a:lnSpc>
            </a:pPr>
            <a:r>
              <a:rPr lang="nb-NO" altLang="nb-NO"/>
              <a:t>Bilde 11: Hørselsvern og hørselstest</a:t>
            </a:r>
          </a:p>
          <a:p>
            <a:pPr>
              <a:lnSpc>
                <a:spcPct val="90000"/>
              </a:lnSpc>
            </a:pPr>
            <a:endParaRPr lang="nb-NO" altLang="nb-NO"/>
          </a:p>
          <a:p>
            <a:pPr>
              <a:lnSpc>
                <a:spcPct val="90000"/>
              </a:lnSpc>
            </a:pPr>
            <a:r>
              <a:rPr lang="nb-NO" altLang="nb-NO"/>
              <a:t>Muligheter og tiltak</a:t>
            </a:r>
          </a:p>
          <a:p>
            <a:pPr>
              <a:lnSpc>
                <a:spcPct val="90000"/>
              </a:lnSpc>
            </a:pPr>
            <a:r>
              <a:rPr lang="nb-NO" altLang="nb-NO"/>
              <a:t>Bilde 12: Rettigheter</a:t>
            </a:r>
          </a:p>
          <a:p>
            <a:pPr>
              <a:lnSpc>
                <a:spcPct val="90000"/>
              </a:lnSpc>
            </a:pPr>
            <a:r>
              <a:rPr lang="nb-NO" altLang="nb-NO"/>
              <a:t>Bilde 13: Kartlegging</a:t>
            </a:r>
          </a:p>
          <a:p>
            <a:pPr>
              <a:lnSpc>
                <a:spcPct val="90000"/>
              </a:lnSpc>
            </a:pPr>
            <a:r>
              <a:rPr lang="nb-NO" altLang="nb-NO"/>
              <a:t>Bilde 14: Still krav</a:t>
            </a:r>
          </a:p>
          <a:p>
            <a:pPr>
              <a:lnSpc>
                <a:spcPct val="90000"/>
              </a:lnSpc>
            </a:pPr>
            <a:r>
              <a:rPr lang="nb-NO" altLang="nb-NO"/>
              <a:t>Bilde 15: Støydemping</a:t>
            </a:r>
          </a:p>
          <a:p>
            <a:pPr>
              <a:lnSpc>
                <a:spcPct val="90000"/>
              </a:lnSpc>
            </a:pPr>
            <a:r>
              <a:rPr lang="nb-NO" altLang="nb-NO"/>
              <a:t>Bilde 16: Avskjerming</a:t>
            </a:r>
          </a:p>
          <a:p>
            <a:pPr>
              <a:lnSpc>
                <a:spcPct val="90000"/>
              </a:lnSpc>
            </a:pPr>
            <a:r>
              <a:rPr lang="nb-NO" altLang="nb-NO"/>
              <a:t>Bilde 17: Vedlikehold</a:t>
            </a:r>
          </a:p>
          <a:p>
            <a:pPr>
              <a:lnSpc>
                <a:spcPct val="90000"/>
              </a:lnSpc>
            </a:pPr>
            <a:r>
              <a:rPr lang="nb-NO" altLang="nb-NO"/>
              <a:t>Bilde 18: Hørselsvern</a:t>
            </a:r>
          </a:p>
          <a:p>
            <a:pPr>
              <a:lnSpc>
                <a:spcPct val="90000"/>
              </a:lnSpc>
            </a:pPr>
            <a:r>
              <a:rPr lang="nb-NO" altLang="nb-NO"/>
              <a:t>Bilde 19: Unnskyldninger for ikke å bruke hørselsvern</a:t>
            </a:r>
          </a:p>
          <a:p>
            <a:pPr>
              <a:lnSpc>
                <a:spcPct val="90000"/>
              </a:lnSpc>
            </a:pPr>
            <a:r>
              <a:rPr lang="nb-NO" altLang="nb-NO"/>
              <a:t>Bilde 20: Bevisstgjøring</a:t>
            </a:r>
          </a:p>
          <a:p>
            <a:pPr>
              <a:lnSpc>
                <a:spcPct val="90000"/>
              </a:lnSpc>
            </a:pPr>
            <a:endParaRPr lang="nb-NO" altLang="nb-NO"/>
          </a:p>
          <a:p>
            <a:pPr>
              <a:lnSpc>
                <a:spcPct val="90000"/>
              </a:lnSpc>
            </a:pPr>
            <a:endParaRPr lang="nb-NO" altLang="nb-NO"/>
          </a:p>
          <a:p>
            <a:pPr>
              <a:lnSpc>
                <a:spcPct val="90000"/>
              </a:lnSpc>
            </a:pPr>
            <a:r>
              <a:rPr lang="nb-NO" altLang="nb-NO"/>
              <a:t>Det som står i parentes i notatene er ofte tilleggsinformasjon til foreleser, og kan brukes om det synes nødvendig.</a:t>
            </a:r>
          </a:p>
        </p:txBody>
      </p:sp>
    </p:spTree>
    <p:extLst>
      <p:ext uri="{BB962C8B-B14F-4D97-AF65-F5344CB8AC3E}">
        <p14:creationId xmlns:p14="http://schemas.microsoft.com/office/powerpoint/2010/main" val="66616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DE2CA41E-469B-454D-AC34-616B68285ACE}" type="slidenum">
              <a:rPr lang="nb-NO" altLang="nb-NO"/>
              <a:pPr/>
              <a:t>20</a:t>
            </a:fld>
            <a:endParaRPr lang="nb-NO" altLang="nb-NO"/>
          </a:p>
        </p:txBody>
      </p:sp>
      <p:sp>
        <p:nvSpPr>
          <p:cNvPr id="79874" name="Rectangle 2"/>
          <p:cNvSpPr>
            <a:spLocks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nb-NO" altLang="nb-NO"/>
              <a:t>Det er viktig at dere arbeidstakere er bevisste på hvor og hvordan støyen produseres. </a:t>
            </a:r>
          </a:p>
          <a:p>
            <a:endParaRPr lang="nb-NO" altLang="nb-NO"/>
          </a:p>
          <a:p>
            <a:pPr>
              <a:buClr>
                <a:srgbClr val="FF6600"/>
              </a:buClr>
              <a:buFont typeface="Wingdings" panose="05000000000000000000" pitchFamily="2" charset="2"/>
              <a:buNone/>
            </a:pPr>
            <a:r>
              <a:rPr lang="nb-NO" altLang="nb-NO"/>
              <a:t>Dere som selv er støyutsatte, eller kjent med årsaker til støy, må bidra med å finne fram til mulige og praktiske løsninger på støyproblemene. Bli bevisst på hvilke maskiner/utstyr og arbeidsposisjoner som støyer mest.</a:t>
            </a:r>
          </a:p>
          <a:p>
            <a:pPr>
              <a:buClr>
                <a:srgbClr val="FF6600"/>
              </a:buClr>
              <a:buFont typeface="Wingdings" panose="05000000000000000000" pitchFamily="2" charset="2"/>
              <a:buNone/>
            </a:pPr>
            <a:endParaRPr lang="nb-NO" altLang="nb-NO"/>
          </a:p>
          <a:p>
            <a:pPr>
              <a:buClr>
                <a:srgbClr val="FF6600"/>
              </a:buClr>
              <a:buFont typeface="Wingdings" panose="05000000000000000000" pitchFamily="2" charset="2"/>
              <a:buNone/>
            </a:pPr>
            <a:r>
              <a:rPr lang="nb-NO" altLang="nb-NO"/>
              <a:t>Unngå selv unødvendig støyproduksjon. Velg om mulig mindre støyende arbeidsmetoder og verktøy. Husk at andre kan plages av støy du ikke selv plages av. Ta om mulig pauser fra støyen.</a:t>
            </a:r>
          </a:p>
          <a:p>
            <a:pPr>
              <a:buClr>
                <a:srgbClr val="FF6600"/>
              </a:buClr>
              <a:buFont typeface="Wingdings" panose="05000000000000000000" pitchFamily="2" charset="2"/>
              <a:buNone/>
            </a:pPr>
            <a:endParaRPr lang="nb-NO" altLang="nb-NO"/>
          </a:p>
          <a:p>
            <a:pPr>
              <a:buClr>
                <a:srgbClr val="FF6600"/>
              </a:buClr>
              <a:buFont typeface="Wingdings" panose="05000000000000000000" pitchFamily="2" charset="2"/>
              <a:buNone/>
            </a:pPr>
            <a:r>
              <a:rPr lang="nb-NO" altLang="nb-NO"/>
              <a:t>Bruk alltid hørselsvern i støysoner og i områder hvor sterk støy kan oppstå.</a:t>
            </a:r>
          </a:p>
        </p:txBody>
      </p:sp>
    </p:spTree>
    <p:extLst>
      <p:ext uri="{BB962C8B-B14F-4D97-AF65-F5344CB8AC3E}">
        <p14:creationId xmlns:p14="http://schemas.microsoft.com/office/powerpoint/2010/main" val="424757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10AE84BE-0D46-4FA4-8A6C-B115759B8322}" type="slidenum">
              <a:rPr lang="nb-NO" altLang="nb-NO"/>
              <a:pPr/>
              <a:t>3</a:t>
            </a:fld>
            <a:endParaRPr lang="nb-NO" altLang="nb-NO"/>
          </a:p>
        </p:txBody>
      </p:sp>
      <p:sp>
        <p:nvSpPr>
          <p:cNvPr id="87042" name="Rectangle 2"/>
          <p:cNvSpPr>
            <a:spLocks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pPr marL="174625" indent="-174625"/>
            <a:r>
              <a:rPr lang="nb-NO" altLang="nb-NO"/>
              <a:t>Hva er støy?</a:t>
            </a:r>
          </a:p>
          <a:p>
            <a:pPr marL="174625" indent="-174625"/>
            <a:endParaRPr lang="nb-NO" altLang="nb-NO"/>
          </a:p>
          <a:p>
            <a:pPr marL="174625" indent="-174625">
              <a:buFontTx/>
              <a:buChar char="•"/>
            </a:pPr>
            <a:r>
              <a:rPr lang="nb-NO" altLang="nb-NO"/>
              <a:t>Støy er </a:t>
            </a:r>
            <a:r>
              <a:rPr lang="nb-NO" altLang="nb-NO" b="1"/>
              <a:t>uønsket lyd</a:t>
            </a:r>
            <a:r>
              <a:rPr lang="nb-NO" altLang="nb-NO"/>
              <a:t>, som både kan være til sjenanse og skade.</a:t>
            </a:r>
          </a:p>
          <a:p>
            <a:pPr lvl="1"/>
            <a:endParaRPr lang="nb-NO" altLang="nb-NO"/>
          </a:p>
          <a:p>
            <a:pPr marL="174625" indent="-174625"/>
            <a:r>
              <a:rPr lang="nb-NO" altLang="nb-NO"/>
              <a:t>	Støy kan måles og vurderes på flere måter. De to vanligste er gjennomsnittsnivå og toppnivå (peak). Støy angis i måleenheten desibel (dB), og det skilles mellom dBA og dBC.</a:t>
            </a:r>
          </a:p>
          <a:p>
            <a:pPr marL="174625" indent="-174625"/>
            <a:endParaRPr lang="nb-NO" altLang="nb-NO"/>
          </a:p>
          <a:p>
            <a:pPr marL="174625" indent="-174625">
              <a:buFontTx/>
              <a:buChar char="•"/>
            </a:pPr>
            <a:r>
              <a:rPr lang="nb-NO" altLang="nb-NO" b="1"/>
              <a:t>Gjennomsnittsnivå</a:t>
            </a:r>
            <a:r>
              <a:rPr lang="nb-NO" altLang="nb-NO"/>
              <a:t> over 8 timers arbeidsdag (også kalt normert ekvivalentnivå) måles i dBA. Hvis den typiske arbeidsdagens varighet er kortere eller lengre enn 8 t, korrigeres gjennomsnittsnivået over arbeidsdagen slik at det tilsvarer et gjennomsnitt over 8 t. Brukes for å vurdere mer langsiktig støybelastning (og skaderisiko).</a:t>
            </a:r>
          </a:p>
          <a:p>
            <a:pPr marL="174625" indent="-174625">
              <a:buFontTx/>
              <a:buChar char="•"/>
            </a:pPr>
            <a:endParaRPr lang="nb-NO" altLang="nb-NO" b="1"/>
          </a:p>
          <a:p>
            <a:pPr marL="174625" indent="-174625">
              <a:buFontTx/>
              <a:buChar char="•"/>
            </a:pPr>
            <a:r>
              <a:rPr lang="nb-NO" altLang="nb-NO" b="1"/>
              <a:t>Toppverdier</a:t>
            </a:r>
            <a:r>
              <a:rPr lang="nb-NO" altLang="nb-NO"/>
              <a:t> (peak) måles i dBC (og med raskeste reaksjonstid på lydmåler). Her blir de ulike frekvensene vektlagt på en litt annen måte enn når man måler i dBA. Brukes for å vurdere belastning ved høye kortvarige støynivå, for eksempel impulsstøy.</a:t>
            </a:r>
          </a:p>
          <a:p>
            <a:pPr marL="174625" indent="-174625"/>
            <a:endParaRPr lang="nb-NO" altLang="nb-NO"/>
          </a:p>
        </p:txBody>
      </p:sp>
    </p:spTree>
    <p:extLst>
      <p:ext uri="{BB962C8B-B14F-4D97-AF65-F5344CB8AC3E}">
        <p14:creationId xmlns:p14="http://schemas.microsoft.com/office/powerpoint/2010/main" val="64435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F117AF13-CFB4-40B0-BCA2-122AA803AF1F}" type="slidenum">
              <a:rPr lang="nb-NO" altLang="nb-NO"/>
              <a:pPr/>
              <a:t>4</a:t>
            </a:fld>
            <a:endParaRPr lang="nb-NO" altLang="nb-NO"/>
          </a:p>
        </p:txBody>
      </p:sp>
      <p:sp>
        <p:nvSpPr>
          <p:cNvPr id="46082" name="Rectangle 2"/>
          <p:cNvSpPr>
            <a:spLocks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a:tabLst>
                <a:tab pos="180975" algn="l"/>
              </a:tabLst>
            </a:pPr>
            <a:r>
              <a:rPr lang="nb-NO" altLang="nb-NO"/>
              <a:t>Arbeidsmiljøloven ved støyforskriften gir flere grenseverdier for støy; to som er satt med hensyn på sjenanse og talekommunikasjon og to som skal beskytte mot hørselsskade. De to sistnevnte er: </a:t>
            </a:r>
          </a:p>
          <a:p>
            <a:pPr>
              <a:tabLst>
                <a:tab pos="180975" algn="l"/>
              </a:tabLst>
            </a:pPr>
            <a:r>
              <a:rPr lang="nb-NO" altLang="nb-NO">
                <a:cs typeface="Arial" panose="020B0604020202020204" pitchFamily="34" charset="0"/>
              </a:rPr>
              <a:t>•	</a:t>
            </a:r>
            <a:r>
              <a:rPr lang="nb-NO" altLang="nb-NO"/>
              <a:t>85 dBA for gjennomsnittsnivå over 8 timer</a:t>
            </a:r>
          </a:p>
          <a:p>
            <a:pPr>
              <a:tabLst>
                <a:tab pos="180975" algn="l"/>
              </a:tabLst>
            </a:pPr>
            <a:r>
              <a:rPr lang="nb-NO" altLang="nb-NO">
                <a:cs typeface="Arial" panose="020B0604020202020204" pitchFamily="34" charset="0"/>
              </a:rPr>
              <a:t>•	</a:t>
            </a:r>
            <a:r>
              <a:rPr lang="nb-NO" altLang="nb-NO"/>
              <a:t>130 dBC for toppverdi (peak)</a:t>
            </a:r>
          </a:p>
          <a:p>
            <a:pPr>
              <a:tabLst>
                <a:tab pos="180975" algn="l"/>
              </a:tabLst>
            </a:pPr>
            <a:endParaRPr lang="nb-NO" altLang="nb-NO"/>
          </a:p>
          <a:p>
            <a:pPr>
              <a:tabLst>
                <a:tab pos="180975" algn="l"/>
              </a:tabLst>
            </a:pPr>
            <a:endParaRPr lang="nb-NO" altLang="nb-NO"/>
          </a:p>
          <a:p>
            <a:pPr>
              <a:tabLst>
                <a:tab pos="180975" algn="l"/>
              </a:tabLst>
            </a:pPr>
            <a:r>
              <a:rPr lang="nb-NO" altLang="nb-NO"/>
              <a:t>Plan- og bygningsloven ved NS 8175:</a:t>
            </a:r>
          </a:p>
          <a:p>
            <a:pPr>
              <a:tabLst>
                <a:tab pos="180975" algn="l"/>
              </a:tabLst>
            </a:pPr>
            <a:r>
              <a:rPr lang="nb-NO" altLang="nb-NO"/>
              <a:t>Midlere akustisk dempning skal være minimum 20 % i arbeidslokaler. Dette betyr at minimum 20 prosent av den lyden som treffer gulv, vegger og tak ikke skal reflekteres tilbake i arbeidslokalet. I NS 8175 er dette angitt som minimum absorpsjonsverdi på 0,2. </a:t>
            </a:r>
          </a:p>
        </p:txBody>
      </p:sp>
    </p:spTree>
    <p:extLst>
      <p:ext uri="{BB962C8B-B14F-4D97-AF65-F5344CB8AC3E}">
        <p14:creationId xmlns:p14="http://schemas.microsoft.com/office/powerpoint/2010/main" val="144235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15756469-D58B-4841-9C5C-E365E4ABADB8}" type="slidenum">
              <a:rPr lang="nb-NO" altLang="nb-NO"/>
              <a:pPr/>
              <a:t>5</a:t>
            </a:fld>
            <a:endParaRPr lang="nb-NO" altLang="nb-NO"/>
          </a:p>
        </p:txBody>
      </p:sp>
      <p:sp>
        <p:nvSpPr>
          <p:cNvPr id="69634" name="Rectangle 2"/>
          <p:cNvSpPr>
            <a:spLocks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a:tabLst>
                <a:tab pos="180975" algn="l"/>
              </a:tabLst>
            </a:pPr>
            <a:r>
              <a:rPr lang="nb-NO" altLang="nb-NO"/>
              <a:t>Risikoen for å få hørselsskade øker</a:t>
            </a:r>
          </a:p>
          <a:p>
            <a:pPr>
              <a:tabLst>
                <a:tab pos="180975" algn="l"/>
              </a:tabLst>
            </a:pPr>
            <a:endParaRPr lang="nb-NO" altLang="nb-NO"/>
          </a:p>
          <a:p>
            <a:pPr>
              <a:tabLst>
                <a:tab pos="180975" algn="l"/>
              </a:tabLst>
            </a:pPr>
            <a:r>
              <a:rPr lang="nb-NO" altLang="nb-NO">
                <a:cs typeface="Arial" panose="020B0604020202020204" pitchFamily="34" charset="0"/>
              </a:rPr>
              <a:t>•	</a:t>
            </a:r>
            <a:r>
              <a:rPr lang="nb-NO" altLang="nb-NO"/>
              <a:t>Når grenseverdiene overskrides</a:t>
            </a:r>
          </a:p>
          <a:p>
            <a:pPr>
              <a:tabLst>
                <a:tab pos="180975" algn="l"/>
              </a:tabLst>
            </a:pPr>
            <a:r>
              <a:rPr lang="nb-NO" altLang="nb-NO">
                <a:cs typeface="Arial" panose="020B0604020202020204" pitchFamily="34" charset="0"/>
              </a:rPr>
              <a:t>•	</a:t>
            </a:r>
            <a:r>
              <a:rPr lang="nb-NO" altLang="nb-NO"/>
              <a:t>Ved økende andel impulsstøy (slagstøy og lignende)</a:t>
            </a:r>
          </a:p>
          <a:p>
            <a:pPr>
              <a:tabLst>
                <a:tab pos="180975" algn="l"/>
              </a:tabLst>
            </a:pPr>
            <a:r>
              <a:rPr lang="nb-NO" altLang="nb-NO">
                <a:cs typeface="Arial" panose="020B0604020202020204" pitchFamily="34" charset="0"/>
              </a:rPr>
              <a:t>•	</a:t>
            </a:r>
            <a:r>
              <a:rPr lang="nb-NO" altLang="nb-NO"/>
              <a:t>Når hørselsvern ikke blir brukt på korrekt vis</a:t>
            </a:r>
          </a:p>
          <a:p>
            <a:pPr>
              <a:tabLst>
                <a:tab pos="180975" algn="l"/>
              </a:tabLst>
            </a:pPr>
            <a:r>
              <a:rPr lang="nb-NO" altLang="nb-NO">
                <a:cs typeface="Arial" panose="020B0604020202020204" pitchFamily="34" charset="0"/>
              </a:rPr>
              <a:t>•	</a:t>
            </a:r>
            <a:r>
              <a:rPr lang="nb-NO" altLang="nb-NO"/>
              <a:t>Når lav akustisk dempning forsterker støynivået</a:t>
            </a:r>
          </a:p>
          <a:p>
            <a:pPr>
              <a:tabLst>
                <a:tab pos="180975" algn="l"/>
              </a:tabLst>
            </a:pPr>
            <a:endParaRPr lang="nb-NO" altLang="nb-NO"/>
          </a:p>
          <a:p>
            <a:pPr>
              <a:tabLst>
                <a:tab pos="180975" algn="l"/>
              </a:tabLst>
            </a:pPr>
            <a:r>
              <a:rPr lang="nb-NO" altLang="nb-NO"/>
              <a:t>Til foredragsholder:</a:t>
            </a:r>
          </a:p>
          <a:p>
            <a:pPr>
              <a:tabLst>
                <a:tab pos="180975" algn="l"/>
              </a:tabLst>
            </a:pPr>
            <a:r>
              <a:rPr lang="nb-NO" altLang="nb-NO"/>
              <a:t>Du kan eventuelt si litt mer om hva som skjer når hørselen blir skadet, ved hjelp av illustrasjonen.</a:t>
            </a:r>
          </a:p>
          <a:p>
            <a:pPr>
              <a:tabLst>
                <a:tab pos="180975" algn="l"/>
              </a:tabLst>
            </a:pPr>
            <a:r>
              <a:rPr lang="nb-NO" altLang="nb-NO"/>
              <a:t>For eksempel at:</a:t>
            </a:r>
          </a:p>
          <a:p>
            <a:pPr>
              <a:tabLst>
                <a:tab pos="180975" algn="l"/>
              </a:tabLst>
            </a:pPr>
            <a:r>
              <a:rPr lang="nb-NO" altLang="nb-NO">
                <a:cs typeface="Arial" panose="020B0604020202020204" pitchFamily="34" charset="0"/>
              </a:rPr>
              <a:t>•	</a:t>
            </a:r>
            <a:r>
              <a:rPr lang="nb-NO" altLang="nb-NO"/>
              <a:t>Flimmerhår (sanseceller) ødelegges, og ikke blir reparert igjen. Videre kan det 	oppstå skader på forbindelser til hørselsnerven og celler i hørselsnerven.</a:t>
            </a:r>
          </a:p>
          <a:p>
            <a:pPr>
              <a:tabLst>
                <a:tab pos="180975" algn="l"/>
              </a:tabLst>
            </a:pPr>
            <a:r>
              <a:rPr lang="nb-NO" altLang="nb-NO">
                <a:cs typeface="Arial" panose="020B0604020202020204" pitchFamily="34" charset="0"/>
              </a:rPr>
              <a:t>•	</a:t>
            </a:r>
            <a:r>
              <a:rPr lang="nb-NO" altLang="nb-NO"/>
              <a:t>Forhøyet høreterskel i visse frekvensområder, vanligvis ved 3-6 kHz ved langvarig 	eksponering av jevn støy. Dette avhenger av hvor på sneglehuset sansecellene 	(hårcellene) er forstyrret/skadet.</a:t>
            </a:r>
          </a:p>
          <a:p>
            <a:pPr>
              <a:tabLst>
                <a:tab pos="180975" algn="l"/>
              </a:tabLst>
            </a:pPr>
            <a:endParaRPr lang="nb-NO" altLang="nb-NO"/>
          </a:p>
        </p:txBody>
      </p:sp>
    </p:spTree>
    <p:extLst>
      <p:ext uri="{BB962C8B-B14F-4D97-AF65-F5344CB8AC3E}">
        <p14:creationId xmlns:p14="http://schemas.microsoft.com/office/powerpoint/2010/main" val="377818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6C85F7B4-7F3E-40A6-AA34-FCEF5E8E7930}" type="slidenum">
              <a:rPr lang="nb-NO" altLang="nb-NO"/>
              <a:pPr/>
              <a:t>6</a:t>
            </a:fld>
            <a:endParaRPr lang="nb-NO" altLang="nb-NO"/>
          </a:p>
        </p:txBody>
      </p:sp>
      <p:sp>
        <p:nvSpPr>
          <p:cNvPr id="44034" name="Rectangle 2"/>
          <p:cNvSpPr>
            <a:spLocks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a:tabLst>
                <a:tab pos="180975" algn="l"/>
                <a:tab pos="628650" algn="l"/>
              </a:tabLst>
            </a:pPr>
            <a:r>
              <a:rPr lang="nb-NO" altLang="nb-NO"/>
              <a:t>Helsefare og konsekvenser av støy på arbeidsplassen kan for eksempel være:</a:t>
            </a:r>
          </a:p>
          <a:p>
            <a:pPr>
              <a:tabLst>
                <a:tab pos="180975" algn="l"/>
                <a:tab pos="628650" algn="l"/>
              </a:tabLst>
            </a:pPr>
            <a:endParaRPr lang="nb-NO" altLang="nb-NO"/>
          </a:p>
          <a:p>
            <a:pPr>
              <a:tabLst>
                <a:tab pos="180975" algn="l"/>
                <a:tab pos="628650" algn="l"/>
              </a:tabLst>
            </a:pPr>
            <a:r>
              <a:rPr lang="nb-NO" altLang="nb-NO">
                <a:cs typeface="Arial" panose="020B0604020202020204" pitchFamily="34" charset="0"/>
              </a:rPr>
              <a:t>•	</a:t>
            </a:r>
            <a:r>
              <a:rPr lang="nb-NO" altLang="nb-NO"/>
              <a:t>Hørselstap, øresus og unormal lydopplevelse</a:t>
            </a:r>
          </a:p>
          <a:p>
            <a:pPr lvl="1">
              <a:tabLst>
                <a:tab pos="180975" algn="l"/>
                <a:tab pos="628650" algn="l"/>
              </a:tabLst>
            </a:pPr>
            <a:r>
              <a:rPr lang="nb-NO" altLang="nb-NO">
                <a:cs typeface="Arial" panose="020B0604020202020204" pitchFamily="34" charset="0"/>
              </a:rPr>
              <a:t>•	</a:t>
            </a:r>
            <a:r>
              <a:rPr lang="nb-NO" altLang="nb-NO"/>
              <a:t>Langvarig eksponering kan gi gradvis økende hørselsskade </a:t>
            </a:r>
            <a:br>
              <a:rPr lang="nb-NO" altLang="nb-NO"/>
            </a:br>
            <a:r>
              <a:rPr lang="nb-NO" altLang="nb-NO"/>
              <a:t>	(nedsatt hørsel og øresus).</a:t>
            </a:r>
          </a:p>
          <a:p>
            <a:pPr lvl="1">
              <a:tabLst>
                <a:tab pos="180975" algn="l"/>
                <a:tab pos="628650" algn="l"/>
              </a:tabLst>
            </a:pPr>
            <a:r>
              <a:rPr lang="nb-NO" altLang="nb-NO">
                <a:cs typeface="Arial" panose="020B0604020202020204" pitchFamily="34" charset="0"/>
              </a:rPr>
              <a:t>•	</a:t>
            </a:r>
            <a:r>
              <a:rPr lang="nb-NO" altLang="nb-NO"/>
              <a:t>Kraftig impulsstøy kan gi momentan skade.</a:t>
            </a:r>
          </a:p>
          <a:p>
            <a:pPr>
              <a:tabLst>
                <a:tab pos="180975" algn="l"/>
                <a:tab pos="628650" algn="l"/>
              </a:tabLst>
            </a:pPr>
            <a:r>
              <a:rPr lang="nb-NO" altLang="nb-NO">
                <a:cs typeface="Arial" panose="020B0604020202020204" pitchFamily="34" charset="0"/>
              </a:rPr>
              <a:t>•	S</a:t>
            </a:r>
            <a:r>
              <a:rPr lang="nb-NO" altLang="nb-NO"/>
              <a:t>tress</a:t>
            </a:r>
          </a:p>
          <a:p>
            <a:pPr>
              <a:tabLst>
                <a:tab pos="180975" algn="l"/>
                <a:tab pos="628650" algn="l"/>
              </a:tabLst>
            </a:pPr>
            <a:r>
              <a:rPr lang="nb-NO" altLang="nb-NO">
                <a:cs typeface="Arial" panose="020B0604020202020204" pitchFamily="34" charset="0"/>
              </a:rPr>
              <a:t>•	</a:t>
            </a:r>
            <a:r>
              <a:rPr lang="nb-NO" altLang="nb-NO"/>
              <a:t>Forstyrret talekommunikasjon</a:t>
            </a:r>
          </a:p>
          <a:p>
            <a:pPr>
              <a:tabLst>
                <a:tab pos="180975" algn="l"/>
                <a:tab pos="628650" algn="l"/>
              </a:tabLst>
            </a:pPr>
            <a:r>
              <a:rPr lang="nb-NO" altLang="nb-NO">
                <a:cs typeface="Arial" panose="020B0604020202020204" pitchFamily="34" charset="0"/>
              </a:rPr>
              <a:t>•	</a:t>
            </a:r>
            <a:r>
              <a:rPr lang="nb-NO" altLang="nb-NO"/>
              <a:t>Overdøve fare- og varslingssignaler</a:t>
            </a:r>
          </a:p>
          <a:p>
            <a:pPr>
              <a:tabLst>
                <a:tab pos="180975" algn="l"/>
                <a:tab pos="628650" algn="l"/>
              </a:tabLst>
            </a:pPr>
            <a:r>
              <a:rPr lang="nb-NO" altLang="nb-NO">
                <a:cs typeface="Arial" panose="020B0604020202020204" pitchFamily="34" charset="0"/>
              </a:rPr>
              <a:t>•	</a:t>
            </a:r>
            <a:r>
              <a:rPr lang="nb-NO" altLang="nb-NO"/>
              <a:t>Reduserte prestasjoner/yteevne i arbeidet</a:t>
            </a:r>
          </a:p>
          <a:p>
            <a:pPr>
              <a:tabLst>
                <a:tab pos="180975" algn="l"/>
                <a:tab pos="628650" algn="l"/>
              </a:tabLst>
            </a:pPr>
            <a:r>
              <a:rPr lang="nb-NO" altLang="nb-NO">
                <a:cs typeface="Arial" panose="020B0604020202020204" pitchFamily="34" charset="0"/>
              </a:rPr>
              <a:t>•	</a:t>
            </a:r>
            <a:r>
              <a:rPr lang="nb-NO" altLang="nb-NO"/>
              <a:t>Ulykkesrisiko pga. redusert prestasjonsnivå og distraksjoner</a:t>
            </a:r>
          </a:p>
          <a:p>
            <a:pPr>
              <a:tabLst>
                <a:tab pos="180975" algn="l"/>
                <a:tab pos="628650" algn="l"/>
              </a:tabLst>
            </a:pPr>
            <a:r>
              <a:rPr lang="nb-NO" altLang="nb-NO">
                <a:cs typeface="Arial" panose="020B0604020202020204" pitchFamily="34" charset="0"/>
              </a:rPr>
              <a:t>•	</a:t>
            </a:r>
            <a:r>
              <a:rPr lang="nb-NO" altLang="nb-NO"/>
              <a:t>Medvirkende til generelle symptomer som bl.a. tretthet, hodepine, irritabilitet etc.</a:t>
            </a:r>
          </a:p>
          <a:p>
            <a:pPr>
              <a:tabLst>
                <a:tab pos="180975" algn="l"/>
                <a:tab pos="628650" algn="l"/>
              </a:tabLst>
            </a:pPr>
            <a:r>
              <a:rPr lang="nb-NO" altLang="nb-NO">
                <a:cs typeface="Arial" panose="020B0604020202020204" pitchFamily="34" charset="0"/>
              </a:rPr>
              <a:t>•	</a:t>
            </a:r>
            <a:r>
              <a:rPr lang="nb-NO" altLang="nb-NO"/>
              <a:t>Forhøyet blodtrykk?</a:t>
            </a:r>
          </a:p>
          <a:p>
            <a:pPr>
              <a:tabLst>
                <a:tab pos="180975" algn="l"/>
                <a:tab pos="628650" algn="l"/>
              </a:tabLst>
            </a:pPr>
            <a:r>
              <a:rPr lang="nb-NO" altLang="nb-NO"/>
              <a:t>	(Tilleggsinfo: Spørsmålstegn brukes fordi det er ikke bevist og dokumentert at man 	kan få vedvarende forhøyet blodtrykk av støy, men man har lurt på det. Man kan få 	akutt forhøyet blodtrykk, men man vet ikke om det er helsefarlig. Forhøyet blodtrykk 	kan ha mange årsaker.)</a:t>
            </a:r>
          </a:p>
        </p:txBody>
      </p:sp>
    </p:spTree>
    <p:extLst>
      <p:ext uri="{BB962C8B-B14F-4D97-AF65-F5344CB8AC3E}">
        <p14:creationId xmlns:p14="http://schemas.microsoft.com/office/powerpoint/2010/main" val="336644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B6BDE1C1-0D99-4FF2-96FD-2831164650FB}" type="slidenum">
              <a:rPr lang="nb-NO" altLang="nb-NO"/>
              <a:pPr/>
              <a:t>7</a:t>
            </a:fld>
            <a:endParaRPr lang="nb-NO" altLang="nb-NO"/>
          </a:p>
        </p:txBody>
      </p:sp>
      <p:sp>
        <p:nvSpPr>
          <p:cNvPr id="43010" name="Rectangle 2"/>
          <p:cNvSpPr>
            <a:spLocks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nb-NO" altLang="nb-NO"/>
              <a:t>STØY er en av de fysiske faktorene ansatte i fiskeindustrien oftest utsettes for og som de plages hyppigst av.</a:t>
            </a:r>
          </a:p>
          <a:p>
            <a:r>
              <a:rPr lang="nb-NO" altLang="nb-NO"/>
              <a:t>Dette er vist i tidligere undersøkelser. Også fiskeriprosjektet fant støy som en av faktorene ansatte plages hyppigst av i arbeidet.</a:t>
            </a:r>
          </a:p>
          <a:p>
            <a:r>
              <a:rPr lang="nb-NO" altLang="nb-NO"/>
              <a:t>Majoriteten av de med støyfylt arbeid var mest plaget av støy fra utstyr/maskiner betjent av andre i lokalet. De fleste var også mest plaget av jevn støy fra utstyr/maskiner.</a:t>
            </a:r>
          </a:p>
          <a:p>
            <a:r>
              <a:rPr lang="nb-NO" altLang="nb-NO"/>
              <a:t>Utstyr/maskiner betjent av andre, ga for øvrig noe hyppigere plage av impulsstøy enn utstyr/maskiner en selv betjente.</a:t>
            </a:r>
          </a:p>
        </p:txBody>
      </p:sp>
    </p:spTree>
    <p:extLst>
      <p:ext uri="{BB962C8B-B14F-4D97-AF65-F5344CB8AC3E}">
        <p14:creationId xmlns:p14="http://schemas.microsoft.com/office/powerpoint/2010/main" val="221626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C0470081-8DBE-447C-A16F-064D56890F0A}" type="slidenum">
              <a:rPr lang="nb-NO" altLang="nb-NO"/>
              <a:pPr/>
              <a:t>8</a:t>
            </a:fld>
            <a:endParaRPr lang="nb-NO" altLang="nb-NO"/>
          </a:p>
        </p:txBody>
      </p:sp>
      <p:sp>
        <p:nvSpPr>
          <p:cNvPr id="70658" name="Rectangle 2"/>
          <p:cNvSpPr>
            <a:spLocks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nb-NO" altLang="nb-NO"/>
              <a:t>Det ER mye lyd i fiskeindustrien.</a:t>
            </a:r>
          </a:p>
          <a:p>
            <a:endParaRPr lang="nb-NO" altLang="nb-NO"/>
          </a:p>
          <a:p>
            <a:r>
              <a:rPr lang="nb-NO" altLang="nb-NO"/>
              <a:t>Det ble målt i totalt 94 soner med arbeidsposisjoner i til sammen 17 bedrifter.</a:t>
            </a:r>
          </a:p>
          <a:p>
            <a:endParaRPr lang="nb-NO" altLang="nb-NO"/>
          </a:p>
          <a:p>
            <a:r>
              <a:rPr lang="nb-NO" altLang="nb-NO" b="1"/>
              <a:t>Gjennomsnitt over arbeidsdag (Normert ekvivalentnivå)</a:t>
            </a:r>
            <a:endParaRPr lang="nb-NO" altLang="nb-NO"/>
          </a:p>
          <a:p>
            <a:r>
              <a:rPr lang="nb-NO" altLang="nb-NO"/>
              <a:t>Undersøkelsen viste at i 72% av alle målte arbeidsposisjoner ble grenseverdien på 85 dBA overskredet. Høyeste nivåer (98-99 dBA) ble funnet i fryserier i hvitfiskbedrifter.</a:t>
            </a:r>
          </a:p>
          <a:p>
            <a:endParaRPr lang="nb-NO" altLang="nb-NO" b="1"/>
          </a:p>
          <a:p>
            <a:r>
              <a:rPr lang="nb-NO" altLang="nb-NO" b="1"/>
              <a:t>Maksimal C-veid toppverdi</a:t>
            </a:r>
            <a:endParaRPr lang="nb-NO" altLang="nb-NO"/>
          </a:p>
          <a:p>
            <a:r>
              <a:rPr lang="nb-NO" altLang="nb-NO"/>
              <a:t>I 54% av alle målte arbeidsposisjoner ble grenseverdien på 130 dBC overskredet. Høyeste peaknivåer (143-145 dBC) ble funnet i fryserier i hvitfiskbedrifter.</a:t>
            </a:r>
          </a:p>
          <a:p>
            <a:endParaRPr lang="nb-NO" altLang="nb-NO"/>
          </a:p>
          <a:p>
            <a:r>
              <a:rPr lang="nb-NO" altLang="nb-NO" b="1"/>
              <a:t>Akustisk demping</a:t>
            </a:r>
          </a:p>
          <a:p>
            <a:r>
              <a:rPr lang="nb-NO" altLang="nb-NO"/>
              <a:t>Akustisk dempning ble beregnet for 54 arbeids- og produksjonslokaler. Ingen av disse oppfylte minimumskravet til romakustisk dempning.</a:t>
            </a:r>
          </a:p>
        </p:txBody>
      </p:sp>
    </p:spTree>
    <p:extLst>
      <p:ext uri="{BB962C8B-B14F-4D97-AF65-F5344CB8AC3E}">
        <p14:creationId xmlns:p14="http://schemas.microsoft.com/office/powerpoint/2010/main" val="53807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F74A9CEB-2599-49AC-80CA-42AF03994B54}" type="slidenum">
              <a:rPr lang="nb-NO" altLang="nb-NO"/>
              <a:pPr/>
              <a:t>9</a:t>
            </a:fld>
            <a:endParaRPr lang="nb-NO" altLang="nb-NO"/>
          </a:p>
        </p:txBody>
      </p:sp>
      <p:sp>
        <p:nvSpPr>
          <p:cNvPr id="71682" name="Rectangle 2"/>
          <p:cNvSpPr>
            <a:spLocks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nb-NO" altLang="nb-NO"/>
              <a:t>I dag preges fiskeindustrien av mange teknologiske løsninger og mye maskinelt utstyr under produksjon av fisk og fiskevarer. Dette har medført flere støykilder i prosesslinjer og arbeidslokaler for ansatte. Samtidig har økte krav til hygiene ført til hovedsaklig harde, rengjøringsvennlige overflater, både på produksjonsutstyr og i produksjons- og arbeidslokaler. Dette gir begrenset støydempning på kildene og lav dempning i rommet, som igjen fører til mye refleksjonslyd og vesentlig støyutbredelse fra kildene. I sum kan dette over tid ha ført til økt støybelastning for flere og flere ansatte innen fiskeindustrien.</a:t>
            </a:r>
          </a:p>
          <a:p>
            <a:endParaRPr lang="nb-NO" altLang="nb-NO"/>
          </a:p>
          <a:p>
            <a:r>
              <a:rPr lang="nb-NO" altLang="nb-NO"/>
              <a:t>Noen årsaker til mye lyd er altså mange og dominerende støykilder (utstyr/maskiner), mangelfull dempning på/av dominerende støykilder, mangelfull skjerming/isolasjon av lyd og vibrasjoner, harde og glatte overflater på utstyr/maskiner og i lokaler.</a:t>
            </a:r>
          </a:p>
        </p:txBody>
      </p:sp>
    </p:spTree>
    <p:extLst>
      <p:ext uri="{BB962C8B-B14F-4D97-AF65-F5344CB8AC3E}">
        <p14:creationId xmlns:p14="http://schemas.microsoft.com/office/powerpoint/2010/main" val="342723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5154" name="Picture 34" descr="Kap5"/>
          <p:cNvPicPr>
            <a:picLocks noChangeAspect="1" noChangeArrowheads="1"/>
          </p:cNvPicPr>
          <p:nvPr/>
        </p:nvPicPr>
        <p:blipFill>
          <a:blip r:embed="rId2" cstate="print">
            <a:extLst>
              <a:ext uri="{28A0092B-C50C-407E-A947-70E740481C1C}">
                <a14:useLocalDpi xmlns:a14="http://schemas.microsoft.com/office/drawing/2010/main" val="0"/>
              </a:ext>
            </a:extLst>
          </a:blip>
          <a:srcRect l="5383" r="26144" b="4094"/>
          <a:stretch>
            <a:fillRect/>
          </a:stretch>
        </p:blipFill>
        <p:spPr bwMode="auto">
          <a:xfrm>
            <a:off x="1588" y="0"/>
            <a:ext cx="2482850" cy="6907213"/>
          </a:xfrm>
          <a:prstGeom prst="rect">
            <a:avLst/>
          </a:prstGeom>
          <a:noFill/>
          <a:extLst>
            <a:ext uri="{909E8E84-426E-40DD-AFC4-6F175D3DCCD1}">
              <a14:hiddenFill xmlns:a14="http://schemas.microsoft.com/office/drawing/2010/main">
                <a:solidFill>
                  <a:srgbClr val="FFFFFF"/>
                </a:solidFill>
              </a14:hiddenFill>
            </a:ext>
          </a:extLst>
        </p:spPr>
      </p:pic>
      <p:sp>
        <p:nvSpPr>
          <p:cNvPr id="5148" name="Rectangle 28"/>
          <p:cNvSpPr>
            <a:spLocks noGrp="1" noChangeArrowheads="1"/>
          </p:cNvSpPr>
          <p:nvPr>
            <p:ph type="ctrTitle" sz="quarter"/>
          </p:nvPr>
        </p:nvSpPr>
        <p:spPr>
          <a:xfrm>
            <a:off x="3024188" y="735013"/>
            <a:ext cx="5832475" cy="1470025"/>
          </a:xfrm>
        </p:spPr>
        <p:txBody>
          <a:bodyPr/>
          <a:lstStyle>
            <a:lvl1pPr>
              <a:defRPr b="1"/>
            </a:lvl1pPr>
          </a:lstStyle>
          <a:p>
            <a:pPr lvl="0"/>
            <a:r>
              <a:rPr lang="nb-NO" altLang="nb-NO" noProof="0" smtClean="0"/>
              <a:t>Klikk for å redigere tittelstil</a:t>
            </a:r>
          </a:p>
        </p:txBody>
      </p:sp>
      <p:sp>
        <p:nvSpPr>
          <p:cNvPr id="5122" name="Rectangle 2"/>
          <p:cNvSpPr>
            <a:spLocks noGrp="1" noChangeArrowheads="1"/>
          </p:cNvSpPr>
          <p:nvPr>
            <p:ph type="subTitle" idx="1"/>
          </p:nvPr>
        </p:nvSpPr>
        <p:spPr>
          <a:xfrm>
            <a:off x="3024188" y="2600325"/>
            <a:ext cx="5788025" cy="3313113"/>
          </a:xfrm>
        </p:spPr>
        <p:txBody>
          <a:bodyPr/>
          <a:lstStyle>
            <a:lvl1pPr marL="0" indent="0">
              <a:buFontTx/>
              <a:buNone/>
              <a:defRPr/>
            </a:lvl1pPr>
          </a:lstStyle>
          <a:p>
            <a:pPr lvl="0"/>
            <a:r>
              <a:rPr lang="nb-NO" altLang="nb-NO" noProof="0" smtClean="0"/>
              <a:t>Klikk for å redigere undertittelstil i malen</a:t>
            </a:r>
          </a:p>
        </p:txBody>
      </p:sp>
      <p:sp>
        <p:nvSpPr>
          <p:cNvPr id="5125" name="Rectangle 5"/>
          <p:cNvSpPr>
            <a:spLocks noChangeArrowheads="1"/>
          </p:cNvSpPr>
          <p:nvPr/>
        </p:nvSpPr>
        <p:spPr bwMode="auto">
          <a:xfrm>
            <a:off x="2916238" y="1008063"/>
            <a:ext cx="107950" cy="1628775"/>
          </a:xfrm>
          <a:prstGeom prst="rect">
            <a:avLst/>
          </a:prstGeom>
          <a:gradFill rotWithShape="1">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5126" name="Rectangle 6"/>
          <p:cNvSpPr>
            <a:spLocks noChangeArrowheads="1"/>
          </p:cNvSpPr>
          <p:nvPr/>
        </p:nvSpPr>
        <p:spPr bwMode="auto">
          <a:xfrm>
            <a:off x="2627313" y="2205038"/>
            <a:ext cx="6516687" cy="107950"/>
          </a:xfrm>
          <a:prstGeom prst="rect">
            <a:avLst/>
          </a:prstGeom>
          <a:gradFill rotWithShape="1">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pSp>
        <p:nvGrpSpPr>
          <p:cNvPr id="5208" name="Group 88"/>
          <p:cNvGrpSpPr>
            <a:grpSpLocks/>
          </p:cNvGrpSpPr>
          <p:nvPr/>
        </p:nvGrpSpPr>
        <p:grpSpPr bwMode="auto">
          <a:xfrm>
            <a:off x="4140200" y="6248400"/>
            <a:ext cx="3306763" cy="469900"/>
            <a:chOff x="1927" y="55"/>
            <a:chExt cx="2083" cy="296"/>
          </a:xfrm>
        </p:grpSpPr>
        <p:pic>
          <p:nvPicPr>
            <p:cNvPr id="5209" name="Picture 89" descr="unnsidestnsfarge300dpi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 y="55"/>
              <a:ext cx="1996" cy="296"/>
            </a:xfrm>
            <a:prstGeom prst="rect">
              <a:avLst/>
            </a:prstGeom>
            <a:noFill/>
            <a:extLst>
              <a:ext uri="{909E8E84-426E-40DD-AFC4-6F175D3DCCD1}">
                <a14:hiddenFill xmlns:a14="http://schemas.microsoft.com/office/drawing/2010/main">
                  <a:solidFill>
                    <a:srgbClr val="FFFFFF"/>
                  </a:solidFill>
                </a14:hiddenFill>
              </a:ext>
            </a:extLst>
          </p:spPr>
        </p:pic>
        <p:sp>
          <p:nvSpPr>
            <p:cNvPr id="5210" name="Text Box 90"/>
            <p:cNvSpPr txBox="1">
              <a:spLocks noChangeArrowheads="1"/>
            </p:cNvSpPr>
            <p:nvPr userDrawn="1"/>
          </p:nvSpPr>
          <p:spPr bwMode="auto">
            <a:xfrm>
              <a:off x="2422" y="255"/>
              <a:ext cx="1588" cy="8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r>
                <a:rPr lang="nb-NO" altLang="nb-NO" sz="900">
                  <a:solidFill>
                    <a:srgbClr val="0C2D82"/>
                  </a:solidFill>
                  <a:latin typeface="Arial" panose="020B0604020202020204" pitchFamily="34" charset="0"/>
                </a:rPr>
                <a:t>Arbeids- og miljømedisinsk avdeling</a:t>
              </a:r>
            </a:p>
          </p:txBody>
        </p:sp>
      </p:grpSp>
      <p:grpSp>
        <p:nvGrpSpPr>
          <p:cNvPr id="5211" name="Group 91"/>
          <p:cNvGrpSpPr>
            <a:grpSpLocks noChangeAspect="1"/>
          </p:cNvGrpSpPr>
          <p:nvPr/>
        </p:nvGrpSpPr>
        <p:grpSpPr bwMode="auto">
          <a:xfrm>
            <a:off x="8064500" y="447675"/>
            <a:ext cx="749300" cy="533400"/>
            <a:chOff x="4967" y="152"/>
            <a:chExt cx="723" cy="515"/>
          </a:xfrm>
        </p:grpSpPr>
        <p:sp>
          <p:nvSpPr>
            <p:cNvPr id="5212" name="AutoShape 92"/>
            <p:cNvSpPr>
              <a:spLocks noChangeAspect="1" noChangeArrowheads="1" noTextEdit="1"/>
            </p:cNvSpPr>
            <p:nvPr/>
          </p:nvSpPr>
          <p:spPr bwMode="auto">
            <a:xfrm>
              <a:off x="4967" y="152"/>
              <a:ext cx="723"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5213" name="Freeform 93"/>
            <p:cNvSpPr>
              <a:spLocks noChangeAspect="1"/>
            </p:cNvSpPr>
            <p:nvPr/>
          </p:nvSpPr>
          <p:spPr bwMode="auto">
            <a:xfrm>
              <a:off x="5233" y="513"/>
              <a:ext cx="235" cy="145"/>
            </a:xfrm>
            <a:custGeom>
              <a:avLst/>
              <a:gdLst>
                <a:gd name="T0" fmla="*/ 531 w 531"/>
                <a:gd name="T1" fmla="*/ 39 h 328"/>
                <a:gd name="T2" fmla="*/ 526 w 531"/>
                <a:gd name="T3" fmla="*/ 115 h 328"/>
                <a:gd name="T4" fmla="*/ 507 w 531"/>
                <a:gd name="T5" fmla="*/ 186 h 328"/>
                <a:gd name="T6" fmla="*/ 464 w 531"/>
                <a:gd name="T7" fmla="*/ 247 h 328"/>
                <a:gd name="T8" fmla="*/ 415 w 531"/>
                <a:gd name="T9" fmla="*/ 284 h 328"/>
                <a:gd name="T10" fmla="*/ 374 w 531"/>
                <a:gd name="T11" fmla="*/ 304 h 328"/>
                <a:gd name="T12" fmla="*/ 330 w 531"/>
                <a:gd name="T13" fmla="*/ 318 h 328"/>
                <a:gd name="T14" fmla="*/ 284 w 531"/>
                <a:gd name="T15" fmla="*/ 326 h 328"/>
                <a:gd name="T16" fmla="*/ 237 w 531"/>
                <a:gd name="T17" fmla="*/ 328 h 328"/>
                <a:gd name="T18" fmla="*/ 191 w 531"/>
                <a:gd name="T19" fmla="*/ 323 h 328"/>
                <a:gd name="T20" fmla="*/ 147 w 531"/>
                <a:gd name="T21" fmla="*/ 312 h 328"/>
                <a:gd name="T22" fmla="*/ 106 w 531"/>
                <a:gd name="T23" fmla="*/ 292 h 328"/>
                <a:gd name="T24" fmla="*/ 70 w 531"/>
                <a:gd name="T25" fmla="*/ 267 h 328"/>
                <a:gd name="T26" fmla="*/ 41 w 531"/>
                <a:gd name="T27" fmla="*/ 234 h 328"/>
                <a:gd name="T28" fmla="*/ 20 w 531"/>
                <a:gd name="T29" fmla="*/ 197 h 328"/>
                <a:gd name="T30" fmla="*/ 5 w 531"/>
                <a:gd name="T31" fmla="*/ 155 h 328"/>
                <a:gd name="T32" fmla="*/ 13 w 531"/>
                <a:gd name="T33" fmla="*/ 132 h 328"/>
                <a:gd name="T34" fmla="*/ 38 w 531"/>
                <a:gd name="T35" fmla="*/ 134 h 328"/>
                <a:gd name="T36" fmla="*/ 62 w 531"/>
                <a:gd name="T37" fmla="*/ 139 h 328"/>
                <a:gd name="T38" fmla="*/ 88 w 531"/>
                <a:gd name="T39" fmla="*/ 142 h 328"/>
                <a:gd name="T40" fmla="*/ 118 w 531"/>
                <a:gd name="T41" fmla="*/ 140 h 328"/>
                <a:gd name="T42" fmla="*/ 149 w 531"/>
                <a:gd name="T43" fmla="*/ 137 h 328"/>
                <a:gd name="T44" fmla="*/ 180 w 531"/>
                <a:gd name="T45" fmla="*/ 131 h 328"/>
                <a:gd name="T46" fmla="*/ 211 w 531"/>
                <a:gd name="T47" fmla="*/ 123 h 328"/>
                <a:gd name="T48" fmla="*/ 252 w 531"/>
                <a:gd name="T49" fmla="*/ 111 h 328"/>
                <a:gd name="T50" fmla="*/ 302 w 531"/>
                <a:gd name="T51" fmla="*/ 95 h 328"/>
                <a:gd name="T52" fmla="*/ 353 w 531"/>
                <a:gd name="T53" fmla="*/ 76 h 328"/>
                <a:gd name="T54" fmla="*/ 402 w 531"/>
                <a:gd name="T55" fmla="*/ 55 h 328"/>
                <a:gd name="T56" fmla="*/ 440 w 531"/>
                <a:gd name="T57" fmla="*/ 40 h 328"/>
                <a:gd name="T58" fmla="*/ 464 w 531"/>
                <a:gd name="T59" fmla="*/ 29 h 328"/>
                <a:gd name="T60" fmla="*/ 489 w 531"/>
                <a:gd name="T61" fmla="*/ 19 h 328"/>
                <a:gd name="T62" fmla="*/ 513 w 531"/>
                <a:gd name="T63" fmla="*/ 8 h 328"/>
                <a:gd name="T64" fmla="*/ 528 w 531"/>
                <a:gd name="T6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1" h="328">
                  <a:moveTo>
                    <a:pt x="528" y="0"/>
                  </a:moveTo>
                  <a:lnTo>
                    <a:pt x="531" y="39"/>
                  </a:lnTo>
                  <a:lnTo>
                    <a:pt x="529" y="77"/>
                  </a:lnTo>
                  <a:lnTo>
                    <a:pt x="526" y="115"/>
                  </a:lnTo>
                  <a:lnTo>
                    <a:pt x="518" y="150"/>
                  </a:lnTo>
                  <a:lnTo>
                    <a:pt x="507" y="186"/>
                  </a:lnTo>
                  <a:lnTo>
                    <a:pt x="489" y="216"/>
                  </a:lnTo>
                  <a:lnTo>
                    <a:pt x="464" y="247"/>
                  </a:lnTo>
                  <a:lnTo>
                    <a:pt x="433" y="273"/>
                  </a:lnTo>
                  <a:lnTo>
                    <a:pt x="415" y="284"/>
                  </a:lnTo>
                  <a:lnTo>
                    <a:pt x="396" y="296"/>
                  </a:lnTo>
                  <a:lnTo>
                    <a:pt x="374" y="304"/>
                  </a:lnTo>
                  <a:lnTo>
                    <a:pt x="353" y="312"/>
                  </a:lnTo>
                  <a:lnTo>
                    <a:pt x="330" y="318"/>
                  </a:lnTo>
                  <a:lnTo>
                    <a:pt x="307" y="323"/>
                  </a:lnTo>
                  <a:lnTo>
                    <a:pt x="284" y="326"/>
                  </a:lnTo>
                  <a:lnTo>
                    <a:pt x="262" y="328"/>
                  </a:lnTo>
                  <a:lnTo>
                    <a:pt x="237" y="328"/>
                  </a:lnTo>
                  <a:lnTo>
                    <a:pt x="214" y="326"/>
                  </a:lnTo>
                  <a:lnTo>
                    <a:pt x="191" y="323"/>
                  </a:lnTo>
                  <a:lnTo>
                    <a:pt x="168" y="318"/>
                  </a:lnTo>
                  <a:lnTo>
                    <a:pt x="147" y="312"/>
                  </a:lnTo>
                  <a:lnTo>
                    <a:pt x="126" y="304"/>
                  </a:lnTo>
                  <a:lnTo>
                    <a:pt x="106" y="292"/>
                  </a:lnTo>
                  <a:lnTo>
                    <a:pt x="88" y="281"/>
                  </a:lnTo>
                  <a:lnTo>
                    <a:pt x="70" y="267"/>
                  </a:lnTo>
                  <a:lnTo>
                    <a:pt x="54" y="250"/>
                  </a:lnTo>
                  <a:lnTo>
                    <a:pt x="41" y="234"/>
                  </a:lnTo>
                  <a:lnTo>
                    <a:pt x="30" y="216"/>
                  </a:lnTo>
                  <a:lnTo>
                    <a:pt x="20" y="197"/>
                  </a:lnTo>
                  <a:lnTo>
                    <a:pt x="12" y="176"/>
                  </a:lnTo>
                  <a:lnTo>
                    <a:pt x="5" y="155"/>
                  </a:lnTo>
                  <a:lnTo>
                    <a:pt x="0" y="132"/>
                  </a:lnTo>
                  <a:lnTo>
                    <a:pt x="13" y="132"/>
                  </a:lnTo>
                  <a:lnTo>
                    <a:pt x="25" y="134"/>
                  </a:lnTo>
                  <a:lnTo>
                    <a:pt x="38" y="134"/>
                  </a:lnTo>
                  <a:lnTo>
                    <a:pt x="51" y="137"/>
                  </a:lnTo>
                  <a:lnTo>
                    <a:pt x="62" y="139"/>
                  </a:lnTo>
                  <a:lnTo>
                    <a:pt x="75" y="140"/>
                  </a:lnTo>
                  <a:lnTo>
                    <a:pt x="88" y="142"/>
                  </a:lnTo>
                  <a:lnTo>
                    <a:pt x="101" y="142"/>
                  </a:lnTo>
                  <a:lnTo>
                    <a:pt x="118" y="140"/>
                  </a:lnTo>
                  <a:lnTo>
                    <a:pt x="133" y="139"/>
                  </a:lnTo>
                  <a:lnTo>
                    <a:pt x="149" y="137"/>
                  </a:lnTo>
                  <a:lnTo>
                    <a:pt x="165" y="134"/>
                  </a:lnTo>
                  <a:lnTo>
                    <a:pt x="180" y="131"/>
                  </a:lnTo>
                  <a:lnTo>
                    <a:pt x="196" y="128"/>
                  </a:lnTo>
                  <a:lnTo>
                    <a:pt x="211" y="123"/>
                  </a:lnTo>
                  <a:lnTo>
                    <a:pt x="226" y="119"/>
                  </a:lnTo>
                  <a:lnTo>
                    <a:pt x="252" y="111"/>
                  </a:lnTo>
                  <a:lnTo>
                    <a:pt x="278" y="103"/>
                  </a:lnTo>
                  <a:lnTo>
                    <a:pt x="302" y="95"/>
                  </a:lnTo>
                  <a:lnTo>
                    <a:pt x="329" y="85"/>
                  </a:lnTo>
                  <a:lnTo>
                    <a:pt x="353" y="76"/>
                  </a:lnTo>
                  <a:lnTo>
                    <a:pt x="378" y="66"/>
                  </a:lnTo>
                  <a:lnTo>
                    <a:pt x="402" y="55"/>
                  </a:lnTo>
                  <a:lnTo>
                    <a:pt x="428" y="45"/>
                  </a:lnTo>
                  <a:lnTo>
                    <a:pt x="440" y="40"/>
                  </a:lnTo>
                  <a:lnTo>
                    <a:pt x="453" y="35"/>
                  </a:lnTo>
                  <a:lnTo>
                    <a:pt x="464" y="29"/>
                  </a:lnTo>
                  <a:lnTo>
                    <a:pt x="477" y="24"/>
                  </a:lnTo>
                  <a:lnTo>
                    <a:pt x="489" y="19"/>
                  </a:lnTo>
                  <a:lnTo>
                    <a:pt x="502" y="13"/>
                  </a:lnTo>
                  <a:lnTo>
                    <a:pt x="513" y="8"/>
                  </a:lnTo>
                  <a:lnTo>
                    <a:pt x="526" y="3"/>
                  </a:lnTo>
                  <a:lnTo>
                    <a:pt x="52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14" name="Freeform 94"/>
            <p:cNvSpPr>
              <a:spLocks noChangeAspect="1"/>
            </p:cNvSpPr>
            <p:nvPr/>
          </p:nvSpPr>
          <p:spPr bwMode="auto">
            <a:xfrm>
              <a:off x="5231" y="164"/>
              <a:ext cx="235" cy="143"/>
            </a:xfrm>
            <a:custGeom>
              <a:avLst/>
              <a:gdLst>
                <a:gd name="T0" fmla="*/ 153 w 532"/>
                <a:gd name="T1" fmla="*/ 12 h 324"/>
                <a:gd name="T2" fmla="*/ 178 w 532"/>
                <a:gd name="T3" fmla="*/ 5 h 324"/>
                <a:gd name="T4" fmla="*/ 202 w 532"/>
                <a:gd name="T5" fmla="*/ 2 h 324"/>
                <a:gd name="T6" fmla="*/ 227 w 532"/>
                <a:gd name="T7" fmla="*/ 0 h 324"/>
                <a:gd name="T8" fmla="*/ 251 w 532"/>
                <a:gd name="T9" fmla="*/ 2 h 324"/>
                <a:gd name="T10" fmla="*/ 276 w 532"/>
                <a:gd name="T11" fmla="*/ 5 h 324"/>
                <a:gd name="T12" fmla="*/ 299 w 532"/>
                <a:gd name="T13" fmla="*/ 10 h 324"/>
                <a:gd name="T14" fmla="*/ 321 w 532"/>
                <a:gd name="T15" fmla="*/ 17 h 324"/>
                <a:gd name="T16" fmla="*/ 344 w 532"/>
                <a:gd name="T17" fmla="*/ 25 h 324"/>
                <a:gd name="T18" fmla="*/ 366 w 532"/>
                <a:gd name="T19" fmla="*/ 36 h 324"/>
                <a:gd name="T20" fmla="*/ 387 w 532"/>
                <a:gd name="T21" fmla="*/ 47 h 324"/>
                <a:gd name="T22" fmla="*/ 408 w 532"/>
                <a:gd name="T23" fmla="*/ 62 h 324"/>
                <a:gd name="T24" fmla="*/ 426 w 532"/>
                <a:gd name="T25" fmla="*/ 76 h 324"/>
                <a:gd name="T26" fmla="*/ 444 w 532"/>
                <a:gd name="T27" fmla="*/ 93 h 324"/>
                <a:gd name="T28" fmla="*/ 462 w 532"/>
                <a:gd name="T29" fmla="*/ 110 h 324"/>
                <a:gd name="T30" fmla="*/ 477 w 532"/>
                <a:gd name="T31" fmla="*/ 130 h 324"/>
                <a:gd name="T32" fmla="*/ 491 w 532"/>
                <a:gd name="T33" fmla="*/ 149 h 324"/>
                <a:gd name="T34" fmla="*/ 516 w 532"/>
                <a:gd name="T35" fmla="*/ 193 h 324"/>
                <a:gd name="T36" fmla="*/ 527 w 532"/>
                <a:gd name="T37" fmla="*/ 233 h 324"/>
                <a:gd name="T38" fmla="*/ 531 w 532"/>
                <a:gd name="T39" fmla="*/ 275 h 324"/>
                <a:gd name="T40" fmla="*/ 532 w 532"/>
                <a:gd name="T41" fmla="*/ 324 h 324"/>
                <a:gd name="T42" fmla="*/ 508 w 532"/>
                <a:gd name="T43" fmla="*/ 304 h 324"/>
                <a:gd name="T44" fmla="*/ 478 w 532"/>
                <a:gd name="T45" fmla="*/ 287 h 324"/>
                <a:gd name="T46" fmla="*/ 446 w 532"/>
                <a:gd name="T47" fmla="*/ 270 h 324"/>
                <a:gd name="T48" fmla="*/ 411 w 532"/>
                <a:gd name="T49" fmla="*/ 258 h 324"/>
                <a:gd name="T50" fmla="*/ 375 w 532"/>
                <a:gd name="T51" fmla="*/ 246 h 324"/>
                <a:gd name="T52" fmla="*/ 339 w 532"/>
                <a:gd name="T53" fmla="*/ 237 h 324"/>
                <a:gd name="T54" fmla="*/ 305 w 532"/>
                <a:gd name="T55" fmla="*/ 230 h 324"/>
                <a:gd name="T56" fmla="*/ 274 w 532"/>
                <a:gd name="T57" fmla="*/ 225 h 324"/>
                <a:gd name="T58" fmla="*/ 251 w 532"/>
                <a:gd name="T59" fmla="*/ 224 h 324"/>
                <a:gd name="T60" fmla="*/ 228 w 532"/>
                <a:gd name="T61" fmla="*/ 222 h 324"/>
                <a:gd name="T62" fmla="*/ 205 w 532"/>
                <a:gd name="T63" fmla="*/ 220 h 324"/>
                <a:gd name="T64" fmla="*/ 184 w 532"/>
                <a:gd name="T65" fmla="*/ 220 h 324"/>
                <a:gd name="T66" fmla="*/ 161 w 532"/>
                <a:gd name="T67" fmla="*/ 220 h 324"/>
                <a:gd name="T68" fmla="*/ 139 w 532"/>
                <a:gd name="T69" fmla="*/ 220 h 324"/>
                <a:gd name="T70" fmla="*/ 116 w 532"/>
                <a:gd name="T71" fmla="*/ 220 h 324"/>
                <a:gd name="T72" fmla="*/ 93 w 532"/>
                <a:gd name="T73" fmla="*/ 220 h 324"/>
                <a:gd name="T74" fmla="*/ 80 w 532"/>
                <a:gd name="T75" fmla="*/ 222 h 324"/>
                <a:gd name="T76" fmla="*/ 65 w 532"/>
                <a:gd name="T77" fmla="*/ 224 h 324"/>
                <a:gd name="T78" fmla="*/ 49 w 532"/>
                <a:gd name="T79" fmla="*/ 225 h 324"/>
                <a:gd name="T80" fmla="*/ 32 w 532"/>
                <a:gd name="T81" fmla="*/ 225 h 324"/>
                <a:gd name="T82" fmla="*/ 18 w 532"/>
                <a:gd name="T83" fmla="*/ 224 h 324"/>
                <a:gd name="T84" fmla="*/ 6 w 532"/>
                <a:gd name="T85" fmla="*/ 220 h 324"/>
                <a:gd name="T86" fmla="*/ 0 w 532"/>
                <a:gd name="T87" fmla="*/ 212 h 324"/>
                <a:gd name="T88" fmla="*/ 0 w 532"/>
                <a:gd name="T89" fmla="*/ 199 h 324"/>
                <a:gd name="T90" fmla="*/ 5 w 532"/>
                <a:gd name="T91" fmla="*/ 186 h 324"/>
                <a:gd name="T92" fmla="*/ 13 w 532"/>
                <a:gd name="T93" fmla="*/ 173 h 324"/>
                <a:gd name="T94" fmla="*/ 23 w 532"/>
                <a:gd name="T95" fmla="*/ 161 h 324"/>
                <a:gd name="T96" fmla="*/ 31 w 532"/>
                <a:gd name="T97" fmla="*/ 149 h 324"/>
                <a:gd name="T98" fmla="*/ 39 w 532"/>
                <a:gd name="T99" fmla="*/ 135 h 324"/>
                <a:gd name="T100" fmla="*/ 45 w 532"/>
                <a:gd name="T101" fmla="*/ 120 h 324"/>
                <a:gd name="T102" fmla="*/ 52 w 532"/>
                <a:gd name="T103" fmla="*/ 106 h 324"/>
                <a:gd name="T104" fmla="*/ 58 w 532"/>
                <a:gd name="T105" fmla="*/ 91 h 324"/>
                <a:gd name="T106" fmla="*/ 67 w 532"/>
                <a:gd name="T107" fmla="*/ 78 h 324"/>
                <a:gd name="T108" fmla="*/ 76 w 532"/>
                <a:gd name="T109" fmla="*/ 65 h 324"/>
                <a:gd name="T110" fmla="*/ 86 w 532"/>
                <a:gd name="T111" fmla="*/ 54 h 324"/>
                <a:gd name="T112" fmla="*/ 98 w 532"/>
                <a:gd name="T113" fmla="*/ 43 h 324"/>
                <a:gd name="T114" fmla="*/ 111 w 532"/>
                <a:gd name="T115" fmla="*/ 33 h 324"/>
                <a:gd name="T116" fmla="*/ 124 w 532"/>
                <a:gd name="T117" fmla="*/ 25 h 324"/>
                <a:gd name="T118" fmla="*/ 139 w 532"/>
                <a:gd name="T119" fmla="*/ 17 h 324"/>
                <a:gd name="T120" fmla="*/ 153 w 532"/>
                <a:gd name="T121" fmla="*/ 1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 h="324">
                  <a:moveTo>
                    <a:pt x="153" y="12"/>
                  </a:moveTo>
                  <a:lnTo>
                    <a:pt x="178" y="5"/>
                  </a:lnTo>
                  <a:lnTo>
                    <a:pt x="202" y="2"/>
                  </a:lnTo>
                  <a:lnTo>
                    <a:pt x="227" y="0"/>
                  </a:lnTo>
                  <a:lnTo>
                    <a:pt x="251" y="2"/>
                  </a:lnTo>
                  <a:lnTo>
                    <a:pt x="276" y="5"/>
                  </a:lnTo>
                  <a:lnTo>
                    <a:pt x="299" y="10"/>
                  </a:lnTo>
                  <a:lnTo>
                    <a:pt x="321" y="17"/>
                  </a:lnTo>
                  <a:lnTo>
                    <a:pt x="344" y="25"/>
                  </a:lnTo>
                  <a:lnTo>
                    <a:pt x="366" y="36"/>
                  </a:lnTo>
                  <a:lnTo>
                    <a:pt x="387" y="47"/>
                  </a:lnTo>
                  <a:lnTo>
                    <a:pt x="408" y="62"/>
                  </a:lnTo>
                  <a:lnTo>
                    <a:pt x="426" y="76"/>
                  </a:lnTo>
                  <a:lnTo>
                    <a:pt x="444" y="93"/>
                  </a:lnTo>
                  <a:lnTo>
                    <a:pt x="462" y="110"/>
                  </a:lnTo>
                  <a:lnTo>
                    <a:pt x="477" y="130"/>
                  </a:lnTo>
                  <a:lnTo>
                    <a:pt x="491" y="149"/>
                  </a:lnTo>
                  <a:lnTo>
                    <a:pt x="516" y="193"/>
                  </a:lnTo>
                  <a:lnTo>
                    <a:pt x="527" y="233"/>
                  </a:lnTo>
                  <a:lnTo>
                    <a:pt x="531" y="275"/>
                  </a:lnTo>
                  <a:lnTo>
                    <a:pt x="532" y="324"/>
                  </a:lnTo>
                  <a:lnTo>
                    <a:pt x="508" y="304"/>
                  </a:lnTo>
                  <a:lnTo>
                    <a:pt x="478" y="287"/>
                  </a:lnTo>
                  <a:lnTo>
                    <a:pt x="446" y="270"/>
                  </a:lnTo>
                  <a:lnTo>
                    <a:pt x="411" y="258"/>
                  </a:lnTo>
                  <a:lnTo>
                    <a:pt x="375" y="246"/>
                  </a:lnTo>
                  <a:lnTo>
                    <a:pt x="339" y="237"/>
                  </a:lnTo>
                  <a:lnTo>
                    <a:pt x="305" y="230"/>
                  </a:lnTo>
                  <a:lnTo>
                    <a:pt x="274" y="225"/>
                  </a:lnTo>
                  <a:lnTo>
                    <a:pt x="251" y="224"/>
                  </a:lnTo>
                  <a:lnTo>
                    <a:pt x="228" y="222"/>
                  </a:lnTo>
                  <a:lnTo>
                    <a:pt x="205" y="220"/>
                  </a:lnTo>
                  <a:lnTo>
                    <a:pt x="184" y="220"/>
                  </a:lnTo>
                  <a:lnTo>
                    <a:pt x="161" y="220"/>
                  </a:lnTo>
                  <a:lnTo>
                    <a:pt x="139" y="220"/>
                  </a:lnTo>
                  <a:lnTo>
                    <a:pt x="116" y="220"/>
                  </a:lnTo>
                  <a:lnTo>
                    <a:pt x="93" y="220"/>
                  </a:lnTo>
                  <a:lnTo>
                    <a:pt x="80" y="222"/>
                  </a:lnTo>
                  <a:lnTo>
                    <a:pt x="65" y="224"/>
                  </a:lnTo>
                  <a:lnTo>
                    <a:pt x="49" y="225"/>
                  </a:lnTo>
                  <a:lnTo>
                    <a:pt x="32" y="225"/>
                  </a:lnTo>
                  <a:lnTo>
                    <a:pt x="18" y="224"/>
                  </a:lnTo>
                  <a:lnTo>
                    <a:pt x="6" y="220"/>
                  </a:lnTo>
                  <a:lnTo>
                    <a:pt x="0" y="212"/>
                  </a:lnTo>
                  <a:lnTo>
                    <a:pt x="0" y="199"/>
                  </a:lnTo>
                  <a:lnTo>
                    <a:pt x="5" y="186"/>
                  </a:lnTo>
                  <a:lnTo>
                    <a:pt x="13" y="173"/>
                  </a:lnTo>
                  <a:lnTo>
                    <a:pt x="23" y="161"/>
                  </a:lnTo>
                  <a:lnTo>
                    <a:pt x="31" y="149"/>
                  </a:lnTo>
                  <a:lnTo>
                    <a:pt x="39" y="135"/>
                  </a:lnTo>
                  <a:lnTo>
                    <a:pt x="45" y="120"/>
                  </a:lnTo>
                  <a:lnTo>
                    <a:pt x="52" y="106"/>
                  </a:lnTo>
                  <a:lnTo>
                    <a:pt x="58" y="91"/>
                  </a:lnTo>
                  <a:lnTo>
                    <a:pt x="67" y="78"/>
                  </a:lnTo>
                  <a:lnTo>
                    <a:pt x="76" y="65"/>
                  </a:lnTo>
                  <a:lnTo>
                    <a:pt x="86" y="54"/>
                  </a:lnTo>
                  <a:lnTo>
                    <a:pt x="98" y="43"/>
                  </a:lnTo>
                  <a:lnTo>
                    <a:pt x="111" y="33"/>
                  </a:lnTo>
                  <a:lnTo>
                    <a:pt x="124" y="25"/>
                  </a:lnTo>
                  <a:lnTo>
                    <a:pt x="139" y="17"/>
                  </a:lnTo>
                  <a:lnTo>
                    <a:pt x="153" y="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15" name="Freeform 95"/>
            <p:cNvSpPr>
              <a:spLocks noChangeAspect="1"/>
            </p:cNvSpPr>
            <p:nvPr/>
          </p:nvSpPr>
          <p:spPr bwMode="auto">
            <a:xfrm>
              <a:off x="4968" y="236"/>
              <a:ext cx="720" cy="359"/>
            </a:xfrm>
            <a:custGeom>
              <a:avLst/>
              <a:gdLst>
                <a:gd name="T0" fmla="*/ 280 w 1624"/>
                <a:gd name="T1" fmla="*/ 110 h 812"/>
                <a:gd name="T2" fmla="*/ 330 w 1624"/>
                <a:gd name="T3" fmla="*/ 84 h 812"/>
                <a:gd name="T4" fmla="*/ 383 w 1624"/>
                <a:gd name="T5" fmla="*/ 62 h 812"/>
                <a:gd name="T6" fmla="*/ 436 w 1624"/>
                <a:gd name="T7" fmla="*/ 42 h 812"/>
                <a:gd name="T8" fmla="*/ 490 w 1624"/>
                <a:gd name="T9" fmla="*/ 28 h 812"/>
                <a:gd name="T10" fmla="*/ 552 w 1624"/>
                <a:gd name="T11" fmla="*/ 15 h 812"/>
                <a:gd name="T12" fmla="*/ 628 w 1624"/>
                <a:gd name="T13" fmla="*/ 5 h 812"/>
                <a:gd name="T14" fmla="*/ 724 w 1624"/>
                <a:gd name="T15" fmla="*/ 0 h 812"/>
                <a:gd name="T16" fmla="*/ 806 w 1624"/>
                <a:gd name="T17" fmla="*/ 5 h 812"/>
                <a:gd name="T18" fmla="*/ 881 w 1624"/>
                <a:gd name="T19" fmla="*/ 18 h 812"/>
                <a:gd name="T20" fmla="*/ 951 w 1624"/>
                <a:gd name="T21" fmla="*/ 34 h 812"/>
                <a:gd name="T22" fmla="*/ 1020 w 1624"/>
                <a:gd name="T23" fmla="*/ 55 h 812"/>
                <a:gd name="T24" fmla="*/ 1092 w 1624"/>
                <a:gd name="T25" fmla="*/ 83 h 812"/>
                <a:gd name="T26" fmla="*/ 1149 w 1624"/>
                <a:gd name="T27" fmla="*/ 113 h 812"/>
                <a:gd name="T28" fmla="*/ 1199 w 1624"/>
                <a:gd name="T29" fmla="*/ 144 h 812"/>
                <a:gd name="T30" fmla="*/ 1245 w 1624"/>
                <a:gd name="T31" fmla="*/ 178 h 812"/>
                <a:gd name="T32" fmla="*/ 1286 w 1624"/>
                <a:gd name="T33" fmla="*/ 215 h 812"/>
                <a:gd name="T34" fmla="*/ 1333 w 1624"/>
                <a:gd name="T35" fmla="*/ 265 h 812"/>
                <a:gd name="T36" fmla="*/ 1384 w 1624"/>
                <a:gd name="T37" fmla="*/ 317 h 812"/>
                <a:gd name="T38" fmla="*/ 1451 w 1624"/>
                <a:gd name="T39" fmla="*/ 228 h 812"/>
                <a:gd name="T40" fmla="*/ 1528 w 1624"/>
                <a:gd name="T41" fmla="*/ 113 h 812"/>
                <a:gd name="T42" fmla="*/ 1572 w 1624"/>
                <a:gd name="T43" fmla="*/ 71 h 812"/>
                <a:gd name="T44" fmla="*/ 1608 w 1624"/>
                <a:gd name="T45" fmla="*/ 152 h 812"/>
                <a:gd name="T46" fmla="*/ 1624 w 1624"/>
                <a:gd name="T47" fmla="*/ 435 h 812"/>
                <a:gd name="T48" fmla="*/ 1609 w 1624"/>
                <a:gd name="T49" fmla="*/ 568 h 812"/>
                <a:gd name="T50" fmla="*/ 1583 w 1624"/>
                <a:gd name="T51" fmla="*/ 671 h 812"/>
                <a:gd name="T52" fmla="*/ 1552 w 1624"/>
                <a:gd name="T53" fmla="*/ 715 h 812"/>
                <a:gd name="T54" fmla="*/ 1489 w 1624"/>
                <a:gd name="T55" fmla="*/ 639 h 812"/>
                <a:gd name="T56" fmla="*/ 1407 w 1624"/>
                <a:gd name="T57" fmla="*/ 524 h 812"/>
                <a:gd name="T58" fmla="*/ 1348 w 1624"/>
                <a:gd name="T59" fmla="*/ 505 h 812"/>
                <a:gd name="T60" fmla="*/ 1268 w 1624"/>
                <a:gd name="T61" fmla="*/ 589 h 812"/>
                <a:gd name="T62" fmla="*/ 1178 w 1624"/>
                <a:gd name="T63" fmla="*/ 658 h 812"/>
                <a:gd name="T64" fmla="*/ 1103 w 1624"/>
                <a:gd name="T65" fmla="*/ 702 h 812"/>
                <a:gd name="T66" fmla="*/ 1034 w 1624"/>
                <a:gd name="T67" fmla="*/ 731 h 812"/>
                <a:gd name="T68" fmla="*/ 964 w 1624"/>
                <a:gd name="T69" fmla="*/ 755 h 812"/>
                <a:gd name="T70" fmla="*/ 892 w 1624"/>
                <a:gd name="T71" fmla="*/ 776 h 812"/>
                <a:gd name="T72" fmla="*/ 819 w 1624"/>
                <a:gd name="T73" fmla="*/ 792 h 812"/>
                <a:gd name="T74" fmla="*/ 740 w 1624"/>
                <a:gd name="T75" fmla="*/ 805 h 812"/>
                <a:gd name="T76" fmla="*/ 657 w 1624"/>
                <a:gd name="T77" fmla="*/ 812 h 812"/>
                <a:gd name="T78" fmla="*/ 580 w 1624"/>
                <a:gd name="T79" fmla="*/ 808 h 812"/>
                <a:gd name="T80" fmla="*/ 503 w 1624"/>
                <a:gd name="T81" fmla="*/ 796 h 812"/>
                <a:gd name="T82" fmla="*/ 427 w 1624"/>
                <a:gd name="T83" fmla="*/ 776 h 812"/>
                <a:gd name="T84" fmla="*/ 343 w 1624"/>
                <a:gd name="T85" fmla="*/ 752 h 812"/>
                <a:gd name="T86" fmla="*/ 258 w 1624"/>
                <a:gd name="T87" fmla="*/ 716 h 812"/>
                <a:gd name="T88" fmla="*/ 164 w 1624"/>
                <a:gd name="T89" fmla="*/ 663 h 812"/>
                <a:gd name="T90" fmla="*/ 100 w 1624"/>
                <a:gd name="T91" fmla="*/ 613 h 812"/>
                <a:gd name="T92" fmla="*/ 43 w 1624"/>
                <a:gd name="T93" fmla="*/ 532 h 812"/>
                <a:gd name="T94" fmla="*/ 4 w 1624"/>
                <a:gd name="T95" fmla="*/ 458 h 812"/>
                <a:gd name="T96" fmla="*/ 7 w 1624"/>
                <a:gd name="T97" fmla="*/ 424 h 812"/>
                <a:gd name="T98" fmla="*/ 28 w 1624"/>
                <a:gd name="T99" fmla="*/ 369 h 812"/>
                <a:gd name="T100" fmla="*/ 74 w 1624"/>
                <a:gd name="T101" fmla="*/ 290 h 812"/>
                <a:gd name="T102" fmla="*/ 129 w 1624"/>
                <a:gd name="T103" fmla="*/ 226 h 812"/>
                <a:gd name="T104" fmla="*/ 198 w 1624"/>
                <a:gd name="T105" fmla="*/ 16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4" h="812">
                  <a:moveTo>
                    <a:pt x="249" y="131"/>
                  </a:moveTo>
                  <a:lnTo>
                    <a:pt x="265" y="121"/>
                  </a:lnTo>
                  <a:lnTo>
                    <a:pt x="280" y="110"/>
                  </a:lnTo>
                  <a:lnTo>
                    <a:pt x="296" y="102"/>
                  </a:lnTo>
                  <a:lnTo>
                    <a:pt x="314" y="92"/>
                  </a:lnTo>
                  <a:lnTo>
                    <a:pt x="330" y="84"/>
                  </a:lnTo>
                  <a:lnTo>
                    <a:pt x="347" y="76"/>
                  </a:lnTo>
                  <a:lnTo>
                    <a:pt x="365" y="68"/>
                  </a:lnTo>
                  <a:lnTo>
                    <a:pt x="383" y="62"/>
                  </a:lnTo>
                  <a:lnTo>
                    <a:pt x="401" y="55"/>
                  </a:lnTo>
                  <a:lnTo>
                    <a:pt x="418" y="49"/>
                  </a:lnTo>
                  <a:lnTo>
                    <a:pt x="436" y="42"/>
                  </a:lnTo>
                  <a:lnTo>
                    <a:pt x="454" y="37"/>
                  </a:lnTo>
                  <a:lnTo>
                    <a:pt x="472" y="32"/>
                  </a:lnTo>
                  <a:lnTo>
                    <a:pt x="490" y="28"/>
                  </a:lnTo>
                  <a:lnTo>
                    <a:pt x="510" y="23"/>
                  </a:lnTo>
                  <a:lnTo>
                    <a:pt x="528" y="20"/>
                  </a:lnTo>
                  <a:lnTo>
                    <a:pt x="552" y="15"/>
                  </a:lnTo>
                  <a:lnTo>
                    <a:pt x="577" y="11"/>
                  </a:lnTo>
                  <a:lnTo>
                    <a:pt x="601" y="8"/>
                  </a:lnTo>
                  <a:lnTo>
                    <a:pt x="628" y="5"/>
                  </a:lnTo>
                  <a:lnTo>
                    <a:pt x="657" y="2"/>
                  </a:lnTo>
                  <a:lnTo>
                    <a:pt x="688" y="0"/>
                  </a:lnTo>
                  <a:lnTo>
                    <a:pt x="724" y="0"/>
                  </a:lnTo>
                  <a:lnTo>
                    <a:pt x="762" y="2"/>
                  </a:lnTo>
                  <a:lnTo>
                    <a:pt x="783" y="3"/>
                  </a:lnTo>
                  <a:lnTo>
                    <a:pt x="806" y="5"/>
                  </a:lnTo>
                  <a:lnTo>
                    <a:pt x="832" y="10"/>
                  </a:lnTo>
                  <a:lnTo>
                    <a:pt x="856" y="13"/>
                  </a:lnTo>
                  <a:lnTo>
                    <a:pt x="881" y="18"/>
                  </a:lnTo>
                  <a:lnTo>
                    <a:pt x="907" y="24"/>
                  </a:lnTo>
                  <a:lnTo>
                    <a:pt x="930" y="29"/>
                  </a:lnTo>
                  <a:lnTo>
                    <a:pt x="951" y="34"/>
                  </a:lnTo>
                  <a:lnTo>
                    <a:pt x="972" y="39"/>
                  </a:lnTo>
                  <a:lnTo>
                    <a:pt x="995" y="47"/>
                  </a:lnTo>
                  <a:lnTo>
                    <a:pt x="1020" y="55"/>
                  </a:lnTo>
                  <a:lnTo>
                    <a:pt x="1044" y="63"/>
                  </a:lnTo>
                  <a:lnTo>
                    <a:pt x="1067" y="73"/>
                  </a:lnTo>
                  <a:lnTo>
                    <a:pt x="1092" y="83"/>
                  </a:lnTo>
                  <a:lnTo>
                    <a:pt x="1113" y="94"/>
                  </a:lnTo>
                  <a:lnTo>
                    <a:pt x="1132" y="104"/>
                  </a:lnTo>
                  <a:lnTo>
                    <a:pt x="1149" y="113"/>
                  </a:lnTo>
                  <a:lnTo>
                    <a:pt x="1167" y="123"/>
                  </a:lnTo>
                  <a:lnTo>
                    <a:pt x="1183" y="133"/>
                  </a:lnTo>
                  <a:lnTo>
                    <a:pt x="1199" y="144"/>
                  </a:lnTo>
                  <a:lnTo>
                    <a:pt x="1214" y="154"/>
                  </a:lnTo>
                  <a:lnTo>
                    <a:pt x="1230" y="167"/>
                  </a:lnTo>
                  <a:lnTo>
                    <a:pt x="1245" y="178"/>
                  </a:lnTo>
                  <a:lnTo>
                    <a:pt x="1260" y="191"/>
                  </a:lnTo>
                  <a:lnTo>
                    <a:pt x="1273" y="202"/>
                  </a:lnTo>
                  <a:lnTo>
                    <a:pt x="1286" y="215"/>
                  </a:lnTo>
                  <a:lnTo>
                    <a:pt x="1301" y="231"/>
                  </a:lnTo>
                  <a:lnTo>
                    <a:pt x="1317" y="248"/>
                  </a:lnTo>
                  <a:lnTo>
                    <a:pt x="1333" y="265"/>
                  </a:lnTo>
                  <a:lnTo>
                    <a:pt x="1350" y="283"/>
                  </a:lnTo>
                  <a:lnTo>
                    <a:pt x="1366" y="301"/>
                  </a:lnTo>
                  <a:lnTo>
                    <a:pt x="1384" y="317"/>
                  </a:lnTo>
                  <a:lnTo>
                    <a:pt x="1402" y="296"/>
                  </a:lnTo>
                  <a:lnTo>
                    <a:pt x="1425" y="265"/>
                  </a:lnTo>
                  <a:lnTo>
                    <a:pt x="1451" y="228"/>
                  </a:lnTo>
                  <a:lnTo>
                    <a:pt x="1477" y="188"/>
                  </a:lnTo>
                  <a:lnTo>
                    <a:pt x="1503" y="149"/>
                  </a:lnTo>
                  <a:lnTo>
                    <a:pt x="1528" y="113"/>
                  </a:lnTo>
                  <a:lnTo>
                    <a:pt x="1547" y="86"/>
                  </a:lnTo>
                  <a:lnTo>
                    <a:pt x="1560" y="70"/>
                  </a:lnTo>
                  <a:lnTo>
                    <a:pt x="1572" y="71"/>
                  </a:lnTo>
                  <a:lnTo>
                    <a:pt x="1587" y="89"/>
                  </a:lnTo>
                  <a:lnTo>
                    <a:pt x="1600" y="118"/>
                  </a:lnTo>
                  <a:lnTo>
                    <a:pt x="1608" y="152"/>
                  </a:lnTo>
                  <a:lnTo>
                    <a:pt x="1619" y="243"/>
                  </a:lnTo>
                  <a:lnTo>
                    <a:pt x="1624" y="340"/>
                  </a:lnTo>
                  <a:lnTo>
                    <a:pt x="1624" y="435"/>
                  </a:lnTo>
                  <a:lnTo>
                    <a:pt x="1618" y="516"/>
                  </a:lnTo>
                  <a:lnTo>
                    <a:pt x="1614" y="537"/>
                  </a:lnTo>
                  <a:lnTo>
                    <a:pt x="1609" y="568"/>
                  </a:lnTo>
                  <a:lnTo>
                    <a:pt x="1601" y="603"/>
                  </a:lnTo>
                  <a:lnTo>
                    <a:pt x="1593" y="639"/>
                  </a:lnTo>
                  <a:lnTo>
                    <a:pt x="1583" y="671"/>
                  </a:lnTo>
                  <a:lnTo>
                    <a:pt x="1573" y="697"/>
                  </a:lnTo>
                  <a:lnTo>
                    <a:pt x="1562" y="713"/>
                  </a:lnTo>
                  <a:lnTo>
                    <a:pt x="1552" y="715"/>
                  </a:lnTo>
                  <a:lnTo>
                    <a:pt x="1538" y="700"/>
                  </a:lnTo>
                  <a:lnTo>
                    <a:pt x="1515" y="673"/>
                  </a:lnTo>
                  <a:lnTo>
                    <a:pt x="1489" y="639"/>
                  </a:lnTo>
                  <a:lnTo>
                    <a:pt x="1461" y="600"/>
                  </a:lnTo>
                  <a:lnTo>
                    <a:pt x="1431" y="561"/>
                  </a:lnTo>
                  <a:lnTo>
                    <a:pt x="1407" y="524"/>
                  </a:lnTo>
                  <a:lnTo>
                    <a:pt x="1386" y="493"/>
                  </a:lnTo>
                  <a:lnTo>
                    <a:pt x="1373" y="474"/>
                  </a:lnTo>
                  <a:lnTo>
                    <a:pt x="1348" y="505"/>
                  </a:lnTo>
                  <a:lnTo>
                    <a:pt x="1322" y="534"/>
                  </a:lnTo>
                  <a:lnTo>
                    <a:pt x="1296" y="563"/>
                  </a:lnTo>
                  <a:lnTo>
                    <a:pt x="1268" y="589"/>
                  </a:lnTo>
                  <a:lnTo>
                    <a:pt x="1239" y="614"/>
                  </a:lnTo>
                  <a:lnTo>
                    <a:pt x="1209" y="637"/>
                  </a:lnTo>
                  <a:lnTo>
                    <a:pt x="1178" y="658"/>
                  </a:lnTo>
                  <a:lnTo>
                    <a:pt x="1147" y="678"/>
                  </a:lnTo>
                  <a:lnTo>
                    <a:pt x="1126" y="689"/>
                  </a:lnTo>
                  <a:lnTo>
                    <a:pt x="1103" y="702"/>
                  </a:lnTo>
                  <a:lnTo>
                    <a:pt x="1080" y="711"/>
                  </a:lnTo>
                  <a:lnTo>
                    <a:pt x="1057" y="721"/>
                  </a:lnTo>
                  <a:lnTo>
                    <a:pt x="1034" y="731"/>
                  </a:lnTo>
                  <a:lnTo>
                    <a:pt x="1011" y="741"/>
                  </a:lnTo>
                  <a:lnTo>
                    <a:pt x="987" y="749"/>
                  </a:lnTo>
                  <a:lnTo>
                    <a:pt x="964" y="755"/>
                  </a:lnTo>
                  <a:lnTo>
                    <a:pt x="940" y="763"/>
                  </a:lnTo>
                  <a:lnTo>
                    <a:pt x="917" y="770"/>
                  </a:lnTo>
                  <a:lnTo>
                    <a:pt x="892" y="776"/>
                  </a:lnTo>
                  <a:lnTo>
                    <a:pt x="868" y="781"/>
                  </a:lnTo>
                  <a:lnTo>
                    <a:pt x="843" y="787"/>
                  </a:lnTo>
                  <a:lnTo>
                    <a:pt x="819" y="792"/>
                  </a:lnTo>
                  <a:lnTo>
                    <a:pt x="794" y="796"/>
                  </a:lnTo>
                  <a:lnTo>
                    <a:pt x="770" y="800"/>
                  </a:lnTo>
                  <a:lnTo>
                    <a:pt x="740" y="805"/>
                  </a:lnTo>
                  <a:lnTo>
                    <a:pt x="713" y="808"/>
                  </a:lnTo>
                  <a:lnTo>
                    <a:pt x="685" y="810"/>
                  </a:lnTo>
                  <a:lnTo>
                    <a:pt x="657" y="812"/>
                  </a:lnTo>
                  <a:lnTo>
                    <a:pt x="631" y="812"/>
                  </a:lnTo>
                  <a:lnTo>
                    <a:pt x="605" y="810"/>
                  </a:lnTo>
                  <a:lnTo>
                    <a:pt x="580" y="808"/>
                  </a:lnTo>
                  <a:lnTo>
                    <a:pt x="554" y="805"/>
                  </a:lnTo>
                  <a:lnTo>
                    <a:pt x="530" y="800"/>
                  </a:lnTo>
                  <a:lnTo>
                    <a:pt x="503" y="796"/>
                  </a:lnTo>
                  <a:lnTo>
                    <a:pt x="477" y="791"/>
                  </a:lnTo>
                  <a:lnTo>
                    <a:pt x="453" y="784"/>
                  </a:lnTo>
                  <a:lnTo>
                    <a:pt x="427" y="776"/>
                  </a:lnTo>
                  <a:lnTo>
                    <a:pt x="399" y="770"/>
                  </a:lnTo>
                  <a:lnTo>
                    <a:pt x="371" y="760"/>
                  </a:lnTo>
                  <a:lnTo>
                    <a:pt x="343" y="752"/>
                  </a:lnTo>
                  <a:lnTo>
                    <a:pt x="319" y="744"/>
                  </a:lnTo>
                  <a:lnTo>
                    <a:pt x="289" y="731"/>
                  </a:lnTo>
                  <a:lnTo>
                    <a:pt x="258" y="716"/>
                  </a:lnTo>
                  <a:lnTo>
                    <a:pt x="226" y="700"/>
                  </a:lnTo>
                  <a:lnTo>
                    <a:pt x="193" y="682"/>
                  </a:lnTo>
                  <a:lnTo>
                    <a:pt x="164" y="663"/>
                  </a:lnTo>
                  <a:lnTo>
                    <a:pt x="137" y="645"/>
                  </a:lnTo>
                  <a:lnTo>
                    <a:pt x="116" y="629"/>
                  </a:lnTo>
                  <a:lnTo>
                    <a:pt x="100" y="613"/>
                  </a:lnTo>
                  <a:lnTo>
                    <a:pt x="82" y="590"/>
                  </a:lnTo>
                  <a:lnTo>
                    <a:pt x="62" y="561"/>
                  </a:lnTo>
                  <a:lnTo>
                    <a:pt x="43" y="532"/>
                  </a:lnTo>
                  <a:lnTo>
                    <a:pt x="26" y="503"/>
                  </a:lnTo>
                  <a:lnTo>
                    <a:pt x="12" y="477"/>
                  </a:lnTo>
                  <a:lnTo>
                    <a:pt x="4" y="458"/>
                  </a:lnTo>
                  <a:lnTo>
                    <a:pt x="0" y="446"/>
                  </a:lnTo>
                  <a:lnTo>
                    <a:pt x="2" y="437"/>
                  </a:lnTo>
                  <a:lnTo>
                    <a:pt x="7" y="424"/>
                  </a:lnTo>
                  <a:lnTo>
                    <a:pt x="12" y="408"/>
                  </a:lnTo>
                  <a:lnTo>
                    <a:pt x="18" y="390"/>
                  </a:lnTo>
                  <a:lnTo>
                    <a:pt x="28" y="369"/>
                  </a:lnTo>
                  <a:lnTo>
                    <a:pt x="39" y="345"/>
                  </a:lnTo>
                  <a:lnTo>
                    <a:pt x="54" y="319"/>
                  </a:lnTo>
                  <a:lnTo>
                    <a:pt x="74" y="290"/>
                  </a:lnTo>
                  <a:lnTo>
                    <a:pt x="90" y="269"/>
                  </a:lnTo>
                  <a:lnTo>
                    <a:pt x="108" y="248"/>
                  </a:lnTo>
                  <a:lnTo>
                    <a:pt x="129" y="226"/>
                  </a:lnTo>
                  <a:lnTo>
                    <a:pt x="151" y="205"/>
                  </a:lnTo>
                  <a:lnTo>
                    <a:pt x="173" y="186"/>
                  </a:lnTo>
                  <a:lnTo>
                    <a:pt x="198" y="167"/>
                  </a:lnTo>
                  <a:lnTo>
                    <a:pt x="224" y="149"/>
                  </a:lnTo>
                  <a:lnTo>
                    <a:pt x="249" y="13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16" name="Freeform 96"/>
            <p:cNvSpPr>
              <a:spLocks noChangeAspect="1"/>
            </p:cNvSpPr>
            <p:nvPr/>
          </p:nvSpPr>
          <p:spPr bwMode="auto">
            <a:xfrm>
              <a:off x="4982" y="248"/>
              <a:ext cx="690" cy="334"/>
            </a:xfrm>
            <a:custGeom>
              <a:avLst/>
              <a:gdLst>
                <a:gd name="T0" fmla="*/ 229 w 1557"/>
                <a:gd name="T1" fmla="*/ 136 h 754"/>
                <a:gd name="T2" fmla="*/ 147 w 1557"/>
                <a:gd name="T3" fmla="*/ 204 h 754"/>
                <a:gd name="T4" fmla="*/ 77 w 1557"/>
                <a:gd name="T5" fmla="*/ 282 h 754"/>
                <a:gd name="T6" fmla="*/ 17 w 1557"/>
                <a:gd name="T7" fmla="*/ 374 h 754"/>
                <a:gd name="T8" fmla="*/ 0 w 1557"/>
                <a:gd name="T9" fmla="*/ 409 h 754"/>
                <a:gd name="T10" fmla="*/ 77 w 1557"/>
                <a:gd name="T11" fmla="*/ 534 h 754"/>
                <a:gd name="T12" fmla="*/ 231 w 1557"/>
                <a:gd name="T13" fmla="*/ 650 h 754"/>
                <a:gd name="T14" fmla="*/ 412 w 1557"/>
                <a:gd name="T15" fmla="*/ 721 h 754"/>
                <a:gd name="T16" fmla="*/ 585 w 1557"/>
                <a:gd name="T17" fmla="*/ 752 h 754"/>
                <a:gd name="T18" fmla="*/ 752 w 1557"/>
                <a:gd name="T19" fmla="*/ 746 h 754"/>
                <a:gd name="T20" fmla="*/ 923 w 1557"/>
                <a:gd name="T21" fmla="*/ 700 h 754"/>
                <a:gd name="T22" fmla="*/ 1090 w 1557"/>
                <a:gd name="T23" fmla="*/ 623 h 754"/>
                <a:gd name="T24" fmla="*/ 1239 w 1557"/>
                <a:gd name="T25" fmla="*/ 514 h 754"/>
                <a:gd name="T26" fmla="*/ 1302 w 1557"/>
                <a:gd name="T27" fmla="*/ 451 h 754"/>
                <a:gd name="T28" fmla="*/ 1312 w 1557"/>
                <a:gd name="T29" fmla="*/ 429 h 754"/>
                <a:gd name="T30" fmla="*/ 1288 w 1557"/>
                <a:gd name="T31" fmla="*/ 421 h 754"/>
                <a:gd name="T32" fmla="*/ 1181 w 1557"/>
                <a:gd name="T33" fmla="*/ 518 h 754"/>
                <a:gd name="T34" fmla="*/ 1034 w 1557"/>
                <a:gd name="T35" fmla="*/ 616 h 754"/>
                <a:gd name="T36" fmla="*/ 873 w 1557"/>
                <a:gd name="T37" fmla="*/ 682 h 754"/>
                <a:gd name="T38" fmla="*/ 708 w 1557"/>
                <a:gd name="T39" fmla="*/ 716 h 754"/>
                <a:gd name="T40" fmla="*/ 552 w 1557"/>
                <a:gd name="T41" fmla="*/ 715 h 754"/>
                <a:gd name="T42" fmla="*/ 386 w 1557"/>
                <a:gd name="T43" fmla="*/ 678 h 754"/>
                <a:gd name="T44" fmla="*/ 218 w 1557"/>
                <a:gd name="T45" fmla="*/ 602 h 754"/>
                <a:gd name="T46" fmla="*/ 82 w 1557"/>
                <a:gd name="T47" fmla="*/ 484 h 754"/>
                <a:gd name="T48" fmla="*/ 64 w 1557"/>
                <a:gd name="T49" fmla="*/ 362 h 754"/>
                <a:gd name="T50" fmla="*/ 123 w 1557"/>
                <a:gd name="T51" fmla="*/ 280 h 754"/>
                <a:gd name="T52" fmla="*/ 193 w 1557"/>
                <a:gd name="T53" fmla="*/ 209 h 754"/>
                <a:gd name="T54" fmla="*/ 271 w 1557"/>
                <a:gd name="T55" fmla="*/ 149 h 754"/>
                <a:gd name="T56" fmla="*/ 404 w 1557"/>
                <a:gd name="T57" fmla="*/ 83 h 754"/>
                <a:gd name="T58" fmla="*/ 592 w 1557"/>
                <a:gd name="T59" fmla="*/ 37 h 754"/>
                <a:gd name="T60" fmla="*/ 786 w 1557"/>
                <a:gd name="T61" fmla="*/ 42 h 754"/>
                <a:gd name="T62" fmla="*/ 984 w 1557"/>
                <a:gd name="T63" fmla="*/ 96 h 754"/>
                <a:gd name="T64" fmla="*/ 1144 w 1557"/>
                <a:gd name="T65" fmla="*/ 181 h 754"/>
                <a:gd name="T66" fmla="*/ 1261 w 1557"/>
                <a:gd name="T67" fmla="*/ 288 h 754"/>
                <a:gd name="T68" fmla="*/ 1366 w 1557"/>
                <a:gd name="T69" fmla="*/ 417 h 754"/>
                <a:gd name="T70" fmla="*/ 1458 w 1557"/>
                <a:gd name="T71" fmla="*/ 555 h 754"/>
                <a:gd name="T72" fmla="*/ 1507 w 1557"/>
                <a:gd name="T73" fmla="*/ 628 h 754"/>
                <a:gd name="T74" fmla="*/ 1526 w 1557"/>
                <a:gd name="T75" fmla="*/ 624 h 754"/>
                <a:gd name="T76" fmla="*/ 1557 w 1557"/>
                <a:gd name="T77" fmla="*/ 359 h 754"/>
                <a:gd name="T78" fmla="*/ 1541 w 1557"/>
                <a:gd name="T79" fmla="*/ 105 h 754"/>
                <a:gd name="T80" fmla="*/ 1521 w 1557"/>
                <a:gd name="T81" fmla="*/ 104 h 754"/>
                <a:gd name="T82" fmla="*/ 1495 w 1557"/>
                <a:gd name="T83" fmla="*/ 152 h 754"/>
                <a:gd name="T84" fmla="*/ 1436 w 1557"/>
                <a:gd name="T85" fmla="*/ 244 h 754"/>
                <a:gd name="T86" fmla="*/ 1394 w 1557"/>
                <a:gd name="T87" fmla="*/ 307 h 754"/>
                <a:gd name="T88" fmla="*/ 1413 w 1557"/>
                <a:gd name="T89" fmla="*/ 324 h 754"/>
                <a:gd name="T90" fmla="*/ 1453 w 1557"/>
                <a:gd name="T91" fmla="*/ 280 h 754"/>
                <a:gd name="T92" fmla="*/ 1500 w 1557"/>
                <a:gd name="T93" fmla="*/ 210 h 754"/>
                <a:gd name="T94" fmla="*/ 1521 w 1557"/>
                <a:gd name="T95" fmla="*/ 240 h 754"/>
                <a:gd name="T96" fmla="*/ 1520 w 1557"/>
                <a:gd name="T97" fmla="*/ 445 h 754"/>
                <a:gd name="T98" fmla="*/ 1466 w 1557"/>
                <a:gd name="T99" fmla="*/ 503 h 754"/>
                <a:gd name="T100" fmla="*/ 1376 w 1557"/>
                <a:gd name="T101" fmla="*/ 372 h 754"/>
                <a:gd name="T102" fmla="*/ 1275 w 1557"/>
                <a:gd name="T103" fmla="*/ 251 h 754"/>
                <a:gd name="T104" fmla="*/ 1160 w 1557"/>
                <a:gd name="T105" fmla="*/ 149 h 754"/>
                <a:gd name="T106" fmla="*/ 995 w 1557"/>
                <a:gd name="T107" fmla="*/ 63 h 754"/>
                <a:gd name="T108" fmla="*/ 789 w 1557"/>
                <a:gd name="T109" fmla="*/ 8 h 754"/>
                <a:gd name="T110" fmla="*/ 587 w 1557"/>
                <a:gd name="T111" fmla="*/ 5 h 754"/>
                <a:gd name="T112" fmla="*/ 391 w 1557"/>
                <a:gd name="T113" fmla="*/ 5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754">
                  <a:moveTo>
                    <a:pt x="299" y="94"/>
                  </a:moveTo>
                  <a:lnTo>
                    <a:pt x="275" y="107"/>
                  </a:lnTo>
                  <a:lnTo>
                    <a:pt x="252" y="122"/>
                  </a:lnTo>
                  <a:lnTo>
                    <a:pt x="229" y="136"/>
                  </a:lnTo>
                  <a:lnTo>
                    <a:pt x="208" y="152"/>
                  </a:lnTo>
                  <a:lnTo>
                    <a:pt x="187" y="168"/>
                  </a:lnTo>
                  <a:lnTo>
                    <a:pt x="167" y="186"/>
                  </a:lnTo>
                  <a:lnTo>
                    <a:pt x="147" y="204"/>
                  </a:lnTo>
                  <a:lnTo>
                    <a:pt x="129" y="222"/>
                  </a:lnTo>
                  <a:lnTo>
                    <a:pt x="111" y="241"/>
                  </a:lnTo>
                  <a:lnTo>
                    <a:pt x="95" y="261"/>
                  </a:lnTo>
                  <a:lnTo>
                    <a:pt x="77" y="282"/>
                  </a:lnTo>
                  <a:lnTo>
                    <a:pt x="62" y="303"/>
                  </a:lnTo>
                  <a:lnTo>
                    <a:pt x="46" y="325"/>
                  </a:lnTo>
                  <a:lnTo>
                    <a:pt x="31" y="349"/>
                  </a:lnTo>
                  <a:lnTo>
                    <a:pt x="17" y="374"/>
                  </a:lnTo>
                  <a:lnTo>
                    <a:pt x="4" y="398"/>
                  </a:lnTo>
                  <a:lnTo>
                    <a:pt x="2" y="401"/>
                  </a:lnTo>
                  <a:lnTo>
                    <a:pt x="0" y="404"/>
                  </a:lnTo>
                  <a:lnTo>
                    <a:pt x="0" y="409"/>
                  </a:lnTo>
                  <a:lnTo>
                    <a:pt x="2" y="413"/>
                  </a:lnTo>
                  <a:lnTo>
                    <a:pt x="23" y="456"/>
                  </a:lnTo>
                  <a:lnTo>
                    <a:pt x="48" y="497"/>
                  </a:lnTo>
                  <a:lnTo>
                    <a:pt x="77" y="534"/>
                  </a:lnTo>
                  <a:lnTo>
                    <a:pt x="111" y="568"/>
                  </a:lnTo>
                  <a:lnTo>
                    <a:pt x="149" y="598"/>
                  </a:lnTo>
                  <a:lnTo>
                    <a:pt x="188" y="626"/>
                  </a:lnTo>
                  <a:lnTo>
                    <a:pt x="231" y="650"/>
                  </a:lnTo>
                  <a:lnTo>
                    <a:pt x="275" y="673"/>
                  </a:lnTo>
                  <a:lnTo>
                    <a:pt x="320" y="692"/>
                  </a:lnTo>
                  <a:lnTo>
                    <a:pt x="366" y="708"/>
                  </a:lnTo>
                  <a:lnTo>
                    <a:pt x="412" y="721"/>
                  </a:lnTo>
                  <a:lnTo>
                    <a:pt x="458" y="733"/>
                  </a:lnTo>
                  <a:lnTo>
                    <a:pt x="502" y="742"/>
                  </a:lnTo>
                  <a:lnTo>
                    <a:pt x="544" y="749"/>
                  </a:lnTo>
                  <a:lnTo>
                    <a:pt x="585" y="752"/>
                  </a:lnTo>
                  <a:lnTo>
                    <a:pt x="624" y="754"/>
                  </a:lnTo>
                  <a:lnTo>
                    <a:pt x="667" y="754"/>
                  </a:lnTo>
                  <a:lnTo>
                    <a:pt x="709" y="750"/>
                  </a:lnTo>
                  <a:lnTo>
                    <a:pt x="752" y="746"/>
                  </a:lnTo>
                  <a:lnTo>
                    <a:pt x="796" y="737"/>
                  </a:lnTo>
                  <a:lnTo>
                    <a:pt x="838" y="728"/>
                  </a:lnTo>
                  <a:lnTo>
                    <a:pt x="881" y="715"/>
                  </a:lnTo>
                  <a:lnTo>
                    <a:pt x="923" y="700"/>
                  </a:lnTo>
                  <a:lnTo>
                    <a:pt x="966" y="684"/>
                  </a:lnTo>
                  <a:lnTo>
                    <a:pt x="1008" y="666"/>
                  </a:lnTo>
                  <a:lnTo>
                    <a:pt x="1049" y="645"/>
                  </a:lnTo>
                  <a:lnTo>
                    <a:pt x="1090" y="623"/>
                  </a:lnTo>
                  <a:lnTo>
                    <a:pt x="1129" y="598"/>
                  </a:lnTo>
                  <a:lnTo>
                    <a:pt x="1167" y="571"/>
                  </a:lnTo>
                  <a:lnTo>
                    <a:pt x="1204" y="543"/>
                  </a:lnTo>
                  <a:lnTo>
                    <a:pt x="1239" y="514"/>
                  </a:lnTo>
                  <a:lnTo>
                    <a:pt x="1273" y="482"/>
                  </a:lnTo>
                  <a:lnTo>
                    <a:pt x="1278" y="477"/>
                  </a:lnTo>
                  <a:lnTo>
                    <a:pt x="1291" y="464"/>
                  </a:lnTo>
                  <a:lnTo>
                    <a:pt x="1302" y="451"/>
                  </a:lnTo>
                  <a:lnTo>
                    <a:pt x="1307" y="446"/>
                  </a:lnTo>
                  <a:lnTo>
                    <a:pt x="1310" y="442"/>
                  </a:lnTo>
                  <a:lnTo>
                    <a:pt x="1314" y="435"/>
                  </a:lnTo>
                  <a:lnTo>
                    <a:pt x="1312" y="429"/>
                  </a:lnTo>
                  <a:lnTo>
                    <a:pt x="1309" y="422"/>
                  </a:lnTo>
                  <a:lnTo>
                    <a:pt x="1302" y="419"/>
                  </a:lnTo>
                  <a:lnTo>
                    <a:pt x="1296" y="417"/>
                  </a:lnTo>
                  <a:lnTo>
                    <a:pt x="1288" y="421"/>
                  </a:lnTo>
                  <a:lnTo>
                    <a:pt x="1283" y="424"/>
                  </a:lnTo>
                  <a:lnTo>
                    <a:pt x="1248" y="459"/>
                  </a:lnTo>
                  <a:lnTo>
                    <a:pt x="1216" y="490"/>
                  </a:lnTo>
                  <a:lnTo>
                    <a:pt x="1181" y="518"/>
                  </a:lnTo>
                  <a:lnTo>
                    <a:pt x="1147" y="545"/>
                  </a:lnTo>
                  <a:lnTo>
                    <a:pt x="1110" y="571"/>
                  </a:lnTo>
                  <a:lnTo>
                    <a:pt x="1072" y="594"/>
                  </a:lnTo>
                  <a:lnTo>
                    <a:pt x="1034" y="616"/>
                  </a:lnTo>
                  <a:lnTo>
                    <a:pt x="995" y="636"/>
                  </a:lnTo>
                  <a:lnTo>
                    <a:pt x="954" y="653"/>
                  </a:lnTo>
                  <a:lnTo>
                    <a:pt x="914" y="670"/>
                  </a:lnTo>
                  <a:lnTo>
                    <a:pt x="873" y="682"/>
                  </a:lnTo>
                  <a:lnTo>
                    <a:pt x="832" y="695"/>
                  </a:lnTo>
                  <a:lnTo>
                    <a:pt x="789" y="704"/>
                  </a:lnTo>
                  <a:lnTo>
                    <a:pt x="749" y="712"/>
                  </a:lnTo>
                  <a:lnTo>
                    <a:pt x="708" y="716"/>
                  </a:lnTo>
                  <a:lnTo>
                    <a:pt x="667" y="720"/>
                  </a:lnTo>
                  <a:lnTo>
                    <a:pt x="626" y="720"/>
                  </a:lnTo>
                  <a:lnTo>
                    <a:pt x="590" y="718"/>
                  </a:lnTo>
                  <a:lnTo>
                    <a:pt x="552" y="715"/>
                  </a:lnTo>
                  <a:lnTo>
                    <a:pt x="513" y="708"/>
                  </a:lnTo>
                  <a:lnTo>
                    <a:pt x="471" y="700"/>
                  </a:lnTo>
                  <a:lnTo>
                    <a:pt x="428" y="691"/>
                  </a:lnTo>
                  <a:lnTo>
                    <a:pt x="386" y="678"/>
                  </a:lnTo>
                  <a:lnTo>
                    <a:pt x="342" y="663"/>
                  </a:lnTo>
                  <a:lnTo>
                    <a:pt x="299" y="645"/>
                  </a:lnTo>
                  <a:lnTo>
                    <a:pt x="257" y="624"/>
                  </a:lnTo>
                  <a:lnTo>
                    <a:pt x="218" y="602"/>
                  </a:lnTo>
                  <a:lnTo>
                    <a:pt x="178" y="577"/>
                  </a:lnTo>
                  <a:lnTo>
                    <a:pt x="142" y="548"/>
                  </a:lnTo>
                  <a:lnTo>
                    <a:pt x="111" y="518"/>
                  </a:lnTo>
                  <a:lnTo>
                    <a:pt x="82" y="484"/>
                  </a:lnTo>
                  <a:lnTo>
                    <a:pt x="57" y="448"/>
                  </a:lnTo>
                  <a:lnTo>
                    <a:pt x="38" y="408"/>
                  </a:lnTo>
                  <a:lnTo>
                    <a:pt x="51" y="385"/>
                  </a:lnTo>
                  <a:lnTo>
                    <a:pt x="64" y="362"/>
                  </a:lnTo>
                  <a:lnTo>
                    <a:pt x="79" y="340"/>
                  </a:lnTo>
                  <a:lnTo>
                    <a:pt x="92" y="319"/>
                  </a:lnTo>
                  <a:lnTo>
                    <a:pt x="108" y="299"/>
                  </a:lnTo>
                  <a:lnTo>
                    <a:pt x="123" y="280"/>
                  </a:lnTo>
                  <a:lnTo>
                    <a:pt x="139" y="261"/>
                  </a:lnTo>
                  <a:lnTo>
                    <a:pt x="157" y="243"/>
                  </a:lnTo>
                  <a:lnTo>
                    <a:pt x="173" y="225"/>
                  </a:lnTo>
                  <a:lnTo>
                    <a:pt x="193" y="209"/>
                  </a:lnTo>
                  <a:lnTo>
                    <a:pt x="211" y="193"/>
                  </a:lnTo>
                  <a:lnTo>
                    <a:pt x="231" y="178"/>
                  </a:lnTo>
                  <a:lnTo>
                    <a:pt x="250" y="164"/>
                  </a:lnTo>
                  <a:lnTo>
                    <a:pt x="271" y="149"/>
                  </a:lnTo>
                  <a:lnTo>
                    <a:pt x="293" y="136"/>
                  </a:lnTo>
                  <a:lnTo>
                    <a:pt x="316" y="123"/>
                  </a:lnTo>
                  <a:lnTo>
                    <a:pt x="360" y="100"/>
                  </a:lnTo>
                  <a:lnTo>
                    <a:pt x="404" y="83"/>
                  </a:lnTo>
                  <a:lnTo>
                    <a:pt x="450" y="67"/>
                  </a:lnTo>
                  <a:lnTo>
                    <a:pt x="497" y="54"/>
                  </a:lnTo>
                  <a:lnTo>
                    <a:pt x="543" y="44"/>
                  </a:lnTo>
                  <a:lnTo>
                    <a:pt x="592" y="37"/>
                  </a:lnTo>
                  <a:lnTo>
                    <a:pt x="639" y="34"/>
                  </a:lnTo>
                  <a:lnTo>
                    <a:pt x="688" y="33"/>
                  </a:lnTo>
                  <a:lnTo>
                    <a:pt x="737" y="36"/>
                  </a:lnTo>
                  <a:lnTo>
                    <a:pt x="786" y="42"/>
                  </a:lnTo>
                  <a:lnTo>
                    <a:pt x="835" y="50"/>
                  </a:lnTo>
                  <a:lnTo>
                    <a:pt x="884" y="62"/>
                  </a:lnTo>
                  <a:lnTo>
                    <a:pt x="935" y="78"/>
                  </a:lnTo>
                  <a:lnTo>
                    <a:pt x="984" y="96"/>
                  </a:lnTo>
                  <a:lnTo>
                    <a:pt x="1031" y="117"/>
                  </a:lnTo>
                  <a:lnTo>
                    <a:pt x="1080" y="141"/>
                  </a:lnTo>
                  <a:lnTo>
                    <a:pt x="1113" y="160"/>
                  </a:lnTo>
                  <a:lnTo>
                    <a:pt x="1144" y="181"/>
                  </a:lnTo>
                  <a:lnTo>
                    <a:pt x="1175" y="206"/>
                  </a:lnTo>
                  <a:lnTo>
                    <a:pt x="1204" y="231"/>
                  </a:lnTo>
                  <a:lnTo>
                    <a:pt x="1234" y="259"/>
                  </a:lnTo>
                  <a:lnTo>
                    <a:pt x="1261" y="288"/>
                  </a:lnTo>
                  <a:lnTo>
                    <a:pt x="1289" y="319"/>
                  </a:lnTo>
                  <a:lnTo>
                    <a:pt x="1315" y="351"/>
                  </a:lnTo>
                  <a:lnTo>
                    <a:pt x="1342" y="383"/>
                  </a:lnTo>
                  <a:lnTo>
                    <a:pt x="1366" y="417"/>
                  </a:lnTo>
                  <a:lnTo>
                    <a:pt x="1391" y="451"/>
                  </a:lnTo>
                  <a:lnTo>
                    <a:pt x="1413" y="487"/>
                  </a:lnTo>
                  <a:lnTo>
                    <a:pt x="1436" y="521"/>
                  </a:lnTo>
                  <a:lnTo>
                    <a:pt x="1458" y="555"/>
                  </a:lnTo>
                  <a:lnTo>
                    <a:pt x="1479" y="589"/>
                  </a:lnTo>
                  <a:lnTo>
                    <a:pt x="1500" y="621"/>
                  </a:lnTo>
                  <a:lnTo>
                    <a:pt x="1503" y="626"/>
                  </a:lnTo>
                  <a:lnTo>
                    <a:pt x="1507" y="628"/>
                  </a:lnTo>
                  <a:lnTo>
                    <a:pt x="1511" y="629"/>
                  </a:lnTo>
                  <a:lnTo>
                    <a:pt x="1516" y="629"/>
                  </a:lnTo>
                  <a:lnTo>
                    <a:pt x="1521" y="628"/>
                  </a:lnTo>
                  <a:lnTo>
                    <a:pt x="1526" y="624"/>
                  </a:lnTo>
                  <a:lnTo>
                    <a:pt x="1529" y="621"/>
                  </a:lnTo>
                  <a:lnTo>
                    <a:pt x="1531" y="616"/>
                  </a:lnTo>
                  <a:lnTo>
                    <a:pt x="1549" y="503"/>
                  </a:lnTo>
                  <a:lnTo>
                    <a:pt x="1557" y="359"/>
                  </a:lnTo>
                  <a:lnTo>
                    <a:pt x="1556" y="220"/>
                  </a:lnTo>
                  <a:lnTo>
                    <a:pt x="1546" y="115"/>
                  </a:lnTo>
                  <a:lnTo>
                    <a:pt x="1544" y="110"/>
                  </a:lnTo>
                  <a:lnTo>
                    <a:pt x="1541" y="105"/>
                  </a:lnTo>
                  <a:lnTo>
                    <a:pt x="1538" y="102"/>
                  </a:lnTo>
                  <a:lnTo>
                    <a:pt x="1531" y="100"/>
                  </a:lnTo>
                  <a:lnTo>
                    <a:pt x="1526" y="100"/>
                  </a:lnTo>
                  <a:lnTo>
                    <a:pt x="1521" y="104"/>
                  </a:lnTo>
                  <a:lnTo>
                    <a:pt x="1516" y="107"/>
                  </a:lnTo>
                  <a:lnTo>
                    <a:pt x="1513" y="112"/>
                  </a:lnTo>
                  <a:lnTo>
                    <a:pt x="1505" y="131"/>
                  </a:lnTo>
                  <a:lnTo>
                    <a:pt x="1495" y="152"/>
                  </a:lnTo>
                  <a:lnTo>
                    <a:pt x="1482" y="173"/>
                  </a:lnTo>
                  <a:lnTo>
                    <a:pt x="1469" y="196"/>
                  </a:lnTo>
                  <a:lnTo>
                    <a:pt x="1454" y="220"/>
                  </a:lnTo>
                  <a:lnTo>
                    <a:pt x="1436" y="244"/>
                  </a:lnTo>
                  <a:lnTo>
                    <a:pt x="1418" y="270"/>
                  </a:lnTo>
                  <a:lnTo>
                    <a:pt x="1397" y="296"/>
                  </a:lnTo>
                  <a:lnTo>
                    <a:pt x="1394" y="301"/>
                  </a:lnTo>
                  <a:lnTo>
                    <a:pt x="1394" y="307"/>
                  </a:lnTo>
                  <a:lnTo>
                    <a:pt x="1395" y="316"/>
                  </a:lnTo>
                  <a:lnTo>
                    <a:pt x="1400" y="320"/>
                  </a:lnTo>
                  <a:lnTo>
                    <a:pt x="1405" y="324"/>
                  </a:lnTo>
                  <a:lnTo>
                    <a:pt x="1413" y="324"/>
                  </a:lnTo>
                  <a:lnTo>
                    <a:pt x="1420" y="320"/>
                  </a:lnTo>
                  <a:lnTo>
                    <a:pt x="1425" y="317"/>
                  </a:lnTo>
                  <a:lnTo>
                    <a:pt x="1440" y="298"/>
                  </a:lnTo>
                  <a:lnTo>
                    <a:pt x="1453" y="280"/>
                  </a:lnTo>
                  <a:lnTo>
                    <a:pt x="1466" y="262"/>
                  </a:lnTo>
                  <a:lnTo>
                    <a:pt x="1479" y="244"/>
                  </a:lnTo>
                  <a:lnTo>
                    <a:pt x="1490" y="227"/>
                  </a:lnTo>
                  <a:lnTo>
                    <a:pt x="1500" y="210"/>
                  </a:lnTo>
                  <a:lnTo>
                    <a:pt x="1510" y="194"/>
                  </a:lnTo>
                  <a:lnTo>
                    <a:pt x="1520" y="178"/>
                  </a:lnTo>
                  <a:lnTo>
                    <a:pt x="1521" y="207"/>
                  </a:lnTo>
                  <a:lnTo>
                    <a:pt x="1521" y="240"/>
                  </a:lnTo>
                  <a:lnTo>
                    <a:pt x="1523" y="273"/>
                  </a:lnTo>
                  <a:lnTo>
                    <a:pt x="1523" y="309"/>
                  </a:lnTo>
                  <a:lnTo>
                    <a:pt x="1521" y="377"/>
                  </a:lnTo>
                  <a:lnTo>
                    <a:pt x="1520" y="445"/>
                  </a:lnTo>
                  <a:lnTo>
                    <a:pt x="1515" y="510"/>
                  </a:lnTo>
                  <a:lnTo>
                    <a:pt x="1507" y="568"/>
                  </a:lnTo>
                  <a:lnTo>
                    <a:pt x="1487" y="535"/>
                  </a:lnTo>
                  <a:lnTo>
                    <a:pt x="1466" y="503"/>
                  </a:lnTo>
                  <a:lnTo>
                    <a:pt x="1444" y="471"/>
                  </a:lnTo>
                  <a:lnTo>
                    <a:pt x="1422" y="437"/>
                  </a:lnTo>
                  <a:lnTo>
                    <a:pt x="1399" y="404"/>
                  </a:lnTo>
                  <a:lnTo>
                    <a:pt x="1376" y="372"/>
                  </a:lnTo>
                  <a:lnTo>
                    <a:pt x="1351" y="341"/>
                  </a:lnTo>
                  <a:lnTo>
                    <a:pt x="1327" y="309"/>
                  </a:lnTo>
                  <a:lnTo>
                    <a:pt x="1301" y="280"/>
                  </a:lnTo>
                  <a:lnTo>
                    <a:pt x="1275" y="251"/>
                  </a:lnTo>
                  <a:lnTo>
                    <a:pt x="1247" y="223"/>
                  </a:lnTo>
                  <a:lnTo>
                    <a:pt x="1219" y="196"/>
                  </a:lnTo>
                  <a:lnTo>
                    <a:pt x="1190" y="172"/>
                  </a:lnTo>
                  <a:lnTo>
                    <a:pt x="1160" y="149"/>
                  </a:lnTo>
                  <a:lnTo>
                    <a:pt x="1129" y="128"/>
                  </a:lnTo>
                  <a:lnTo>
                    <a:pt x="1096" y="110"/>
                  </a:lnTo>
                  <a:lnTo>
                    <a:pt x="1046" y="86"/>
                  </a:lnTo>
                  <a:lnTo>
                    <a:pt x="995" y="63"/>
                  </a:lnTo>
                  <a:lnTo>
                    <a:pt x="945" y="46"/>
                  </a:lnTo>
                  <a:lnTo>
                    <a:pt x="892" y="29"/>
                  </a:lnTo>
                  <a:lnTo>
                    <a:pt x="842" y="18"/>
                  </a:lnTo>
                  <a:lnTo>
                    <a:pt x="789" y="8"/>
                  </a:lnTo>
                  <a:lnTo>
                    <a:pt x="739" y="3"/>
                  </a:lnTo>
                  <a:lnTo>
                    <a:pt x="688" y="0"/>
                  </a:lnTo>
                  <a:lnTo>
                    <a:pt x="637" y="0"/>
                  </a:lnTo>
                  <a:lnTo>
                    <a:pt x="587" y="5"/>
                  </a:lnTo>
                  <a:lnTo>
                    <a:pt x="536" y="12"/>
                  </a:lnTo>
                  <a:lnTo>
                    <a:pt x="487" y="21"/>
                  </a:lnTo>
                  <a:lnTo>
                    <a:pt x="440" y="34"/>
                  </a:lnTo>
                  <a:lnTo>
                    <a:pt x="391" y="52"/>
                  </a:lnTo>
                  <a:lnTo>
                    <a:pt x="345" y="71"/>
                  </a:lnTo>
                  <a:lnTo>
                    <a:pt x="299"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17" name="Freeform 97"/>
            <p:cNvSpPr>
              <a:spLocks noChangeAspect="1"/>
            </p:cNvSpPr>
            <p:nvPr/>
          </p:nvSpPr>
          <p:spPr bwMode="auto">
            <a:xfrm>
              <a:off x="5259" y="180"/>
              <a:ext cx="193" cy="88"/>
            </a:xfrm>
            <a:custGeom>
              <a:avLst/>
              <a:gdLst>
                <a:gd name="T0" fmla="*/ 2 w 437"/>
                <a:gd name="T1" fmla="*/ 94 h 199"/>
                <a:gd name="T2" fmla="*/ 0 w 437"/>
                <a:gd name="T3" fmla="*/ 100 h 199"/>
                <a:gd name="T4" fmla="*/ 0 w 437"/>
                <a:gd name="T5" fmla="*/ 107 h 199"/>
                <a:gd name="T6" fmla="*/ 2 w 437"/>
                <a:gd name="T7" fmla="*/ 112 h 199"/>
                <a:gd name="T8" fmla="*/ 7 w 437"/>
                <a:gd name="T9" fmla="*/ 116 h 199"/>
                <a:gd name="T10" fmla="*/ 13 w 437"/>
                <a:gd name="T11" fmla="*/ 118 h 199"/>
                <a:gd name="T12" fmla="*/ 20 w 437"/>
                <a:gd name="T13" fmla="*/ 118 h 199"/>
                <a:gd name="T14" fmla="*/ 25 w 437"/>
                <a:gd name="T15" fmla="*/ 116 h 199"/>
                <a:gd name="T16" fmla="*/ 30 w 437"/>
                <a:gd name="T17" fmla="*/ 112 h 199"/>
                <a:gd name="T18" fmla="*/ 44 w 437"/>
                <a:gd name="T19" fmla="*/ 91 h 199"/>
                <a:gd name="T20" fmla="*/ 61 w 437"/>
                <a:gd name="T21" fmla="*/ 74 h 199"/>
                <a:gd name="T22" fmla="*/ 79 w 437"/>
                <a:gd name="T23" fmla="*/ 60 h 199"/>
                <a:gd name="T24" fmla="*/ 97 w 437"/>
                <a:gd name="T25" fmla="*/ 49 h 199"/>
                <a:gd name="T26" fmla="*/ 116 w 437"/>
                <a:gd name="T27" fmla="*/ 40 h 199"/>
                <a:gd name="T28" fmla="*/ 139 w 437"/>
                <a:gd name="T29" fmla="*/ 36 h 199"/>
                <a:gd name="T30" fmla="*/ 160 w 437"/>
                <a:gd name="T31" fmla="*/ 34 h 199"/>
                <a:gd name="T32" fmla="*/ 185 w 437"/>
                <a:gd name="T33" fmla="*/ 34 h 199"/>
                <a:gd name="T34" fmla="*/ 219 w 437"/>
                <a:gd name="T35" fmla="*/ 39 h 199"/>
                <a:gd name="T36" fmla="*/ 252 w 437"/>
                <a:gd name="T37" fmla="*/ 49 h 199"/>
                <a:gd name="T38" fmla="*/ 283 w 437"/>
                <a:gd name="T39" fmla="*/ 63 h 199"/>
                <a:gd name="T40" fmla="*/ 312 w 437"/>
                <a:gd name="T41" fmla="*/ 81 h 199"/>
                <a:gd name="T42" fmla="*/ 340 w 437"/>
                <a:gd name="T43" fmla="*/ 104 h 199"/>
                <a:gd name="T44" fmla="*/ 365 w 437"/>
                <a:gd name="T45" fmla="*/ 129 h 199"/>
                <a:gd name="T46" fmla="*/ 386 w 437"/>
                <a:gd name="T47" fmla="*/ 158 h 199"/>
                <a:gd name="T48" fmla="*/ 405 w 437"/>
                <a:gd name="T49" fmla="*/ 191 h 199"/>
                <a:gd name="T50" fmla="*/ 409 w 437"/>
                <a:gd name="T51" fmla="*/ 196 h 199"/>
                <a:gd name="T52" fmla="*/ 415 w 437"/>
                <a:gd name="T53" fmla="*/ 199 h 199"/>
                <a:gd name="T54" fmla="*/ 422 w 437"/>
                <a:gd name="T55" fmla="*/ 199 h 199"/>
                <a:gd name="T56" fmla="*/ 428 w 437"/>
                <a:gd name="T57" fmla="*/ 197 h 199"/>
                <a:gd name="T58" fmla="*/ 433 w 437"/>
                <a:gd name="T59" fmla="*/ 194 h 199"/>
                <a:gd name="T60" fmla="*/ 437 w 437"/>
                <a:gd name="T61" fmla="*/ 188 h 199"/>
                <a:gd name="T62" fmla="*/ 437 w 437"/>
                <a:gd name="T63" fmla="*/ 181 h 199"/>
                <a:gd name="T64" fmla="*/ 435 w 437"/>
                <a:gd name="T65" fmla="*/ 175 h 199"/>
                <a:gd name="T66" fmla="*/ 414 w 437"/>
                <a:gd name="T67" fmla="*/ 139 h 199"/>
                <a:gd name="T68" fmla="*/ 389 w 437"/>
                <a:gd name="T69" fmla="*/ 107 h 199"/>
                <a:gd name="T70" fmla="*/ 361 w 437"/>
                <a:gd name="T71" fmla="*/ 78 h 199"/>
                <a:gd name="T72" fmla="*/ 332 w 437"/>
                <a:gd name="T73" fmla="*/ 53 h 199"/>
                <a:gd name="T74" fmla="*/ 298 w 437"/>
                <a:gd name="T75" fmla="*/ 34 h 199"/>
                <a:gd name="T76" fmla="*/ 263 w 437"/>
                <a:gd name="T77" fmla="*/ 18 h 199"/>
                <a:gd name="T78" fmla="*/ 227 w 437"/>
                <a:gd name="T79" fmla="*/ 7 h 199"/>
                <a:gd name="T80" fmla="*/ 188 w 437"/>
                <a:gd name="T81" fmla="*/ 2 h 199"/>
                <a:gd name="T82" fmla="*/ 159 w 437"/>
                <a:gd name="T83" fmla="*/ 0 h 199"/>
                <a:gd name="T84" fmla="*/ 133 w 437"/>
                <a:gd name="T85" fmla="*/ 3 h 199"/>
                <a:gd name="T86" fmla="*/ 107 w 437"/>
                <a:gd name="T87" fmla="*/ 8 h 199"/>
                <a:gd name="T88" fmla="*/ 82 w 437"/>
                <a:gd name="T89" fmla="*/ 18 h 199"/>
                <a:gd name="T90" fmla="*/ 59 w 437"/>
                <a:gd name="T91" fmla="*/ 32 h 199"/>
                <a:gd name="T92" fmla="*/ 38 w 437"/>
                <a:gd name="T93" fmla="*/ 49 h 199"/>
                <a:gd name="T94" fmla="*/ 20 w 437"/>
                <a:gd name="T95" fmla="*/ 70 h 199"/>
                <a:gd name="T96" fmla="*/ 2 w 437"/>
                <a:gd name="T97"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199">
                  <a:moveTo>
                    <a:pt x="2" y="94"/>
                  </a:moveTo>
                  <a:lnTo>
                    <a:pt x="0" y="100"/>
                  </a:lnTo>
                  <a:lnTo>
                    <a:pt x="0" y="107"/>
                  </a:lnTo>
                  <a:lnTo>
                    <a:pt x="2" y="112"/>
                  </a:lnTo>
                  <a:lnTo>
                    <a:pt x="7" y="116"/>
                  </a:lnTo>
                  <a:lnTo>
                    <a:pt x="13" y="118"/>
                  </a:lnTo>
                  <a:lnTo>
                    <a:pt x="20" y="118"/>
                  </a:lnTo>
                  <a:lnTo>
                    <a:pt x="25" y="116"/>
                  </a:lnTo>
                  <a:lnTo>
                    <a:pt x="30" y="112"/>
                  </a:lnTo>
                  <a:lnTo>
                    <a:pt x="44" y="91"/>
                  </a:lnTo>
                  <a:lnTo>
                    <a:pt x="61" y="74"/>
                  </a:lnTo>
                  <a:lnTo>
                    <a:pt x="79" y="60"/>
                  </a:lnTo>
                  <a:lnTo>
                    <a:pt x="97" y="49"/>
                  </a:lnTo>
                  <a:lnTo>
                    <a:pt x="116" y="40"/>
                  </a:lnTo>
                  <a:lnTo>
                    <a:pt x="139" y="36"/>
                  </a:lnTo>
                  <a:lnTo>
                    <a:pt x="160" y="34"/>
                  </a:lnTo>
                  <a:lnTo>
                    <a:pt x="185" y="34"/>
                  </a:lnTo>
                  <a:lnTo>
                    <a:pt x="219" y="39"/>
                  </a:lnTo>
                  <a:lnTo>
                    <a:pt x="252" y="49"/>
                  </a:lnTo>
                  <a:lnTo>
                    <a:pt x="283" y="63"/>
                  </a:lnTo>
                  <a:lnTo>
                    <a:pt x="312" y="81"/>
                  </a:lnTo>
                  <a:lnTo>
                    <a:pt x="340" y="104"/>
                  </a:lnTo>
                  <a:lnTo>
                    <a:pt x="365" y="129"/>
                  </a:lnTo>
                  <a:lnTo>
                    <a:pt x="386" y="158"/>
                  </a:lnTo>
                  <a:lnTo>
                    <a:pt x="405" y="191"/>
                  </a:lnTo>
                  <a:lnTo>
                    <a:pt x="409" y="196"/>
                  </a:lnTo>
                  <a:lnTo>
                    <a:pt x="415" y="199"/>
                  </a:lnTo>
                  <a:lnTo>
                    <a:pt x="422" y="199"/>
                  </a:lnTo>
                  <a:lnTo>
                    <a:pt x="428" y="197"/>
                  </a:lnTo>
                  <a:lnTo>
                    <a:pt x="433" y="194"/>
                  </a:lnTo>
                  <a:lnTo>
                    <a:pt x="437" y="188"/>
                  </a:lnTo>
                  <a:lnTo>
                    <a:pt x="437" y="181"/>
                  </a:lnTo>
                  <a:lnTo>
                    <a:pt x="435" y="175"/>
                  </a:lnTo>
                  <a:lnTo>
                    <a:pt x="414" y="139"/>
                  </a:lnTo>
                  <a:lnTo>
                    <a:pt x="389" y="107"/>
                  </a:lnTo>
                  <a:lnTo>
                    <a:pt x="361" y="78"/>
                  </a:lnTo>
                  <a:lnTo>
                    <a:pt x="332" y="53"/>
                  </a:lnTo>
                  <a:lnTo>
                    <a:pt x="298" y="34"/>
                  </a:lnTo>
                  <a:lnTo>
                    <a:pt x="263" y="18"/>
                  </a:lnTo>
                  <a:lnTo>
                    <a:pt x="227" y="7"/>
                  </a:lnTo>
                  <a:lnTo>
                    <a:pt x="188" y="2"/>
                  </a:lnTo>
                  <a:lnTo>
                    <a:pt x="159" y="0"/>
                  </a:lnTo>
                  <a:lnTo>
                    <a:pt x="133" y="3"/>
                  </a:lnTo>
                  <a:lnTo>
                    <a:pt x="107" y="8"/>
                  </a:lnTo>
                  <a:lnTo>
                    <a:pt x="82" y="18"/>
                  </a:lnTo>
                  <a:lnTo>
                    <a:pt x="59" y="32"/>
                  </a:lnTo>
                  <a:lnTo>
                    <a:pt x="38" y="49"/>
                  </a:lnTo>
                  <a:lnTo>
                    <a:pt x="20" y="70"/>
                  </a:lnTo>
                  <a:lnTo>
                    <a:pt x="2"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18" name="Freeform 98"/>
            <p:cNvSpPr>
              <a:spLocks noChangeAspect="1"/>
            </p:cNvSpPr>
            <p:nvPr/>
          </p:nvSpPr>
          <p:spPr bwMode="auto">
            <a:xfrm>
              <a:off x="5261" y="558"/>
              <a:ext cx="195" cy="86"/>
            </a:xfrm>
            <a:custGeom>
              <a:avLst/>
              <a:gdLst>
                <a:gd name="T0" fmla="*/ 400 w 441"/>
                <a:gd name="T1" fmla="*/ 34 h 195"/>
                <a:gd name="T2" fmla="*/ 378 w 441"/>
                <a:gd name="T3" fmla="*/ 72 h 195"/>
                <a:gd name="T4" fmla="*/ 348 w 441"/>
                <a:gd name="T5" fmla="*/ 106 h 195"/>
                <a:gd name="T6" fmla="*/ 312 w 441"/>
                <a:gd name="T7" fmla="*/ 132 h 195"/>
                <a:gd name="T8" fmla="*/ 276 w 441"/>
                <a:gd name="T9" fmla="*/ 150 h 195"/>
                <a:gd name="T10" fmla="*/ 235 w 441"/>
                <a:gd name="T11" fmla="*/ 160 h 195"/>
                <a:gd name="T12" fmla="*/ 185 w 441"/>
                <a:gd name="T13" fmla="*/ 160 h 195"/>
                <a:gd name="T14" fmla="*/ 128 w 441"/>
                <a:gd name="T15" fmla="*/ 148 h 195"/>
                <a:gd name="T16" fmla="*/ 87 w 441"/>
                <a:gd name="T17" fmla="*/ 131 h 195"/>
                <a:gd name="T18" fmla="*/ 69 w 441"/>
                <a:gd name="T19" fmla="*/ 121 h 195"/>
                <a:gd name="T20" fmla="*/ 53 w 441"/>
                <a:gd name="T21" fmla="*/ 111 h 195"/>
                <a:gd name="T22" fmla="*/ 36 w 441"/>
                <a:gd name="T23" fmla="*/ 98 h 195"/>
                <a:gd name="T24" fmla="*/ 25 w 441"/>
                <a:gd name="T25" fmla="*/ 89 h 195"/>
                <a:gd name="T26" fmla="*/ 10 w 441"/>
                <a:gd name="T27" fmla="*/ 90 h 195"/>
                <a:gd name="T28" fmla="*/ 2 w 441"/>
                <a:gd name="T29" fmla="*/ 98 h 195"/>
                <a:gd name="T30" fmla="*/ 2 w 441"/>
                <a:gd name="T31" fmla="*/ 113 h 195"/>
                <a:gd name="T32" fmla="*/ 15 w 441"/>
                <a:gd name="T33" fmla="*/ 124 h 195"/>
                <a:gd name="T34" fmla="*/ 33 w 441"/>
                <a:gd name="T35" fmla="*/ 139 h 195"/>
                <a:gd name="T36" fmla="*/ 51 w 441"/>
                <a:gd name="T37" fmla="*/ 150 h 195"/>
                <a:gd name="T38" fmla="*/ 71 w 441"/>
                <a:gd name="T39" fmla="*/ 161 h 195"/>
                <a:gd name="T40" fmla="*/ 118 w 441"/>
                <a:gd name="T41" fmla="*/ 181 h 195"/>
                <a:gd name="T42" fmla="*/ 183 w 441"/>
                <a:gd name="T43" fmla="*/ 194 h 195"/>
                <a:gd name="T44" fmla="*/ 240 w 441"/>
                <a:gd name="T45" fmla="*/ 194 h 195"/>
                <a:gd name="T46" fmla="*/ 286 w 441"/>
                <a:gd name="T47" fmla="*/ 182 h 195"/>
                <a:gd name="T48" fmla="*/ 329 w 441"/>
                <a:gd name="T49" fmla="*/ 163 h 195"/>
                <a:gd name="T50" fmla="*/ 371 w 441"/>
                <a:gd name="T51" fmla="*/ 131 h 195"/>
                <a:gd name="T52" fmla="*/ 405 w 441"/>
                <a:gd name="T53" fmla="*/ 92 h 195"/>
                <a:gd name="T54" fmla="*/ 430 w 441"/>
                <a:gd name="T55" fmla="*/ 47 h 195"/>
                <a:gd name="T56" fmla="*/ 441 w 441"/>
                <a:gd name="T57" fmla="*/ 16 h 195"/>
                <a:gd name="T58" fmla="*/ 435 w 441"/>
                <a:gd name="T59" fmla="*/ 5 h 195"/>
                <a:gd name="T60" fmla="*/ 423 w 441"/>
                <a:gd name="T61" fmla="*/ 0 h 195"/>
                <a:gd name="T62" fmla="*/ 412 w 441"/>
                <a:gd name="T63"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195">
                  <a:moveTo>
                    <a:pt x="409" y="13"/>
                  </a:moveTo>
                  <a:lnTo>
                    <a:pt x="400" y="34"/>
                  </a:lnTo>
                  <a:lnTo>
                    <a:pt x="389" y="55"/>
                  </a:lnTo>
                  <a:lnTo>
                    <a:pt x="378" y="72"/>
                  </a:lnTo>
                  <a:lnTo>
                    <a:pt x="363" y="90"/>
                  </a:lnTo>
                  <a:lnTo>
                    <a:pt x="348" y="106"/>
                  </a:lnTo>
                  <a:lnTo>
                    <a:pt x="330" y="121"/>
                  </a:lnTo>
                  <a:lnTo>
                    <a:pt x="312" y="132"/>
                  </a:lnTo>
                  <a:lnTo>
                    <a:pt x="293" y="144"/>
                  </a:lnTo>
                  <a:lnTo>
                    <a:pt x="276" y="150"/>
                  </a:lnTo>
                  <a:lnTo>
                    <a:pt x="257" y="155"/>
                  </a:lnTo>
                  <a:lnTo>
                    <a:pt x="235" y="160"/>
                  </a:lnTo>
                  <a:lnTo>
                    <a:pt x="211" y="161"/>
                  </a:lnTo>
                  <a:lnTo>
                    <a:pt x="185" y="160"/>
                  </a:lnTo>
                  <a:lnTo>
                    <a:pt x="157" y="156"/>
                  </a:lnTo>
                  <a:lnTo>
                    <a:pt x="128" y="148"/>
                  </a:lnTo>
                  <a:lnTo>
                    <a:pt x="97" y="135"/>
                  </a:lnTo>
                  <a:lnTo>
                    <a:pt x="87" y="131"/>
                  </a:lnTo>
                  <a:lnTo>
                    <a:pt x="77" y="126"/>
                  </a:lnTo>
                  <a:lnTo>
                    <a:pt x="69" y="121"/>
                  </a:lnTo>
                  <a:lnTo>
                    <a:pt x="61" y="116"/>
                  </a:lnTo>
                  <a:lnTo>
                    <a:pt x="53" y="111"/>
                  </a:lnTo>
                  <a:lnTo>
                    <a:pt x="44" y="105"/>
                  </a:lnTo>
                  <a:lnTo>
                    <a:pt x="36" y="98"/>
                  </a:lnTo>
                  <a:lnTo>
                    <a:pt x="30" y="92"/>
                  </a:lnTo>
                  <a:lnTo>
                    <a:pt x="25" y="89"/>
                  </a:lnTo>
                  <a:lnTo>
                    <a:pt x="18" y="89"/>
                  </a:lnTo>
                  <a:lnTo>
                    <a:pt x="10" y="90"/>
                  </a:lnTo>
                  <a:lnTo>
                    <a:pt x="5" y="93"/>
                  </a:lnTo>
                  <a:lnTo>
                    <a:pt x="2" y="98"/>
                  </a:lnTo>
                  <a:lnTo>
                    <a:pt x="0" y="105"/>
                  </a:lnTo>
                  <a:lnTo>
                    <a:pt x="2" y="113"/>
                  </a:lnTo>
                  <a:lnTo>
                    <a:pt x="7" y="118"/>
                  </a:lnTo>
                  <a:lnTo>
                    <a:pt x="15" y="124"/>
                  </a:lnTo>
                  <a:lnTo>
                    <a:pt x="23" y="132"/>
                  </a:lnTo>
                  <a:lnTo>
                    <a:pt x="33" y="139"/>
                  </a:lnTo>
                  <a:lnTo>
                    <a:pt x="41" y="144"/>
                  </a:lnTo>
                  <a:lnTo>
                    <a:pt x="51" y="150"/>
                  </a:lnTo>
                  <a:lnTo>
                    <a:pt x="61" y="156"/>
                  </a:lnTo>
                  <a:lnTo>
                    <a:pt x="71" y="161"/>
                  </a:lnTo>
                  <a:lnTo>
                    <a:pt x="82" y="166"/>
                  </a:lnTo>
                  <a:lnTo>
                    <a:pt x="118" y="181"/>
                  </a:lnTo>
                  <a:lnTo>
                    <a:pt x="152" y="189"/>
                  </a:lnTo>
                  <a:lnTo>
                    <a:pt x="183" y="194"/>
                  </a:lnTo>
                  <a:lnTo>
                    <a:pt x="213" y="195"/>
                  </a:lnTo>
                  <a:lnTo>
                    <a:pt x="240" y="194"/>
                  </a:lnTo>
                  <a:lnTo>
                    <a:pt x="265" y="189"/>
                  </a:lnTo>
                  <a:lnTo>
                    <a:pt x="286" y="182"/>
                  </a:lnTo>
                  <a:lnTo>
                    <a:pt x="306" y="174"/>
                  </a:lnTo>
                  <a:lnTo>
                    <a:pt x="329" y="163"/>
                  </a:lnTo>
                  <a:lnTo>
                    <a:pt x="350" y="148"/>
                  </a:lnTo>
                  <a:lnTo>
                    <a:pt x="371" y="131"/>
                  </a:lnTo>
                  <a:lnTo>
                    <a:pt x="389" y="113"/>
                  </a:lnTo>
                  <a:lnTo>
                    <a:pt x="405" y="92"/>
                  </a:lnTo>
                  <a:lnTo>
                    <a:pt x="418" y="71"/>
                  </a:lnTo>
                  <a:lnTo>
                    <a:pt x="430" y="47"/>
                  </a:lnTo>
                  <a:lnTo>
                    <a:pt x="440" y="22"/>
                  </a:lnTo>
                  <a:lnTo>
                    <a:pt x="441" y="16"/>
                  </a:lnTo>
                  <a:lnTo>
                    <a:pt x="440" y="9"/>
                  </a:lnTo>
                  <a:lnTo>
                    <a:pt x="435" y="5"/>
                  </a:lnTo>
                  <a:lnTo>
                    <a:pt x="430" y="1"/>
                  </a:lnTo>
                  <a:lnTo>
                    <a:pt x="423" y="0"/>
                  </a:lnTo>
                  <a:lnTo>
                    <a:pt x="417" y="1"/>
                  </a:lnTo>
                  <a:lnTo>
                    <a:pt x="412" y="6"/>
                  </a:lnTo>
                  <a:lnTo>
                    <a:pt x="409"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19" name="Freeform 99"/>
            <p:cNvSpPr>
              <a:spLocks noChangeAspect="1"/>
            </p:cNvSpPr>
            <p:nvPr/>
          </p:nvSpPr>
          <p:spPr bwMode="auto">
            <a:xfrm>
              <a:off x="5076" y="341"/>
              <a:ext cx="128" cy="124"/>
            </a:xfrm>
            <a:custGeom>
              <a:avLst/>
              <a:gdLst>
                <a:gd name="T0" fmla="*/ 36 w 291"/>
                <a:gd name="T1" fmla="*/ 66 h 281"/>
                <a:gd name="T2" fmla="*/ 21 w 291"/>
                <a:gd name="T3" fmla="*/ 89 h 281"/>
                <a:gd name="T4" fmla="*/ 11 w 291"/>
                <a:gd name="T5" fmla="*/ 111 h 281"/>
                <a:gd name="T6" fmla="*/ 3 w 291"/>
                <a:gd name="T7" fmla="*/ 137 h 281"/>
                <a:gd name="T8" fmla="*/ 0 w 291"/>
                <a:gd name="T9" fmla="*/ 163 h 281"/>
                <a:gd name="T10" fmla="*/ 0 w 291"/>
                <a:gd name="T11" fmla="*/ 189 h 281"/>
                <a:gd name="T12" fmla="*/ 7 w 291"/>
                <a:gd name="T13" fmla="*/ 212 h 281"/>
                <a:gd name="T14" fmla="*/ 20 w 291"/>
                <a:gd name="T15" fmla="*/ 234 h 281"/>
                <a:gd name="T16" fmla="*/ 38 w 291"/>
                <a:gd name="T17" fmla="*/ 254 h 281"/>
                <a:gd name="T18" fmla="*/ 57 w 291"/>
                <a:gd name="T19" fmla="*/ 267 h 281"/>
                <a:gd name="T20" fmla="*/ 78 w 291"/>
                <a:gd name="T21" fmla="*/ 275 h 281"/>
                <a:gd name="T22" fmla="*/ 100 w 291"/>
                <a:gd name="T23" fmla="*/ 279 h 281"/>
                <a:gd name="T24" fmla="*/ 124 w 291"/>
                <a:gd name="T25" fmla="*/ 281 h 281"/>
                <a:gd name="T26" fmla="*/ 147 w 291"/>
                <a:gd name="T27" fmla="*/ 279 h 281"/>
                <a:gd name="T28" fmla="*/ 170 w 291"/>
                <a:gd name="T29" fmla="*/ 275 h 281"/>
                <a:gd name="T30" fmla="*/ 193 w 291"/>
                <a:gd name="T31" fmla="*/ 267 h 281"/>
                <a:gd name="T32" fmla="*/ 212 w 291"/>
                <a:gd name="T33" fmla="*/ 257 h 281"/>
                <a:gd name="T34" fmla="*/ 237 w 291"/>
                <a:gd name="T35" fmla="*/ 237 h 281"/>
                <a:gd name="T36" fmla="*/ 258 w 291"/>
                <a:gd name="T37" fmla="*/ 213 h 281"/>
                <a:gd name="T38" fmla="*/ 274 w 291"/>
                <a:gd name="T39" fmla="*/ 184 h 281"/>
                <a:gd name="T40" fmla="*/ 286 w 291"/>
                <a:gd name="T41" fmla="*/ 152 h 281"/>
                <a:gd name="T42" fmla="*/ 291 w 291"/>
                <a:gd name="T43" fmla="*/ 118 h 281"/>
                <a:gd name="T44" fmla="*/ 289 w 291"/>
                <a:gd name="T45" fmla="*/ 85 h 281"/>
                <a:gd name="T46" fmla="*/ 279 w 291"/>
                <a:gd name="T47" fmla="*/ 56 h 281"/>
                <a:gd name="T48" fmla="*/ 260 w 291"/>
                <a:gd name="T49" fmla="*/ 31 h 281"/>
                <a:gd name="T50" fmla="*/ 234 w 291"/>
                <a:gd name="T51" fmla="*/ 13 h 281"/>
                <a:gd name="T52" fmla="*/ 206 w 291"/>
                <a:gd name="T53" fmla="*/ 3 h 281"/>
                <a:gd name="T54" fmla="*/ 175 w 291"/>
                <a:gd name="T55" fmla="*/ 0 h 281"/>
                <a:gd name="T56" fmla="*/ 142 w 291"/>
                <a:gd name="T57" fmla="*/ 3 h 281"/>
                <a:gd name="T58" fmla="*/ 111 w 291"/>
                <a:gd name="T59" fmla="*/ 13 h 281"/>
                <a:gd name="T60" fmla="*/ 82 w 291"/>
                <a:gd name="T61" fmla="*/ 26 h 281"/>
                <a:gd name="T62" fmla="*/ 57 w 291"/>
                <a:gd name="T63" fmla="*/ 45 h 281"/>
                <a:gd name="T64" fmla="*/ 36 w 291"/>
                <a:gd name="T65" fmla="*/ 6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281">
                  <a:moveTo>
                    <a:pt x="36" y="66"/>
                  </a:moveTo>
                  <a:lnTo>
                    <a:pt x="21" y="89"/>
                  </a:lnTo>
                  <a:lnTo>
                    <a:pt x="11" y="111"/>
                  </a:lnTo>
                  <a:lnTo>
                    <a:pt x="3" y="137"/>
                  </a:lnTo>
                  <a:lnTo>
                    <a:pt x="0" y="163"/>
                  </a:lnTo>
                  <a:lnTo>
                    <a:pt x="0" y="189"/>
                  </a:lnTo>
                  <a:lnTo>
                    <a:pt x="7" y="212"/>
                  </a:lnTo>
                  <a:lnTo>
                    <a:pt x="20" y="234"/>
                  </a:lnTo>
                  <a:lnTo>
                    <a:pt x="38" y="254"/>
                  </a:lnTo>
                  <a:lnTo>
                    <a:pt x="57" y="267"/>
                  </a:lnTo>
                  <a:lnTo>
                    <a:pt x="78" y="275"/>
                  </a:lnTo>
                  <a:lnTo>
                    <a:pt x="100" y="279"/>
                  </a:lnTo>
                  <a:lnTo>
                    <a:pt x="124" y="281"/>
                  </a:lnTo>
                  <a:lnTo>
                    <a:pt x="147" y="279"/>
                  </a:lnTo>
                  <a:lnTo>
                    <a:pt x="170" y="275"/>
                  </a:lnTo>
                  <a:lnTo>
                    <a:pt x="193" y="267"/>
                  </a:lnTo>
                  <a:lnTo>
                    <a:pt x="212" y="257"/>
                  </a:lnTo>
                  <a:lnTo>
                    <a:pt x="237" y="237"/>
                  </a:lnTo>
                  <a:lnTo>
                    <a:pt x="258" y="213"/>
                  </a:lnTo>
                  <a:lnTo>
                    <a:pt x="274" y="184"/>
                  </a:lnTo>
                  <a:lnTo>
                    <a:pt x="286" y="152"/>
                  </a:lnTo>
                  <a:lnTo>
                    <a:pt x="291" y="118"/>
                  </a:lnTo>
                  <a:lnTo>
                    <a:pt x="289" y="85"/>
                  </a:lnTo>
                  <a:lnTo>
                    <a:pt x="279" y="56"/>
                  </a:lnTo>
                  <a:lnTo>
                    <a:pt x="260" y="31"/>
                  </a:lnTo>
                  <a:lnTo>
                    <a:pt x="234" y="13"/>
                  </a:lnTo>
                  <a:lnTo>
                    <a:pt x="206" y="3"/>
                  </a:lnTo>
                  <a:lnTo>
                    <a:pt x="175" y="0"/>
                  </a:lnTo>
                  <a:lnTo>
                    <a:pt x="142" y="3"/>
                  </a:lnTo>
                  <a:lnTo>
                    <a:pt x="111" y="13"/>
                  </a:lnTo>
                  <a:lnTo>
                    <a:pt x="82" y="26"/>
                  </a:lnTo>
                  <a:lnTo>
                    <a:pt x="57" y="45"/>
                  </a:lnTo>
                  <a:lnTo>
                    <a:pt x="36"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220" name="Freeform 100"/>
            <p:cNvSpPr>
              <a:spLocks noChangeAspect="1" noEditPoints="1"/>
            </p:cNvSpPr>
            <p:nvPr/>
          </p:nvSpPr>
          <p:spPr bwMode="auto">
            <a:xfrm>
              <a:off x="5103" y="368"/>
              <a:ext cx="61" cy="63"/>
            </a:xfrm>
            <a:custGeom>
              <a:avLst/>
              <a:gdLst>
                <a:gd name="T0" fmla="*/ 20 w 138"/>
                <a:gd name="T1" fmla="*/ 30 h 141"/>
                <a:gd name="T2" fmla="*/ 12 w 138"/>
                <a:gd name="T3" fmla="*/ 41 h 141"/>
                <a:gd name="T4" fmla="*/ 5 w 138"/>
                <a:gd name="T5" fmla="*/ 52 h 141"/>
                <a:gd name="T6" fmla="*/ 2 w 138"/>
                <a:gd name="T7" fmla="*/ 65 h 141"/>
                <a:gd name="T8" fmla="*/ 0 w 138"/>
                <a:gd name="T9" fmla="*/ 78 h 141"/>
                <a:gd name="T10" fmla="*/ 2 w 138"/>
                <a:gd name="T11" fmla="*/ 91 h 141"/>
                <a:gd name="T12" fmla="*/ 5 w 138"/>
                <a:gd name="T13" fmla="*/ 104 h 141"/>
                <a:gd name="T14" fmla="*/ 14 w 138"/>
                <a:gd name="T15" fmla="*/ 115 h 141"/>
                <a:gd name="T16" fmla="*/ 23 w 138"/>
                <a:gd name="T17" fmla="*/ 125 h 141"/>
                <a:gd name="T18" fmla="*/ 30 w 138"/>
                <a:gd name="T19" fmla="*/ 130 h 141"/>
                <a:gd name="T20" fmla="*/ 38 w 138"/>
                <a:gd name="T21" fmla="*/ 135 h 141"/>
                <a:gd name="T22" fmla="*/ 45 w 138"/>
                <a:gd name="T23" fmla="*/ 138 h 141"/>
                <a:gd name="T24" fmla="*/ 53 w 138"/>
                <a:gd name="T25" fmla="*/ 140 h 141"/>
                <a:gd name="T26" fmla="*/ 59 w 138"/>
                <a:gd name="T27" fmla="*/ 141 h 141"/>
                <a:gd name="T28" fmla="*/ 67 w 138"/>
                <a:gd name="T29" fmla="*/ 140 h 141"/>
                <a:gd name="T30" fmla="*/ 76 w 138"/>
                <a:gd name="T31" fmla="*/ 140 h 141"/>
                <a:gd name="T32" fmla="*/ 84 w 138"/>
                <a:gd name="T33" fmla="*/ 136 h 141"/>
                <a:gd name="T34" fmla="*/ 94 w 138"/>
                <a:gd name="T35" fmla="*/ 131 h 141"/>
                <a:gd name="T36" fmla="*/ 102 w 138"/>
                <a:gd name="T37" fmla="*/ 127 h 141"/>
                <a:gd name="T38" fmla="*/ 112 w 138"/>
                <a:gd name="T39" fmla="*/ 118 h 141"/>
                <a:gd name="T40" fmla="*/ 118 w 138"/>
                <a:gd name="T41" fmla="*/ 110 h 141"/>
                <a:gd name="T42" fmla="*/ 125 w 138"/>
                <a:gd name="T43" fmla="*/ 102 h 141"/>
                <a:gd name="T44" fmla="*/ 131 w 138"/>
                <a:gd name="T45" fmla="*/ 93 h 141"/>
                <a:gd name="T46" fmla="*/ 134 w 138"/>
                <a:gd name="T47" fmla="*/ 83 h 141"/>
                <a:gd name="T48" fmla="*/ 138 w 138"/>
                <a:gd name="T49" fmla="*/ 72 h 141"/>
                <a:gd name="T50" fmla="*/ 138 w 138"/>
                <a:gd name="T51" fmla="*/ 55 h 141"/>
                <a:gd name="T52" fmla="*/ 134 w 138"/>
                <a:gd name="T53" fmla="*/ 41 h 141"/>
                <a:gd name="T54" fmla="*/ 126 w 138"/>
                <a:gd name="T55" fmla="*/ 26 h 141"/>
                <a:gd name="T56" fmla="*/ 115 w 138"/>
                <a:gd name="T57" fmla="*/ 15 h 141"/>
                <a:gd name="T58" fmla="*/ 102 w 138"/>
                <a:gd name="T59" fmla="*/ 7 h 141"/>
                <a:gd name="T60" fmla="*/ 89 w 138"/>
                <a:gd name="T61" fmla="*/ 2 h 141"/>
                <a:gd name="T62" fmla="*/ 77 w 138"/>
                <a:gd name="T63" fmla="*/ 0 h 141"/>
                <a:gd name="T64" fmla="*/ 64 w 138"/>
                <a:gd name="T65" fmla="*/ 2 h 141"/>
                <a:gd name="T66" fmla="*/ 51 w 138"/>
                <a:gd name="T67" fmla="*/ 5 h 141"/>
                <a:gd name="T68" fmla="*/ 40 w 138"/>
                <a:gd name="T69" fmla="*/ 12 h 141"/>
                <a:gd name="T70" fmla="*/ 30 w 138"/>
                <a:gd name="T71" fmla="*/ 20 h 141"/>
                <a:gd name="T72" fmla="*/ 20 w 138"/>
                <a:gd name="T73" fmla="*/ 30 h 141"/>
                <a:gd name="T74" fmla="*/ 45 w 138"/>
                <a:gd name="T75" fmla="*/ 99 h 141"/>
                <a:gd name="T76" fmla="*/ 45 w 138"/>
                <a:gd name="T77" fmla="*/ 99 h 141"/>
                <a:gd name="T78" fmla="*/ 35 w 138"/>
                <a:gd name="T79" fmla="*/ 86 h 141"/>
                <a:gd name="T80" fmla="*/ 35 w 138"/>
                <a:gd name="T81" fmla="*/ 72 h 141"/>
                <a:gd name="T82" fmla="*/ 40 w 138"/>
                <a:gd name="T83" fmla="*/ 60 h 141"/>
                <a:gd name="T84" fmla="*/ 46 w 138"/>
                <a:gd name="T85" fmla="*/ 51 h 141"/>
                <a:gd name="T86" fmla="*/ 51 w 138"/>
                <a:gd name="T87" fmla="*/ 46 h 141"/>
                <a:gd name="T88" fmla="*/ 63 w 138"/>
                <a:gd name="T89" fmla="*/ 38 h 141"/>
                <a:gd name="T90" fmla="*/ 77 w 138"/>
                <a:gd name="T91" fmla="*/ 34 h 141"/>
                <a:gd name="T92" fmla="*/ 94 w 138"/>
                <a:gd name="T93" fmla="*/ 41 h 141"/>
                <a:gd name="T94" fmla="*/ 98 w 138"/>
                <a:gd name="T95" fmla="*/ 46 h 141"/>
                <a:gd name="T96" fmla="*/ 102 w 138"/>
                <a:gd name="T97" fmla="*/ 52 h 141"/>
                <a:gd name="T98" fmla="*/ 103 w 138"/>
                <a:gd name="T99" fmla="*/ 60 h 141"/>
                <a:gd name="T100" fmla="*/ 103 w 138"/>
                <a:gd name="T101" fmla="*/ 68 h 141"/>
                <a:gd name="T102" fmla="*/ 98 w 138"/>
                <a:gd name="T103" fmla="*/ 80 h 141"/>
                <a:gd name="T104" fmla="*/ 92 w 138"/>
                <a:gd name="T105" fmla="*/ 89 h 141"/>
                <a:gd name="T106" fmla="*/ 82 w 138"/>
                <a:gd name="T107" fmla="*/ 99 h 141"/>
                <a:gd name="T108" fmla="*/ 72 w 138"/>
                <a:gd name="T109" fmla="*/ 106 h 141"/>
                <a:gd name="T110" fmla="*/ 66 w 138"/>
                <a:gd name="T111" fmla="*/ 107 h 141"/>
                <a:gd name="T112" fmla="*/ 58 w 138"/>
                <a:gd name="T113" fmla="*/ 107 h 141"/>
                <a:gd name="T114" fmla="*/ 51 w 138"/>
                <a:gd name="T115" fmla="*/ 104 h 141"/>
                <a:gd name="T116" fmla="*/ 45 w 138"/>
                <a:gd name="T117" fmla="*/ 99 h 141"/>
                <a:gd name="T118" fmla="*/ 23 w 138"/>
                <a:gd name="T119" fmla="*/ 125 h 141"/>
                <a:gd name="T120" fmla="*/ 23 w 138"/>
                <a:gd name="T121" fmla="*/ 125 h 141"/>
                <a:gd name="T122" fmla="*/ 23 w 138"/>
                <a:gd name="T123"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41">
                  <a:moveTo>
                    <a:pt x="20" y="30"/>
                  </a:moveTo>
                  <a:lnTo>
                    <a:pt x="12" y="41"/>
                  </a:lnTo>
                  <a:lnTo>
                    <a:pt x="5" y="52"/>
                  </a:lnTo>
                  <a:lnTo>
                    <a:pt x="2" y="65"/>
                  </a:lnTo>
                  <a:lnTo>
                    <a:pt x="0" y="78"/>
                  </a:lnTo>
                  <a:lnTo>
                    <a:pt x="2" y="91"/>
                  </a:lnTo>
                  <a:lnTo>
                    <a:pt x="5" y="104"/>
                  </a:lnTo>
                  <a:lnTo>
                    <a:pt x="14" y="115"/>
                  </a:lnTo>
                  <a:lnTo>
                    <a:pt x="23" y="125"/>
                  </a:lnTo>
                  <a:lnTo>
                    <a:pt x="30" y="130"/>
                  </a:lnTo>
                  <a:lnTo>
                    <a:pt x="38" y="135"/>
                  </a:lnTo>
                  <a:lnTo>
                    <a:pt x="45" y="138"/>
                  </a:lnTo>
                  <a:lnTo>
                    <a:pt x="53" y="140"/>
                  </a:lnTo>
                  <a:lnTo>
                    <a:pt x="59" y="141"/>
                  </a:lnTo>
                  <a:lnTo>
                    <a:pt x="67" y="140"/>
                  </a:lnTo>
                  <a:lnTo>
                    <a:pt x="76" y="140"/>
                  </a:lnTo>
                  <a:lnTo>
                    <a:pt x="84" y="136"/>
                  </a:lnTo>
                  <a:lnTo>
                    <a:pt x="94" y="131"/>
                  </a:lnTo>
                  <a:lnTo>
                    <a:pt x="102" y="127"/>
                  </a:lnTo>
                  <a:lnTo>
                    <a:pt x="112" y="118"/>
                  </a:lnTo>
                  <a:lnTo>
                    <a:pt x="118" y="110"/>
                  </a:lnTo>
                  <a:lnTo>
                    <a:pt x="125" y="102"/>
                  </a:lnTo>
                  <a:lnTo>
                    <a:pt x="131" y="93"/>
                  </a:lnTo>
                  <a:lnTo>
                    <a:pt x="134" y="83"/>
                  </a:lnTo>
                  <a:lnTo>
                    <a:pt x="138" y="72"/>
                  </a:lnTo>
                  <a:lnTo>
                    <a:pt x="138" y="55"/>
                  </a:lnTo>
                  <a:lnTo>
                    <a:pt x="134" y="41"/>
                  </a:lnTo>
                  <a:lnTo>
                    <a:pt x="126" y="26"/>
                  </a:lnTo>
                  <a:lnTo>
                    <a:pt x="115" y="15"/>
                  </a:lnTo>
                  <a:lnTo>
                    <a:pt x="102" y="7"/>
                  </a:lnTo>
                  <a:lnTo>
                    <a:pt x="89" y="2"/>
                  </a:lnTo>
                  <a:lnTo>
                    <a:pt x="77" y="0"/>
                  </a:lnTo>
                  <a:lnTo>
                    <a:pt x="64" y="2"/>
                  </a:lnTo>
                  <a:lnTo>
                    <a:pt x="51" y="5"/>
                  </a:lnTo>
                  <a:lnTo>
                    <a:pt x="40" y="12"/>
                  </a:lnTo>
                  <a:lnTo>
                    <a:pt x="30" y="20"/>
                  </a:lnTo>
                  <a:lnTo>
                    <a:pt x="20" y="30"/>
                  </a:lnTo>
                  <a:close/>
                  <a:moveTo>
                    <a:pt x="45" y="99"/>
                  </a:moveTo>
                  <a:lnTo>
                    <a:pt x="45" y="99"/>
                  </a:lnTo>
                  <a:lnTo>
                    <a:pt x="35" y="86"/>
                  </a:lnTo>
                  <a:lnTo>
                    <a:pt x="35" y="72"/>
                  </a:lnTo>
                  <a:lnTo>
                    <a:pt x="40" y="60"/>
                  </a:lnTo>
                  <a:lnTo>
                    <a:pt x="46" y="51"/>
                  </a:lnTo>
                  <a:lnTo>
                    <a:pt x="51" y="46"/>
                  </a:lnTo>
                  <a:lnTo>
                    <a:pt x="63" y="38"/>
                  </a:lnTo>
                  <a:lnTo>
                    <a:pt x="77" y="34"/>
                  </a:lnTo>
                  <a:lnTo>
                    <a:pt x="94" y="41"/>
                  </a:lnTo>
                  <a:lnTo>
                    <a:pt x="98" y="46"/>
                  </a:lnTo>
                  <a:lnTo>
                    <a:pt x="102" y="52"/>
                  </a:lnTo>
                  <a:lnTo>
                    <a:pt x="103" y="60"/>
                  </a:lnTo>
                  <a:lnTo>
                    <a:pt x="103" y="68"/>
                  </a:lnTo>
                  <a:lnTo>
                    <a:pt x="98" y="80"/>
                  </a:lnTo>
                  <a:lnTo>
                    <a:pt x="92" y="89"/>
                  </a:lnTo>
                  <a:lnTo>
                    <a:pt x="82" y="99"/>
                  </a:lnTo>
                  <a:lnTo>
                    <a:pt x="72" y="106"/>
                  </a:lnTo>
                  <a:lnTo>
                    <a:pt x="66" y="107"/>
                  </a:lnTo>
                  <a:lnTo>
                    <a:pt x="58" y="107"/>
                  </a:lnTo>
                  <a:lnTo>
                    <a:pt x="51" y="104"/>
                  </a:lnTo>
                  <a:lnTo>
                    <a:pt x="45" y="99"/>
                  </a:lnTo>
                  <a:close/>
                  <a:moveTo>
                    <a:pt x="23" y="125"/>
                  </a:moveTo>
                  <a:lnTo>
                    <a:pt x="23" y="125"/>
                  </a:lnTo>
                  <a:lnTo>
                    <a:pt x="23" y="1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0E35283F-0AB8-47C7-8745-4C5CECB2AA88}" type="slidenum">
              <a:rPr lang="nb-NO" altLang="nb-NO"/>
              <a:pPr/>
              <a:t>‹#›</a:t>
            </a:fld>
            <a:endParaRPr lang="nb-NO" altLang="nb-NO"/>
          </a:p>
        </p:txBody>
      </p:sp>
    </p:spTree>
    <p:extLst>
      <p:ext uri="{BB962C8B-B14F-4D97-AF65-F5344CB8AC3E}">
        <p14:creationId xmlns:p14="http://schemas.microsoft.com/office/powerpoint/2010/main" val="28454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13525" y="7938"/>
            <a:ext cx="2000250" cy="61182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11188" y="7938"/>
            <a:ext cx="5849937" cy="61182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81A1860D-05E5-4B43-A53B-CC772050FCFD}" type="slidenum">
              <a:rPr lang="nb-NO" altLang="nb-NO"/>
              <a:pPr/>
              <a:t>‹#›</a:t>
            </a:fld>
            <a:endParaRPr lang="nb-NO" altLang="nb-NO"/>
          </a:p>
        </p:txBody>
      </p:sp>
    </p:spTree>
    <p:extLst>
      <p:ext uri="{BB962C8B-B14F-4D97-AF65-F5344CB8AC3E}">
        <p14:creationId xmlns:p14="http://schemas.microsoft.com/office/powerpoint/2010/main" val="18414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11188" y="7938"/>
            <a:ext cx="7127875" cy="1081087"/>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11188" y="1600200"/>
            <a:ext cx="39243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87888" y="1600200"/>
            <a:ext cx="3925887"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a:xfrm>
            <a:off x="1423988" y="6453188"/>
            <a:ext cx="6243637" cy="396875"/>
          </a:xfrm>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a:xfrm>
            <a:off x="7812088" y="6453188"/>
            <a:ext cx="874712" cy="396875"/>
          </a:xfrm>
        </p:spPr>
        <p:txBody>
          <a:bodyPr/>
          <a:lstStyle>
            <a:lvl1pPr>
              <a:defRPr/>
            </a:lvl1pPr>
          </a:lstStyle>
          <a:p>
            <a:fld id="{75A69E44-B9E6-4B65-B10B-C1B53504684B}" type="slidenum">
              <a:rPr lang="nb-NO" altLang="nb-NO"/>
              <a:pPr/>
              <a:t>‹#›</a:t>
            </a:fld>
            <a:endParaRPr lang="nb-NO" altLang="nb-NO"/>
          </a:p>
        </p:txBody>
      </p:sp>
    </p:spTree>
    <p:extLst>
      <p:ext uri="{BB962C8B-B14F-4D97-AF65-F5344CB8AC3E}">
        <p14:creationId xmlns:p14="http://schemas.microsoft.com/office/powerpoint/2010/main" val="2118928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11188" y="7938"/>
            <a:ext cx="7127875" cy="1081087"/>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11188" y="1600200"/>
            <a:ext cx="39243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87888" y="1600200"/>
            <a:ext cx="3925887" cy="21859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687888" y="3938588"/>
            <a:ext cx="3925887" cy="2187575"/>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10"/>
          </p:nvPr>
        </p:nvSpPr>
        <p:spPr>
          <a:xfrm>
            <a:off x="1423988" y="6453188"/>
            <a:ext cx="6243637" cy="396875"/>
          </a:xfrm>
        </p:spPr>
        <p:txBody>
          <a:bodyPr/>
          <a:lstStyle>
            <a:lvl1pPr>
              <a:defRPr/>
            </a:lvl1pPr>
          </a:lstStyle>
          <a:p>
            <a:r>
              <a:rPr lang="nb-NO" altLang="nb-NO"/>
              <a:t>© 2005 Arbeids- og miljømedisinsk avdeling UNN HF</a:t>
            </a:r>
          </a:p>
        </p:txBody>
      </p:sp>
      <p:sp>
        <p:nvSpPr>
          <p:cNvPr id="7" name="Plassholder for lysbildenummer 6"/>
          <p:cNvSpPr>
            <a:spLocks noGrp="1"/>
          </p:cNvSpPr>
          <p:nvPr>
            <p:ph type="sldNum" sz="quarter" idx="11"/>
          </p:nvPr>
        </p:nvSpPr>
        <p:spPr>
          <a:xfrm>
            <a:off x="7812088" y="6453188"/>
            <a:ext cx="874712" cy="396875"/>
          </a:xfrm>
        </p:spPr>
        <p:txBody>
          <a:bodyPr/>
          <a:lstStyle>
            <a:lvl1pPr>
              <a:defRPr/>
            </a:lvl1pPr>
          </a:lstStyle>
          <a:p>
            <a:fld id="{3E29826B-3C7B-4E2C-BCAB-0D0BF78DE268}" type="slidenum">
              <a:rPr lang="nb-NO" altLang="nb-NO"/>
              <a:pPr/>
              <a:t>‹#›</a:t>
            </a:fld>
            <a:endParaRPr lang="nb-NO" altLang="nb-NO"/>
          </a:p>
        </p:txBody>
      </p:sp>
    </p:spTree>
    <p:extLst>
      <p:ext uri="{BB962C8B-B14F-4D97-AF65-F5344CB8AC3E}">
        <p14:creationId xmlns:p14="http://schemas.microsoft.com/office/powerpoint/2010/main" val="201803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CB018DA7-58B2-4C79-A89D-6535572411F9}" type="slidenum">
              <a:rPr lang="nb-NO" altLang="nb-NO"/>
              <a:pPr/>
              <a:t>‹#›</a:t>
            </a:fld>
            <a:endParaRPr lang="nb-NO" altLang="nb-NO"/>
          </a:p>
        </p:txBody>
      </p:sp>
    </p:spTree>
    <p:extLst>
      <p:ext uri="{BB962C8B-B14F-4D97-AF65-F5344CB8AC3E}">
        <p14:creationId xmlns:p14="http://schemas.microsoft.com/office/powerpoint/2010/main" val="229080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smtClean="0"/>
              <a:t>Klikk for å redigere tekststiler i malen</a:t>
            </a:r>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8E957A95-F84D-4687-9AA8-F46102F64DC8}" type="slidenum">
              <a:rPr lang="nb-NO" altLang="nb-NO"/>
              <a:pPr/>
              <a:t>‹#›</a:t>
            </a:fld>
            <a:endParaRPr lang="nb-NO" altLang="nb-NO"/>
          </a:p>
        </p:txBody>
      </p:sp>
    </p:spTree>
    <p:extLst>
      <p:ext uri="{BB962C8B-B14F-4D97-AF65-F5344CB8AC3E}">
        <p14:creationId xmlns:p14="http://schemas.microsoft.com/office/powerpoint/2010/main" val="20749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11188" y="1600200"/>
            <a:ext cx="39243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87888" y="1600200"/>
            <a:ext cx="3925887"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DD389894-8881-4A56-8796-B055898D5A1C}" type="slidenum">
              <a:rPr lang="nb-NO" altLang="nb-NO"/>
              <a:pPr/>
              <a:t>‹#›</a:t>
            </a:fld>
            <a:endParaRPr lang="nb-NO" altLang="nb-NO"/>
          </a:p>
        </p:txBody>
      </p:sp>
    </p:spTree>
    <p:extLst>
      <p:ext uri="{BB962C8B-B14F-4D97-AF65-F5344CB8AC3E}">
        <p14:creationId xmlns:p14="http://schemas.microsoft.com/office/powerpoint/2010/main" val="334644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bunntekst 6"/>
          <p:cNvSpPr>
            <a:spLocks noGrp="1"/>
          </p:cNvSpPr>
          <p:nvPr>
            <p:ph type="ftr" sz="quarter" idx="10"/>
          </p:nvPr>
        </p:nvSpPr>
        <p:spPr/>
        <p:txBody>
          <a:bodyPr/>
          <a:lstStyle>
            <a:lvl1pPr>
              <a:defRPr/>
            </a:lvl1pPr>
          </a:lstStyle>
          <a:p>
            <a:r>
              <a:rPr lang="nb-NO" altLang="nb-NO"/>
              <a:t>© 2005 Arbeids- og miljømedisinsk avdeling UNN HF</a:t>
            </a:r>
          </a:p>
        </p:txBody>
      </p:sp>
      <p:sp>
        <p:nvSpPr>
          <p:cNvPr id="8" name="Plassholder for lysbildenummer 7"/>
          <p:cNvSpPr>
            <a:spLocks noGrp="1"/>
          </p:cNvSpPr>
          <p:nvPr>
            <p:ph type="sldNum" sz="quarter" idx="11"/>
          </p:nvPr>
        </p:nvSpPr>
        <p:spPr/>
        <p:txBody>
          <a:bodyPr/>
          <a:lstStyle>
            <a:lvl1pPr>
              <a:defRPr/>
            </a:lvl1pPr>
          </a:lstStyle>
          <a:p>
            <a:fld id="{FFE5397F-1488-495B-97EA-9A83DADCBC33}" type="slidenum">
              <a:rPr lang="nb-NO" altLang="nb-NO"/>
              <a:pPr/>
              <a:t>‹#›</a:t>
            </a:fld>
            <a:endParaRPr lang="nb-NO" altLang="nb-NO"/>
          </a:p>
        </p:txBody>
      </p:sp>
    </p:spTree>
    <p:extLst>
      <p:ext uri="{BB962C8B-B14F-4D97-AF65-F5344CB8AC3E}">
        <p14:creationId xmlns:p14="http://schemas.microsoft.com/office/powerpoint/2010/main" val="324860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bunntekst 2"/>
          <p:cNvSpPr>
            <a:spLocks noGrp="1"/>
          </p:cNvSpPr>
          <p:nvPr>
            <p:ph type="ftr" sz="quarter" idx="10"/>
          </p:nvPr>
        </p:nvSpPr>
        <p:spPr/>
        <p:txBody>
          <a:bodyPr/>
          <a:lstStyle>
            <a:lvl1pPr>
              <a:defRPr/>
            </a:lvl1pPr>
          </a:lstStyle>
          <a:p>
            <a:r>
              <a:rPr lang="nb-NO" altLang="nb-NO"/>
              <a:t>© 2005 Arbeids- og miljømedisinsk avdeling UNN HF</a:t>
            </a:r>
          </a:p>
        </p:txBody>
      </p:sp>
      <p:sp>
        <p:nvSpPr>
          <p:cNvPr id="4" name="Plassholder for lysbildenummer 3"/>
          <p:cNvSpPr>
            <a:spLocks noGrp="1"/>
          </p:cNvSpPr>
          <p:nvPr>
            <p:ph type="sldNum" sz="quarter" idx="11"/>
          </p:nvPr>
        </p:nvSpPr>
        <p:spPr/>
        <p:txBody>
          <a:bodyPr/>
          <a:lstStyle>
            <a:lvl1pPr>
              <a:defRPr/>
            </a:lvl1pPr>
          </a:lstStyle>
          <a:p>
            <a:fld id="{EDFAEC0F-CAB8-41D7-8AFF-9C373E70F736}" type="slidenum">
              <a:rPr lang="nb-NO" altLang="nb-NO"/>
              <a:pPr/>
              <a:t>‹#›</a:t>
            </a:fld>
            <a:endParaRPr lang="nb-NO" altLang="nb-NO"/>
          </a:p>
        </p:txBody>
      </p:sp>
    </p:spTree>
    <p:extLst>
      <p:ext uri="{BB962C8B-B14F-4D97-AF65-F5344CB8AC3E}">
        <p14:creationId xmlns:p14="http://schemas.microsoft.com/office/powerpoint/2010/main" val="217694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r>
              <a:rPr lang="nb-NO" altLang="nb-NO"/>
              <a:t>© 2005 Arbeids- og miljømedisinsk avdeling UNN HF</a:t>
            </a:r>
          </a:p>
        </p:txBody>
      </p:sp>
      <p:sp>
        <p:nvSpPr>
          <p:cNvPr id="3" name="Plassholder for lysbildenummer 2"/>
          <p:cNvSpPr>
            <a:spLocks noGrp="1"/>
          </p:cNvSpPr>
          <p:nvPr>
            <p:ph type="sldNum" sz="quarter" idx="11"/>
          </p:nvPr>
        </p:nvSpPr>
        <p:spPr/>
        <p:txBody>
          <a:bodyPr/>
          <a:lstStyle>
            <a:lvl1pPr>
              <a:defRPr/>
            </a:lvl1pPr>
          </a:lstStyle>
          <a:p>
            <a:fld id="{0685E288-0D56-4DA3-9BB3-98A25C3951BC}" type="slidenum">
              <a:rPr lang="nb-NO" altLang="nb-NO"/>
              <a:pPr/>
              <a:t>‹#›</a:t>
            </a:fld>
            <a:endParaRPr lang="nb-NO" altLang="nb-NO"/>
          </a:p>
        </p:txBody>
      </p:sp>
    </p:spTree>
    <p:extLst>
      <p:ext uri="{BB962C8B-B14F-4D97-AF65-F5344CB8AC3E}">
        <p14:creationId xmlns:p14="http://schemas.microsoft.com/office/powerpoint/2010/main" val="26764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A578FC32-CEE3-4ED9-9368-39EC54B2CE33}" type="slidenum">
              <a:rPr lang="nb-NO" altLang="nb-NO"/>
              <a:pPr/>
              <a:t>‹#›</a:t>
            </a:fld>
            <a:endParaRPr lang="nb-NO" altLang="nb-NO"/>
          </a:p>
        </p:txBody>
      </p:sp>
    </p:spTree>
    <p:extLst>
      <p:ext uri="{BB962C8B-B14F-4D97-AF65-F5344CB8AC3E}">
        <p14:creationId xmlns:p14="http://schemas.microsoft.com/office/powerpoint/2010/main" val="4984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A1779236-82BA-4F12-B751-29E227010CBE}" type="slidenum">
              <a:rPr lang="nb-NO" altLang="nb-NO"/>
              <a:pPr/>
              <a:t>‹#›</a:t>
            </a:fld>
            <a:endParaRPr lang="nb-NO" altLang="nb-NO"/>
          </a:p>
        </p:txBody>
      </p:sp>
    </p:spTree>
    <p:extLst>
      <p:ext uri="{BB962C8B-B14F-4D97-AF65-F5344CB8AC3E}">
        <p14:creationId xmlns:p14="http://schemas.microsoft.com/office/powerpoint/2010/main" val="230364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7938"/>
            <a:ext cx="7127875"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altLang="nb-NO" smtClean="0"/>
              <a:t>Klikk for å redigere tittelstil</a:t>
            </a:r>
          </a:p>
        </p:txBody>
      </p:sp>
      <p:sp>
        <p:nvSpPr>
          <p:cNvPr id="4099" name="Rectangle 3"/>
          <p:cNvSpPr>
            <a:spLocks noGrp="1" noChangeArrowheads="1"/>
          </p:cNvSpPr>
          <p:nvPr>
            <p:ph type="body" idx="1"/>
          </p:nvPr>
        </p:nvSpPr>
        <p:spPr bwMode="auto">
          <a:xfrm>
            <a:off x="611188" y="1600200"/>
            <a:ext cx="80025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4103" name="Rectangle 7"/>
          <p:cNvSpPr>
            <a:spLocks noChangeArrowheads="1"/>
          </p:cNvSpPr>
          <p:nvPr/>
        </p:nvSpPr>
        <p:spPr bwMode="auto">
          <a:xfrm>
            <a:off x="395288" y="7938"/>
            <a:ext cx="107950" cy="1547812"/>
          </a:xfrm>
          <a:prstGeom prst="rect">
            <a:avLst/>
          </a:prstGeom>
          <a:gradFill rotWithShape="1">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104" name="Rectangle 8"/>
          <p:cNvSpPr>
            <a:spLocks noChangeArrowheads="1"/>
          </p:cNvSpPr>
          <p:nvPr/>
        </p:nvSpPr>
        <p:spPr bwMode="auto">
          <a:xfrm>
            <a:off x="182563" y="1196975"/>
            <a:ext cx="8961437" cy="107950"/>
          </a:xfrm>
          <a:prstGeom prst="rect">
            <a:avLst/>
          </a:prstGeom>
          <a:gradFill rotWithShape="1">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4120" name="Rectangle 24"/>
          <p:cNvSpPr>
            <a:spLocks noGrp="1" noChangeArrowheads="1"/>
          </p:cNvSpPr>
          <p:nvPr>
            <p:ph type="ftr" sz="quarter" idx="3"/>
          </p:nvPr>
        </p:nvSpPr>
        <p:spPr bwMode="auto">
          <a:xfrm>
            <a:off x="1423988" y="6453188"/>
            <a:ext cx="6243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lvl1pPr>
          </a:lstStyle>
          <a:p>
            <a:r>
              <a:rPr lang="nb-NO" altLang="nb-NO"/>
              <a:t>© 2005 Arbeids- og miljømedisinsk avdeling UNN HF</a:t>
            </a:r>
          </a:p>
        </p:txBody>
      </p:sp>
      <p:sp>
        <p:nvSpPr>
          <p:cNvPr id="4121" name="Rectangle 25"/>
          <p:cNvSpPr>
            <a:spLocks noGrp="1" noChangeArrowheads="1"/>
          </p:cNvSpPr>
          <p:nvPr>
            <p:ph type="sldNum" sz="quarter" idx="4"/>
          </p:nvPr>
        </p:nvSpPr>
        <p:spPr bwMode="auto">
          <a:xfrm>
            <a:off x="7812088" y="6453188"/>
            <a:ext cx="874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lvl1pPr>
          </a:lstStyle>
          <a:p>
            <a:fld id="{E6007663-E8CB-4A8E-B4A4-CD21E9DBD83C}" type="slidenum">
              <a:rPr lang="nb-NO" altLang="nb-NO"/>
              <a:pPr/>
              <a:t>‹#›</a:t>
            </a:fld>
            <a:endParaRPr lang="nb-NO" altLang="nb-NO"/>
          </a:p>
        </p:txBody>
      </p:sp>
      <p:pic>
        <p:nvPicPr>
          <p:cNvPr id="4122" name="Picture 26" descr="unnsymbfarge300dpi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513" y="6340475"/>
            <a:ext cx="719137" cy="434975"/>
          </a:xfrm>
          <a:prstGeom prst="rect">
            <a:avLst/>
          </a:prstGeom>
          <a:noFill/>
          <a:extLst>
            <a:ext uri="{909E8E84-426E-40DD-AFC4-6F175D3DCCD1}">
              <a14:hiddenFill xmlns:a14="http://schemas.microsoft.com/office/drawing/2010/main">
                <a:solidFill>
                  <a:srgbClr val="FFFFFF"/>
                </a:solidFill>
              </a14:hiddenFill>
            </a:ext>
          </a:extLst>
        </p:spPr>
      </p:pic>
      <p:grpSp>
        <p:nvGrpSpPr>
          <p:cNvPr id="4123" name="Group 27"/>
          <p:cNvGrpSpPr>
            <a:grpSpLocks noChangeAspect="1"/>
          </p:cNvGrpSpPr>
          <p:nvPr/>
        </p:nvGrpSpPr>
        <p:grpSpPr bwMode="auto">
          <a:xfrm>
            <a:off x="8064500" y="447675"/>
            <a:ext cx="749300" cy="533400"/>
            <a:chOff x="4967" y="152"/>
            <a:chExt cx="723" cy="515"/>
          </a:xfrm>
        </p:grpSpPr>
        <p:sp>
          <p:nvSpPr>
            <p:cNvPr id="4124" name="AutoShape 28"/>
            <p:cNvSpPr>
              <a:spLocks noChangeAspect="1" noChangeArrowheads="1" noTextEdit="1"/>
            </p:cNvSpPr>
            <p:nvPr/>
          </p:nvSpPr>
          <p:spPr bwMode="auto">
            <a:xfrm>
              <a:off x="4967" y="152"/>
              <a:ext cx="723"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4125" name="Freeform 29"/>
            <p:cNvSpPr>
              <a:spLocks noChangeAspect="1"/>
            </p:cNvSpPr>
            <p:nvPr/>
          </p:nvSpPr>
          <p:spPr bwMode="auto">
            <a:xfrm>
              <a:off x="5233" y="513"/>
              <a:ext cx="235" cy="145"/>
            </a:xfrm>
            <a:custGeom>
              <a:avLst/>
              <a:gdLst>
                <a:gd name="T0" fmla="*/ 531 w 531"/>
                <a:gd name="T1" fmla="*/ 39 h 328"/>
                <a:gd name="T2" fmla="*/ 526 w 531"/>
                <a:gd name="T3" fmla="*/ 115 h 328"/>
                <a:gd name="T4" fmla="*/ 507 w 531"/>
                <a:gd name="T5" fmla="*/ 186 h 328"/>
                <a:gd name="T6" fmla="*/ 464 w 531"/>
                <a:gd name="T7" fmla="*/ 247 h 328"/>
                <a:gd name="T8" fmla="*/ 415 w 531"/>
                <a:gd name="T9" fmla="*/ 284 h 328"/>
                <a:gd name="T10" fmla="*/ 374 w 531"/>
                <a:gd name="T11" fmla="*/ 304 h 328"/>
                <a:gd name="T12" fmla="*/ 330 w 531"/>
                <a:gd name="T13" fmla="*/ 318 h 328"/>
                <a:gd name="T14" fmla="*/ 284 w 531"/>
                <a:gd name="T15" fmla="*/ 326 h 328"/>
                <a:gd name="T16" fmla="*/ 237 w 531"/>
                <a:gd name="T17" fmla="*/ 328 h 328"/>
                <a:gd name="T18" fmla="*/ 191 w 531"/>
                <a:gd name="T19" fmla="*/ 323 h 328"/>
                <a:gd name="T20" fmla="*/ 147 w 531"/>
                <a:gd name="T21" fmla="*/ 312 h 328"/>
                <a:gd name="T22" fmla="*/ 106 w 531"/>
                <a:gd name="T23" fmla="*/ 292 h 328"/>
                <a:gd name="T24" fmla="*/ 70 w 531"/>
                <a:gd name="T25" fmla="*/ 267 h 328"/>
                <a:gd name="T26" fmla="*/ 41 w 531"/>
                <a:gd name="T27" fmla="*/ 234 h 328"/>
                <a:gd name="T28" fmla="*/ 20 w 531"/>
                <a:gd name="T29" fmla="*/ 197 h 328"/>
                <a:gd name="T30" fmla="*/ 5 w 531"/>
                <a:gd name="T31" fmla="*/ 155 h 328"/>
                <a:gd name="T32" fmla="*/ 13 w 531"/>
                <a:gd name="T33" fmla="*/ 132 h 328"/>
                <a:gd name="T34" fmla="*/ 38 w 531"/>
                <a:gd name="T35" fmla="*/ 134 h 328"/>
                <a:gd name="T36" fmla="*/ 62 w 531"/>
                <a:gd name="T37" fmla="*/ 139 h 328"/>
                <a:gd name="T38" fmla="*/ 88 w 531"/>
                <a:gd name="T39" fmla="*/ 142 h 328"/>
                <a:gd name="T40" fmla="*/ 118 w 531"/>
                <a:gd name="T41" fmla="*/ 140 h 328"/>
                <a:gd name="T42" fmla="*/ 149 w 531"/>
                <a:gd name="T43" fmla="*/ 137 h 328"/>
                <a:gd name="T44" fmla="*/ 180 w 531"/>
                <a:gd name="T45" fmla="*/ 131 h 328"/>
                <a:gd name="T46" fmla="*/ 211 w 531"/>
                <a:gd name="T47" fmla="*/ 123 h 328"/>
                <a:gd name="T48" fmla="*/ 252 w 531"/>
                <a:gd name="T49" fmla="*/ 111 h 328"/>
                <a:gd name="T50" fmla="*/ 302 w 531"/>
                <a:gd name="T51" fmla="*/ 95 h 328"/>
                <a:gd name="T52" fmla="*/ 353 w 531"/>
                <a:gd name="T53" fmla="*/ 76 h 328"/>
                <a:gd name="T54" fmla="*/ 402 w 531"/>
                <a:gd name="T55" fmla="*/ 55 h 328"/>
                <a:gd name="T56" fmla="*/ 440 w 531"/>
                <a:gd name="T57" fmla="*/ 40 h 328"/>
                <a:gd name="T58" fmla="*/ 464 w 531"/>
                <a:gd name="T59" fmla="*/ 29 h 328"/>
                <a:gd name="T60" fmla="*/ 489 w 531"/>
                <a:gd name="T61" fmla="*/ 19 h 328"/>
                <a:gd name="T62" fmla="*/ 513 w 531"/>
                <a:gd name="T63" fmla="*/ 8 h 328"/>
                <a:gd name="T64" fmla="*/ 528 w 531"/>
                <a:gd name="T6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1" h="328">
                  <a:moveTo>
                    <a:pt x="528" y="0"/>
                  </a:moveTo>
                  <a:lnTo>
                    <a:pt x="531" y="39"/>
                  </a:lnTo>
                  <a:lnTo>
                    <a:pt x="529" y="77"/>
                  </a:lnTo>
                  <a:lnTo>
                    <a:pt x="526" y="115"/>
                  </a:lnTo>
                  <a:lnTo>
                    <a:pt x="518" y="150"/>
                  </a:lnTo>
                  <a:lnTo>
                    <a:pt x="507" y="186"/>
                  </a:lnTo>
                  <a:lnTo>
                    <a:pt x="489" y="216"/>
                  </a:lnTo>
                  <a:lnTo>
                    <a:pt x="464" y="247"/>
                  </a:lnTo>
                  <a:lnTo>
                    <a:pt x="433" y="273"/>
                  </a:lnTo>
                  <a:lnTo>
                    <a:pt x="415" y="284"/>
                  </a:lnTo>
                  <a:lnTo>
                    <a:pt x="396" y="296"/>
                  </a:lnTo>
                  <a:lnTo>
                    <a:pt x="374" y="304"/>
                  </a:lnTo>
                  <a:lnTo>
                    <a:pt x="353" y="312"/>
                  </a:lnTo>
                  <a:lnTo>
                    <a:pt x="330" y="318"/>
                  </a:lnTo>
                  <a:lnTo>
                    <a:pt x="307" y="323"/>
                  </a:lnTo>
                  <a:lnTo>
                    <a:pt x="284" y="326"/>
                  </a:lnTo>
                  <a:lnTo>
                    <a:pt x="262" y="328"/>
                  </a:lnTo>
                  <a:lnTo>
                    <a:pt x="237" y="328"/>
                  </a:lnTo>
                  <a:lnTo>
                    <a:pt x="214" y="326"/>
                  </a:lnTo>
                  <a:lnTo>
                    <a:pt x="191" y="323"/>
                  </a:lnTo>
                  <a:lnTo>
                    <a:pt x="168" y="318"/>
                  </a:lnTo>
                  <a:lnTo>
                    <a:pt x="147" y="312"/>
                  </a:lnTo>
                  <a:lnTo>
                    <a:pt x="126" y="304"/>
                  </a:lnTo>
                  <a:lnTo>
                    <a:pt x="106" y="292"/>
                  </a:lnTo>
                  <a:lnTo>
                    <a:pt x="88" y="281"/>
                  </a:lnTo>
                  <a:lnTo>
                    <a:pt x="70" y="267"/>
                  </a:lnTo>
                  <a:lnTo>
                    <a:pt x="54" y="250"/>
                  </a:lnTo>
                  <a:lnTo>
                    <a:pt x="41" y="234"/>
                  </a:lnTo>
                  <a:lnTo>
                    <a:pt x="30" y="216"/>
                  </a:lnTo>
                  <a:lnTo>
                    <a:pt x="20" y="197"/>
                  </a:lnTo>
                  <a:lnTo>
                    <a:pt x="12" y="176"/>
                  </a:lnTo>
                  <a:lnTo>
                    <a:pt x="5" y="155"/>
                  </a:lnTo>
                  <a:lnTo>
                    <a:pt x="0" y="132"/>
                  </a:lnTo>
                  <a:lnTo>
                    <a:pt x="13" y="132"/>
                  </a:lnTo>
                  <a:lnTo>
                    <a:pt x="25" y="134"/>
                  </a:lnTo>
                  <a:lnTo>
                    <a:pt x="38" y="134"/>
                  </a:lnTo>
                  <a:lnTo>
                    <a:pt x="51" y="137"/>
                  </a:lnTo>
                  <a:lnTo>
                    <a:pt x="62" y="139"/>
                  </a:lnTo>
                  <a:lnTo>
                    <a:pt x="75" y="140"/>
                  </a:lnTo>
                  <a:lnTo>
                    <a:pt x="88" y="142"/>
                  </a:lnTo>
                  <a:lnTo>
                    <a:pt x="101" y="142"/>
                  </a:lnTo>
                  <a:lnTo>
                    <a:pt x="118" y="140"/>
                  </a:lnTo>
                  <a:lnTo>
                    <a:pt x="133" y="139"/>
                  </a:lnTo>
                  <a:lnTo>
                    <a:pt x="149" y="137"/>
                  </a:lnTo>
                  <a:lnTo>
                    <a:pt x="165" y="134"/>
                  </a:lnTo>
                  <a:lnTo>
                    <a:pt x="180" y="131"/>
                  </a:lnTo>
                  <a:lnTo>
                    <a:pt x="196" y="128"/>
                  </a:lnTo>
                  <a:lnTo>
                    <a:pt x="211" y="123"/>
                  </a:lnTo>
                  <a:lnTo>
                    <a:pt x="226" y="119"/>
                  </a:lnTo>
                  <a:lnTo>
                    <a:pt x="252" y="111"/>
                  </a:lnTo>
                  <a:lnTo>
                    <a:pt x="278" y="103"/>
                  </a:lnTo>
                  <a:lnTo>
                    <a:pt x="302" y="95"/>
                  </a:lnTo>
                  <a:lnTo>
                    <a:pt x="329" y="85"/>
                  </a:lnTo>
                  <a:lnTo>
                    <a:pt x="353" y="76"/>
                  </a:lnTo>
                  <a:lnTo>
                    <a:pt x="378" y="66"/>
                  </a:lnTo>
                  <a:lnTo>
                    <a:pt x="402" y="55"/>
                  </a:lnTo>
                  <a:lnTo>
                    <a:pt x="428" y="45"/>
                  </a:lnTo>
                  <a:lnTo>
                    <a:pt x="440" y="40"/>
                  </a:lnTo>
                  <a:lnTo>
                    <a:pt x="453" y="35"/>
                  </a:lnTo>
                  <a:lnTo>
                    <a:pt x="464" y="29"/>
                  </a:lnTo>
                  <a:lnTo>
                    <a:pt x="477" y="24"/>
                  </a:lnTo>
                  <a:lnTo>
                    <a:pt x="489" y="19"/>
                  </a:lnTo>
                  <a:lnTo>
                    <a:pt x="502" y="13"/>
                  </a:lnTo>
                  <a:lnTo>
                    <a:pt x="513" y="8"/>
                  </a:lnTo>
                  <a:lnTo>
                    <a:pt x="526" y="3"/>
                  </a:lnTo>
                  <a:lnTo>
                    <a:pt x="52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6" name="Freeform 30"/>
            <p:cNvSpPr>
              <a:spLocks noChangeAspect="1"/>
            </p:cNvSpPr>
            <p:nvPr/>
          </p:nvSpPr>
          <p:spPr bwMode="auto">
            <a:xfrm>
              <a:off x="5231" y="164"/>
              <a:ext cx="235" cy="143"/>
            </a:xfrm>
            <a:custGeom>
              <a:avLst/>
              <a:gdLst>
                <a:gd name="T0" fmla="*/ 153 w 532"/>
                <a:gd name="T1" fmla="*/ 12 h 324"/>
                <a:gd name="T2" fmla="*/ 178 w 532"/>
                <a:gd name="T3" fmla="*/ 5 h 324"/>
                <a:gd name="T4" fmla="*/ 202 w 532"/>
                <a:gd name="T5" fmla="*/ 2 h 324"/>
                <a:gd name="T6" fmla="*/ 227 w 532"/>
                <a:gd name="T7" fmla="*/ 0 h 324"/>
                <a:gd name="T8" fmla="*/ 251 w 532"/>
                <a:gd name="T9" fmla="*/ 2 h 324"/>
                <a:gd name="T10" fmla="*/ 276 w 532"/>
                <a:gd name="T11" fmla="*/ 5 h 324"/>
                <a:gd name="T12" fmla="*/ 299 w 532"/>
                <a:gd name="T13" fmla="*/ 10 h 324"/>
                <a:gd name="T14" fmla="*/ 321 w 532"/>
                <a:gd name="T15" fmla="*/ 17 h 324"/>
                <a:gd name="T16" fmla="*/ 344 w 532"/>
                <a:gd name="T17" fmla="*/ 25 h 324"/>
                <a:gd name="T18" fmla="*/ 366 w 532"/>
                <a:gd name="T19" fmla="*/ 36 h 324"/>
                <a:gd name="T20" fmla="*/ 387 w 532"/>
                <a:gd name="T21" fmla="*/ 47 h 324"/>
                <a:gd name="T22" fmla="*/ 408 w 532"/>
                <a:gd name="T23" fmla="*/ 62 h 324"/>
                <a:gd name="T24" fmla="*/ 426 w 532"/>
                <a:gd name="T25" fmla="*/ 76 h 324"/>
                <a:gd name="T26" fmla="*/ 444 w 532"/>
                <a:gd name="T27" fmla="*/ 93 h 324"/>
                <a:gd name="T28" fmla="*/ 462 w 532"/>
                <a:gd name="T29" fmla="*/ 110 h 324"/>
                <a:gd name="T30" fmla="*/ 477 w 532"/>
                <a:gd name="T31" fmla="*/ 130 h 324"/>
                <a:gd name="T32" fmla="*/ 491 w 532"/>
                <a:gd name="T33" fmla="*/ 149 h 324"/>
                <a:gd name="T34" fmla="*/ 516 w 532"/>
                <a:gd name="T35" fmla="*/ 193 h 324"/>
                <a:gd name="T36" fmla="*/ 527 w 532"/>
                <a:gd name="T37" fmla="*/ 233 h 324"/>
                <a:gd name="T38" fmla="*/ 531 w 532"/>
                <a:gd name="T39" fmla="*/ 275 h 324"/>
                <a:gd name="T40" fmla="*/ 532 w 532"/>
                <a:gd name="T41" fmla="*/ 324 h 324"/>
                <a:gd name="T42" fmla="*/ 508 w 532"/>
                <a:gd name="T43" fmla="*/ 304 h 324"/>
                <a:gd name="T44" fmla="*/ 478 w 532"/>
                <a:gd name="T45" fmla="*/ 287 h 324"/>
                <a:gd name="T46" fmla="*/ 446 w 532"/>
                <a:gd name="T47" fmla="*/ 270 h 324"/>
                <a:gd name="T48" fmla="*/ 411 w 532"/>
                <a:gd name="T49" fmla="*/ 258 h 324"/>
                <a:gd name="T50" fmla="*/ 375 w 532"/>
                <a:gd name="T51" fmla="*/ 246 h 324"/>
                <a:gd name="T52" fmla="*/ 339 w 532"/>
                <a:gd name="T53" fmla="*/ 237 h 324"/>
                <a:gd name="T54" fmla="*/ 305 w 532"/>
                <a:gd name="T55" fmla="*/ 230 h 324"/>
                <a:gd name="T56" fmla="*/ 274 w 532"/>
                <a:gd name="T57" fmla="*/ 225 h 324"/>
                <a:gd name="T58" fmla="*/ 251 w 532"/>
                <a:gd name="T59" fmla="*/ 224 h 324"/>
                <a:gd name="T60" fmla="*/ 228 w 532"/>
                <a:gd name="T61" fmla="*/ 222 h 324"/>
                <a:gd name="T62" fmla="*/ 205 w 532"/>
                <a:gd name="T63" fmla="*/ 220 h 324"/>
                <a:gd name="T64" fmla="*/ 184 w 532"/>
                <a:gd name="T65" fmla="*/ 220 h 324"/>
                <a:gd name="T66" fmla="*/ 161 w 532"/>
                <a:gd name="T67" fmla="*/ 220 h 324"/>
                <a:gd name="T68" fmla="*/ 139 w 532"/>
                <a:gd name="T69" fmla="*/ 220 h 324"/>
                <a:gd name="T70" fmla="*/ 116 w 532"/>
                <a:gd name="T71" fmla="*/ 220 h 324"/>
                <a:gd name="T72" fmla="*/ 93 w 532"/>
                <a:gd name="T73" fmla="*/ 220 h 324"/>
                <a:gd name="T74" fmla="*/ 80 w 532"/>
                <a:gd name="T75" fmla="*/ 222 h 324"/>
                <a:gd name="T76" fmla="*/ 65 w 532"/>
                <a:gd name="T77" fmla="*/ 224 h 324"/>
                <a:gd name="T78" fmla="*/ 49 w 532"/>
                <a:gd name="T79" fmla="*/ 225 h 324"/>
                <a:gd name="T80" fmla="*/ 32 w 532"/>
                <a:gd name="T81" fmla="*/ 225 h 324"/>
                <a:gd name="T82" fmla="*/ 18 w 532"/>
                <a:gd name="T83" fmla="*/ 224 h 324"/>
                <a:gd name="T84" fmla="*/ 6 w 532"/>
                <a:gd name="T85" fmla="*/ 220 h 324"/>
                <a:gd name="T86" fmla="*/ 0 w 532"/>
                <a:gd name="T87" fmla="*/ 212 h 324"/>
                <a:gd name="T88" fmla="*/ 0 w 532"/>
                <a:gd name="T89" fmla="*/ 199 h 324"/>
                <a:gd name="T90" fmla="*/ 5 w 532"/>
                <a:gd name="T91" fmla="*/ 186 h 324"/>
                <a:gd name="T92" fmla="*/ 13 w 532"/>
                <a:gd name="T93" fmla="*/ 173 h 324"/>
                <a:gd name="T94" fmla="*/ 23 w 532"/>
                <a:gd name="T95" fmla="*/ 161 h 324"/>
                <a:gd name="T96" fmla="*/ 31 w 532"/>
                <a:gd name="T97" fmla="*/ 149 h 324"/>
                <a:gd name="T98" fmla="*/ 39 w 532"/>
                <a:gd name="T99" fmla="*/ 135 h 324"/>
                <a:gd name="T100" fmla="*/ 45 w 532"/>
                <a:gd name="T101" fmla="*/ 120 h 324"/>
                <a:gd name="T102" fmla="*/ 52 w 532"/>
                <a:gd name="T103" fmla="*/ 106 h 324"/>
                <a:gd name="T104" fmla="*/ 58 w 532"/>
                <a:gd name="T105" fmla="*/ 91 h 324"/>
                <a:gd name="T106" fmla="*/ 67 w 532"/>
                <a:gd name="T107" fmla="*/ 78 h 324"/>
                <a:gd name="T108" fmla="*/ 76 w 532"/>
                <a:gd name="T109" fmla="*/ 65 h 324"/>
                <a:gd name="T110" fmla="*/ 86 w 532"/>
                <a:gd name="T111" fmla="*/ 54 h 324"/>
                <a:gd name="T112" fmla="*/ 98 w 532"/>
                <a:gd name="T113" fmla="*/ 43 h 324"/>
                <a:gd name="T114" fmla="*/ 111 w 532"/>
                <a:gd name="T115" fmla="*/ 33 h 324"/>
                <a:gd name="T116" fmla="*/ 124 w 532"/>
                <a:gd name="T117" fmla="*/ 25 h 324"/>
                <a:gd name="T118" fmla="*/ 139 w 532"/>
                <a:gd name="T119" fmla="*/ 17 h 324"/>
                <a:gd name="T120" fmla="*/ 153 w 532"/>
                <a:gd name="T121" fmla="*/ 1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 h="324">
                  <a:moveTo>
                    <a:pt x="153" y="12"/>
                  </a:moveTo>
                  <a:lnTo>
                    <a:pt x="178" y="5"/>
                  </a:lnTo>
                  <a:lnTo>
                    <a:pt x="202" y="2"/>
                  </a:lnTo>
                  <a:lnTo>
                    <a:pt x="227" y="0"/>
                  </a:lnTo>
                  <a:lnTo>
                    <a:pt x="251" y="2"/>
                  </a:lnTo>
                  <a:lnTo>
                    <a:pt x="276" y="5"/>
                  </a:lnTo>
                  <a:lnTo>
                    <a:pt x="299" y="10"/>
                  </a:lnTo>
                  <a:lnTo>
                    <a:pt x="321" y="17"/>
                  </a:lnTo>
                  <a:lnTo>
                    <a:pt x="344" y="25"/>
                  </a:lnTo>
                  <a:lnTo>
                    <a:pt x="366" y="36"/>
                  </a:lnTo>
                  <a:lnTo>
                    <a:pt x="387" y="47"/>
                  </a:lnTo>
                  <a:lnTo>
                    <a:pt x="408" y="62"/>
                  </a:lnTo>
                  <a:lnTo>
                    <a:pt x="426" y="76"/>
                  </a:lnTo>
                  <a:lnTo>
                    <a:pt x="444" y="93"/>
                  </a:lnTo>
                  <a:lnTo>
                    <a:pt x="462" y="110"/>
                  </a:lnTo>
                  <a:lnTo>
                    <a:pt x="477" y="130"/>
                  </a:lnTo>
                  <a:lnTo>
                    <a:pt x="491" y="149"/>
                  </a:lnTo>
                  <a:lnTo>
                    <a:pt x="516" y="193"/>
                  </a:lnTo>
                  <a:lnTo>
                    <a:pt x="527" y="233"/>
                  </a:lnTo>
                  <a:lnTo>
                    <a:pt x="531" y="275"/>
                  </a:lnTo>
                  <a:lnTo>
                    <a:pt x="532" y="324"/>
                  </a:lnTo>
                  <a:lnTo>
                    <a:pt x="508" y="304"/>
                  </a:lnTo>
                  <a:lnTo>
                    <a:pt x="478" y="287"/>
                  </a:lnTo>
                  <a:lnTo>
                    <a:pt x="446" y="270"/>
                  </a:lnTo>
                  <a:lnTo>
                    <a:pt x="411" y="258"/>
                  </a:lnTo>
                  <a:lnTo>
                    <a:pt x="375" y="246"/>
                  </a:lnTo>
                  <a:lnTo>
                    <a:pt x="339" y="237"/>
                  </a:lnTo>
                  <a:lnTo>
                    <a:pt x="305" y="230"/>
                  </a:lnTo>
                  <a:lnTo>
                    <a:pt x="274" y="225"/>
                  </a:lnTo>
                  <a:lnTo>
                    <a:pt x="251" y="224"/>
                  </a:lnTo>
                  <a:lnTo>
                    <a:pt x="228" y="222"/>
                  </a:lnTo>
                  <a:lnTo>
                    <a:pt x="205" y="220"/>
                  </a:lnTo>
                  <a:lnTo>
                    <a:pt x="184" y="220"/>
                  </a:lnTo>
                  <a:lnTo>
                    <a:pt x="161" y="220"/>
                  </a:lnTo>
                  <a:lnTo>
                    <a:pt x="139" y="220"/>
                  </a:lnTo>
                  <a:lnTo>
                    <a:pt x="116" y="220"/>
                  </a:lnTo>
                  <a:lnTo>
                    <a:pt x="93" y="220"/>
                  </a:lnTo>
                  <a:lnTo>
                    <a:pt x="80" y="222"/>
                  </a:lnTo>
                  <a:lnTo>
                    <a:pt x="65" y="224"/>
                  </a:lnTo>
                  <a:lnTo>
                    <a:pt x="49" y="225"/>
                  </a:lnTo>
                  <a:lnTo>
                    <a:pt x="32" y="225"/>
                  </a:lnTo>
                  <a:lnTo>
                    <a:pt x="18" y="224"/>
                  </a:lnTo>
                  <a:lnTo>
                    <a:pt x="6" y="220"/>
                  </a:lnTo>
                  <a:lnTo>
                    <a:pt x="0" y="212"/>
                  </a:lnTo>
                  <a:lnTo>
                    <a:pt x="0" y="199"/>
                  </a:lnTo>
                  <a:lnTo>
                    <a:pt x="5" y="186"/>
                  </a:lnTo>
                  <a:lnTo>
                    <a:pt x="13" y="173"/>
                  </a:lnTo>
                  <a:lnTo>
                    <a:pt x="23" y="161"/>
                  </a:lnTo>
                  <a:lnTo>
                    <a:pt x="31" y="149"/>
                  </a:lnTo>
                  <a:lnTo>
                    <a:pt x="39" y="135"/>
                  </a:lnTo>
                  <a:lnTo>
                    <a:pt x="45" y="120"/>
                  </a:lnTo>
                  <a:lnTo>
                    <a:pt x="52" y="106"/>
                  </a:lnTo>
                  <a:lnTo>
                    <a:pt x="58" y="91"/>
                  </a:lnTo>
                  <a:lnTo>
                    <a:pt x="67" y="78"/>
                  </a:lnTo>
                  <a:lnTo>
                    <a:pt x="76" y="65"/>
                  </a:lnTo>
                  <a:lnTo>
                    <a:pt x="86" y="54"/>
                  </a:lnTo>
                  <a:lnTo>
                    <a:pt x="98" y="43"/>
                  </a:lnTo>
                  <a:lnTo>
                    <a:pt x="111" y="33"/>
                  </a:lnTo>
                  <a:lnTo>
                    <a:pt x="124" y="25"/>
                  </a:lnTo>
                  <a:lnTo>
                    <a:pt x="139" y="17"/>
                  </a:lnTo>
                  <a:lnTo>
                    <a:pt x="153" y="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7" name="Freeform 31"/>
            <p:cNvSpPr>
              <a:spLocks noChangeAspect="1"/>
            </p:cNvSpPr>
            <p:nvPr/>
          </p:nvSpPr>
          <p:spPr bwMode="auto">
            <a:xfrm>
              <a:off x="4968" y="236"/>
              <a:ext cx="720" cy="359"/>
            </a:xfrm>
            <a:custGeom>
              <a:avLst/>
              <a:gdLst>
                <a:gd name="T0" fmla="*/ 280 w 1624"/>
                <a:gd name="T1" fmla="*/ 110 h 812"/>
                <a:gd name="T2" fmla="*/ 330 w 1624"/>
                <a:gd name="T3" fmla="*/ 84 h 812"/>
                <a:gd name="T4" fmla="*/ 383 w 1624"/>
                <a:gd name="T5" fmla="*/ 62 h 812"/>
                <a:gd name="T6" fmla="*/ 436 w 1624"/>
                <a:gd name="T7" fmla="*/ 42 h 812"/>
                <a:gd name="T8" fmla="*/ 490 w 1624"/>
                <a:gd name="T9" fmla="*/ 28 h 812"/>
                <a:gd name="T10" fmla="*/ 552 w 1624"/>
                <a:gd name="T11" fmla="*/ 15 h 812"/>
                <a:gd name="T12" fmla="*/ 628 w 1624"/>
                <a:gd name="T13" fmla="*/ 5 h 812"/>
                <a:gd name="T14" fmla="*/ 724 w 1624"/>
                <a:gd name="T15" fmla="*/ 0 h 812"/>
                <a:gd name="T16" fmla="*/ 806 w 1624"/>
                <a:gd name="T17" fmla="*/ 5 h 812"/>
                <a:gd name="T18" fmla="*/ 881 w 1624"/>
                <a:gd name="T19" fmla="*/ 18 h 812"/>
                <a:gd name="T20" fmla="*/ 951 w 1624"/>
                <a:gd name="T21" fmla="*/ 34 h 812"/>
                <a:gd name="T22" fmla="*/ 1020 w 1624"/>
                <a:gd name="T23" fmla="*/ 55 h 812"/>
                <a:gd name="T24" fmla="*/ 1092 w 1624"/>
                <a:gd name="T25" fmla="*/ 83 h 812"/>
                <a:gd name="T26" fmla="*/ 1149 w 1624"/>
                <a:gd name="T27" fmla="*/ 113 h 812"/>
                <a:gd name="T28" fmla="*/ 1199 w 1624"/>
                <a:gd name="T29" fmla="*/ 144 h 812"/>
                <a:gd name="T30" fmla="*/ 1245 w 1624"/>
                <a:gd name="T31" fmla="*/ 178 h 812"/>
                <a:gd name="T32" fmla="*/ 1286 w 1624"/>
                <a:gd name="T33" fmla="*/ 215 h 812"/>
                <a:gd name="T34" fmla="*/ 1333 w 1624"/>
                <a:gd name="T35" fmla="*/ 265 h 812"/>
                <a:gd name="T36" fmla="*/ 1384 w 1624"/>
                <a:gd name="T37" fmla="*/ 317 h 812"/>
                <a:gd name="T38" fmla="*/ 1451 w 1624"/>
                <a:gd name="T39" fmla="*/ 228 h 812"/>
                <a:gd name="T40" fmla="*/ 1528 w 1624"/>
                <a:gd name="T41" fmla="*/ 113 h 812"/>
                <a:gd name="T42" fmla="*/ 1572 w 1624"/>
                <a:gd name="T43" fmla="*/ 71 h 812"/>
                <a:gd name="T44" fmla="*/ 1608 w 1624"/>
                <a:gd name="T45" fmla="*/ 152 h 812"/>
                <a:gd name="T46" fmla="*/ 1624 w 1624"/>
                <a:gd name="T47" fmla="*/ 435 h 812"/>
                <a:gd name="T48" fmla="*/ 1609 w 1624"/>
                <a:gd name="T49" fmla="*/ 568 h 812"/>
                <a:gd name="T50" fmla="*/ 1583 w 1624"/>
                <a:gd name="T51" fmla="*/ 671 h 812"/>
                <a:gd name="T52" fmla="*/ 1552 w 1624"/>
                <a:gd name="T53" fmla="*/ 715 h 812"/>
                <a:gd name="T54" fmla="*/ 1489 w 1624"/>
                <a:gd name="T55" fmla="*/ 639 h 812"/>
                <a:gd name="T56" fmla="*/ 1407 w 1624"/>
                <a:gd name="T57" fmla="*/ 524 h 812"/>
                <a:gd name="T58" fmla="*/ 1348 w 1624"/>
                <a:gd name="T59" fmla="*/ 505 h 812"/>
                <a:gd name="T60" fmla="*/ 1268 w 1624"/>
                <a:gd name="T61" fmla="*/ 589 h 812"/>
                <a:gd name="T62" fmla="*/ 1178 w 1624"/>
                <a:gd name="T63" fmla="*/ 658 h 812"/>
                <a:gd name="T64" fmla="*/ 1103 w 1624"/>
                <a:gd name="T65" fmla="*/ 702 h 812"/>
                <a:gd name="T66" fmla="*/ 1034 w 1624"/>
                <a:gd name="T67" fmla="*/ 731 h 812"/>
                <a:gd name="T68" fmla="*/ 964 w 1624"/>
                <a:gd name="T69" fmla="*/ 755 h 812"/>
                <a:gd name="T70" fmla="*/ 892 w 1624"/>
                <a:gd name="T71" fmla="*/ 776 h 812"/>
                <a:gd name="T72" fmla="*/ 819 w 1624"/>
                <a:gd name="T73" fmla="*/ 792 h 812"/>
                <a:gd name="T74" fmla="*/ 740 w 1624"/>
                <a:gd name="T75" fmla="*/ 805 h 812"/>
                <a:gd name="T76" fmla="*/ 657 w 1624"/>
                <a:gd name="T77" fmla="*/ 812 h 812"/>
                <a:gd name="T78" fmla="*/ 580 w 1624"/>
                <a:gd name="T79" fmla="*/ 808 h 812"/>
                <a:gd name="T80" fmla="*/ 503 w 1624"/>
                <a:gd name="T81" fmla="*/ 796 h 812"/>
                <a:gd name="T82" fmla="*/ 427 w 1624"/>
                <a:gd name="T83" fmla="*/ 776 h 812"/>
                <a:gd name="T84" fmla="*/ 343 w 1624"/>
                <a:gd name="T85" fmla="*/ 752 h 812"/>
                <a:gd name="T86" fmla="*/ 258 w 1624"/>
                <a:gd name="T87" fmla="*/ 716 h 812"/>
                <a:gd name="T88" fmla="*/ 164 w 1624"/>
                <a:gd name="T89" fmla="*/ 663 h 812"/>
                <a:gd name="T90" fmla="*/ 100 w 1624"/>
                <a:gd name="T91" fmla="*/ 613 h 812"/>
                <a:gd name="T92" fmla="*/ 43 w 1624"/>
                <a:gd name="T93" fmla="*/ 532 h 812"/>
                <a:gd name="T94" fmla="*/ 4 w 1624"/>
                <a:gd name="T95" fmla="*/ 458 h 812"/>
                <a:gd name="T96" fmla="*/ 7 w 1624"/>
                <a:gd name="T97" fmla="*/ 424 h 812"/>
                <a:gd name="T98" fmla="*/ 28 w 1624"/>
                <a:gd name="T99" fmla="*/ 369 h 812"/>
                <a:gd name="T100" fmla="*/ 74 w 1624"/>
                <a:gd name="T101" fmla="*/ 290 h 812"/>
                <a:gd name="T102" fmla="*/ 129 w 1624"/>
                <a:gd name="T103" fmla="*/ 226 h 812"/>
                <a:gd name="T104" fmla="*/ 198 w 1624"/>
                <a:gd name="T105" fmla="*/ 16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4" h="812">
                  <a:moveTo>
                    <a:pt x="249" y="131"/>
                  </a:moveTo>
                  <a:lnTo>
                    <a:pt x="265" y="121"/>
                  </a:lnTo>
                  <a:lnTo>
                    <a:pt x="280" y="110"/>
                  </a:lnTo>
                  <a:lnTo>
                    <a:pt x="296" y="102"/>
                  </a:lnTo>
                  <a:lnTo>
                    <a:pt x="314" y="92"/>
                  </a:lnTo>
                  <a:lnTo>
                    <a:pt x="330" y="84"/>
                  </a:lnTo>
                  <a:lnTo>
                    <a:pt x="347" y="76"/>
                  </a:lnTo>
                  <a:lnTo>
                    <a:pt x="365" y="68"/>
                  </a:lnTo>
                  <a:lnTo>
                    <a:pt x="383" y="62"/>
                  </a:lnTo>
                  <a:lnTo>
                    <a:pt x="401" y="55"/>
                  </a:lnTo>
                  <a:lnTo>
                    <a:pt x="418" y="49"/>
                  </a:lnTo>
                  <a:lnTo>
                    <a:pt x="436" y="42"/>
                  </a:lnTo>
                  <a:lnTo>
                    <a:pt x="454" y="37"/>
                  </a:lnTo>
                  <a:lnTo>
                    <a:pt x="472" y="32"/>
                  </a:lnTo>
                  <a:lnTo>
                    <a:pt x="490" y="28"/>
                  </a:lnTo>
                  <a:lnTo>
                    <a:pt x="510" y="23"/>
                  </a:lnTo>
                  <a:lnTo>
                    <a:pt x="528" y="20"/>
                  </a:lnTo>
                  <a:lnTo>
                    <a:pt x="552" y="15"/>
                  </a:lnTo>
                  <a:lnTo>
                    <a:pt x="577" y="11"/>
                  </a:lnTo>
                  <a:lnTo>
                    <a:pt x="601" y="8"/>
                  </a:lnTo>
                  <a:lnTo>
                    <a:pt x="628" y="5"/>
                  </a:lnTo>
                  <a:lnTo>
                    <a:pt x="657" y="2"/>
                  </a:lnTo>
                  <a:lnTo>
                    <a:pt x="688" y="0"/>
                  </a:lnTo>
                  <a:lnTo>
                    <a:pt x="724" y="0"/>
                  </a:lnTo>
                  <a:lnTo>
                    <a:pt x="762" y="2"/>
                  </a:lnTo>
                  <a:lnTo>
                    <a:pt x="783" y="3"/>
                  </a:lnTo>
                  <a:lnTo>
                    <a:pt x="806" y="5"/>
                  </a:lnTo>
                  <a:lnTo>
                    <a:pt x="832" y="10"/>
                  </a:lnTo>
                  <a:lnTo>
                    <a:pt x="856" y="13"/>
                  </a:lnTo>
                  <a:lnTo>
                    <a:pt x="881" y="18"/>
                  </a:lnTo>
                  <a:lnTo>
                    <a:pt x="907" y="24"/>
                  </a:lnTo>
                  <a:lnTo>
                    <a:pt x="930" y="29"/>
                  </a:lnTo>
                  <a:lnTo>
                    <a:pt x="951" y="34"/>
                  </a:lnTo>
                  <a:lnTo>
                    <a:pt x="972" y="39"/>
                  </a:lnTo>
                  <a:lnTo>
                    <a:pt x="995" y="47"/>
                  </a:lnTo>
                  <a:lnTo>
                    <a:pt x="1020" y="55"/>
                  </a:lnTo>
                  <a:lnTo>
                    <a:pt x="1044" y="63"/>
                  </a:lnTo>
                  <a:lnTo>
                    <a:pt x="1067" y="73"/>
                  </a:lnTo>
                  <a:lnTo>
                    <a:pt x="1092" y="83"/>
                  </a:lnTo>
                  <a:lnTo>
                    <a:pt x="1113" y="94"/>
                  </a:lnTo>
                  <a:lnTo>
                    <a:pt x="1132" y="104"/>
                  </a:lnTo>
                  <a:lnTo>
                    <a:pt x="1149" y="113"/>
                  </a:lnTo>
                  <a:lnTo>
                    <a:pt x="1167" y="123"/>
                  </a:lnTo>
                  <a:lnTo>
                    <a:pt x="1183" y="133"/>
                  </a:lnTo>
                  <a:lnTo>
                    <a:pt x="1199" y="144"/>
                  </a:lnTo>
                  <a:lnTo>
                    <a:pt x="1214" y="154"/>
                  </a:lnTo>
                  <a:lnTo>
                    <a:pt x="1230" y="167"/>
                  </a:lnTo>
                  <a:lnTo>
                    <a:pt x="1245" y="178"/>
                  </a:lnTo>
                  <a:lnTo>
                    <a:pt x="1260" y="191"/>
                  </a:lnTo>
                  <a:lnTo>
                    <a:pt x="1273" y="202"/>
                  </a:lnTo>
                  <a:lnTo>
                    <a:pt x="1286" y="215"/>
                  </a:lnTo>
                  <a:lnTo>
                    <a:pt x="1301" y="231"/>
                  </a:lnTo>
                  <a:lnTo>
                    <a:pt x="1317" y="248"/>
                  </a:lnTo>
                  <a:lnTo>
                    <a:pt x="1333" y="265"/>
                  </a:lnTo>
                  <a:lnTo>
                    <a:pt x="1350" y="283"/>
                  </a:lnTo>
                  <a:lnTo>
                    <a:pt x="1366" y="301"/>
                  </a:lnTo>
                  <a:lnTo>
                    <a:pt x="1384" y="317"/>
                  </a:lnTo>
                  <a:lnTo>
                    <a:pt x="1402" y="296"/>
                  </a:lnTo>
                  <a:lnTo>
                    <a:pt x="1425" y="265"/>
                  </a:lnTo>
                  <a:lnTo>
                    <a:pt x="1451" y="228"/>
                  </a:lnTo>
                  <a:lnTo>
                    <a:pt x="1477" y="188"/>
                  </a:lnTo>
                  <a:lnTo>
                    <a:pt x="1503" y="149"/>
                  </a:lnTo>
                  <a:lnTo>
                    <a:pt x="1528" y="113"/>
                  </a:lnTo>
                  <a:lnTo>
                    <a:pt x="1547" y="86"/>
                  </a:lnTo>
                  <a:lnTo>
                    <a:pt x="1560" y="70"/>
                  </a:lnTo>
                  <a:lnTo>
                    <a:pt x="1572" y="71"/>
                  </a:lnTo>
                  <a:lnTo>
                    <a:pt x="1587" y="89"/>
                  </a:lnTo>
                  <a:lnTo>
                    <a:pt x="1600" y="118"/>
                  </a:lnTo>
                  <a:lnTo>
                    <a:pt x="1608" y="152"/>
                  </a:lnTo>
                  <a:lnTo>
                    <a:pt x="1619" y="243"/>
                  </a:lnTo>
                  <a:lnTo>
                    <a:pt x="1624" y="340"/>
                  </a:lnTo>
                  <a:lnTo>
                    <a:pt x="1624" y="435"/>
                  </a:lnTo>
                  <a:lnTo>
                    <a:pt x="1618" y="516"/>
                  </a:lnTo>
                  <a:lnTo>
                    <a:pt x="1614" y="537"/>
                  </a:lnTo>
                  <a:lnTo>
                    <a:pt x="1609" y="568"/>
                  </a:lnTo>
                  <a:lnTo>
                    <a:pt x="1601" y="603"/>
                  </a:lnTo>
                  <a:lnTo>
                    <a:pt x="1593" y="639"/>
                  </a:lnTo>
                  <a:lnTo>
                    <a:pt x="1583" y="671"/>
                  </a:lnTo>
                  <a:lnTo>
                    <a:pt x="1573" y="697"/>
                  </a:lnTo>
                  <a:lnTo>
                    <a:pt x="1562" y="713"/>
                  </a:lnTo>
                  <a:lnTo>
                    <a:pt x="1552" y="715"/>
                  </a:lnTo>
                  <a:lnTo>
                    <a:pt x="1538" y="700"/>
                  </a:lnTo>
                  <a:lnTo>
                    <a:pt x="1515" y="673"/>
                  </a:lnTo>
                  <a:lnTo>
                    <a:pt x="1489" y="639"/>
                  </a:lnTo>
                  <a:lnTo>
                    <a:pt x="1461" y="600"/>
                  </a:lnTo>
                  <a:lnTo>
                    <a:pt x="1431" y="561"/>
                  </a:lnTo>
                  <a:lnTo>
                    <a:pt x="1407" y="524"/>
                  </a:lnTo>
                  <a:lnTo>
                    <a:pt x="1386" y="493"/>
                  </a:lnTo>
                  <a:lnTo>
                    <a:pt x="1373" y="474"/>
                  </a:lnTo>
                  <a:lnTo>
                    <a:pt x="1348" y="505"/>
                  </a:lnTo>
                  <a:lnTo>
                    <a:pt x="1322" y="534"/>
                  </a:lnTo>
                  <a:lnTo>
                    <a:pt x="1296" y="563"/>
                  </a:lnTo>
                  <a:lnTo>
                    <a:pt x="1268" y="589"/>
                  </a:lnTo>
                  <a:lnTo>
                    <a:pt x="1239" y="614"/>
                  </a:lnTo>
                  <a:lnTo>
                    <a:pt x="1209" y="637"/>
                  </a:lnTo>
                  <a:lnTo>
                    <a:pt x="1178" y="658"/>
                  </a:lnTo>
                  <a:lnTo>
                    <a:pt x="1147" y="678"/>
                  </a:lnTo>
                  <a:lnTo>
                    <a:pt x="1126" y="689"/>
                  </a:lnTo>
                  <a:lnTo>
                    <a:pt x="1103" y="702"/>
                  </a:lnTo>
                  <a:lnTo>
                    <a:pt x="1080" y="711"/>
                  </a:lnTo>
                  <a:lnTo>
                    <a:pt x="1057" y="721"/>
                  </a:lnTo>
                  <a:lnTo>
                    <a:pt x="1034" y="731"/>
                  </a:lnTo>
                  <a:lnTo>
                    <a:pt x="1011" y="741"/>
                  </a:lnTo>
                  <a:lnTo>
                    <a:pt x="987" y="749"/>
                  </a:lnTo>
                  <a:lnTo>
                    <a:pt x="964" y="755"/>
                  </a:lnTo>
                  <a:lnTo>
                    <a:pt x="940" y="763"/>
                  </a:lnTo>
                  <a:lnTo>
                    <a:pt x="917" y="770"/>
                  </a:lnTo>
                  <a:lnTo>
                    <a:pt x="892" y="776"/>
                  </a:lnTo>
                  <a:lnTo>
                    <a:pt x="868" y="781"/>
                  </a:lnTo>
                  <a:lnTo>
                    <a:pt x="843" y="787"/>
                  </a:lnTo>
                  <a:lnTo>
                    <a:pt x="819" y="792"/>
                  </a:lnTo>
                  <a:lnTo>
                    <a:pt x="794" y="796"/>
                  </a:lnTo>
                  <a:lnTo>
                    <a:pt x="770" y="800"/>
                  </a:lnTo>
                  <a:lnTo>
                    <a:pt x="740" y="805"/>
                  </a:lnTo>
                  <a:lnTo>
                    <a:pt x="713" y="808"/>
                  </a:lnTo>
                  <a:lnTo>
                    <a:pt x="685" y="810"/>
                  </a:lnTo>
                  <a:lnTo>
                    <a:pt x="657" y="812"/>
                  </a:lnTo>
                  <a:lnTo>
                    <a:pt x="631" y="812"/>
                  </a:lnTo>
                  <a:lnTo>
                    <a:pt x="605" y="810"/>
                  </a:lnTo>
                  <a:lnTo>
                    <a:pt x="580" y="808"/>
                  </a:lnTo>
                  <a:lnTo>
                    <a:pt x="554" y="805"/>
                  </a:lnTo>
                  <a:lnTo>
                    <a:pt x="530" y="800"/>
                  </a:lnTo>
                  <a:lnTo>
                    <a:pt x="503" y="796"/>
                  </a:lnTo>
                  <a:lnTo>
                    <a:pt x="477" y="791"/>
                  </a:lnTo>
                  <a:lnTo>
                    <a:pt x="453" y="784"/>
                  </a:lnTo>
                  <a:lnTo>
                    <a:pt x="427" y="776"/>
                  </a:lnTo>
                  <a:lnTo>
                    <a:pt x="399" y="770"/>
                  </a:lnTo>
                  <a:lnTo>
                    <a:pt x="371" y="760"/>
                  </a:lnTo>
                  <a:lnTo>
                    <a:pt x="343" y="752"/>
                  </a:lnTo>
                  <a:lnTo>
                    <a:pt x="319" y="744"/>
                  </a:lnTo>
                  <a:lnTo>
                    <a:pt x="289" y="731"/>
                  </a:lnTo>
                  <a:lnTo>
                    <a:pt x="258" y="716"/>
                  </a:lnTo>
                  <a:lnTo>
                    <a:pt x="226" y="700"/>
                  </a:lnTo>
                  <a:lnTo>
                    <a:pt x="193" y="682"/>
                  </a:lnTo>
                  <a:lnTo>
                    <a:pt x="164" y="663"/>
                  </a:lnTo>
                  <a:lnTo>
                    <a:pt x="137" y="645"/>
                  </a:lnTo>
                  <a:lnTo>
                    <a:pt x="116" y="629"/>
                  </a:lnTo>
                  <a:lnTo>
                    <a:pt x="100" y="613"/>
                  </a:lnTo>
                  <a:lnTo>
                    <a:pt x="82" y="590"/>
                  </a:lnTo>
                  <a:lnTo>
                    <a:pt x="62" y="561"/>
                  </a:lnTo>
                  <a:lnTo>
                    <a:pt x="43" y="532"/>
                  </a:lnTo>
                  <a:lnTo>
                    <a:pt x="26" y="503"/>
                  </a:lnTo>
                  <a:lnTo>
                    <a:pt x="12" y="477"/>
                  </a:lnTo>
                  <a:lnTo>
                    <a:pt x="4" y="458"/>
                  </a:lnTo>
                  <a:lnTo>
                    <a:pt x="0" y="446"/>
                  </a:lnTo>
                  <a:lnTo>
                    <a:pt x="2" y="437"/>
                  </a:lnTo>
                  <a:lnTo>
                    <a:pt x="7" y="424"/>
                  </a:lnTo>
                  <a:lnTo>
                    <a:pt x="12" y="408"/>
                  </a:lnTo>
                  <a:lnTo>
                    <a:pt x="18" y="390"/>
                  </a:lnTo>
                  <a:lnTo>
                    <a:pt x="28" y="369"/>
                  </a:lnTo>
                  <a:lnTo>
                    <a:pt x="39" y="345"/>
                  </a:lnTo>
                  <a:lnTo>
                    <a:pt x="54" y="319"/>
                  </a:lnTo>
                  <a:lnTo>
                    <a:pt x="74" y="290"/>
                  </a:lnTo>
                  <a:lnTo>
                    <a:pt x="90" y="269"/>
                  </a:lnTo>
                  <a:lnTo>
                    <a:pt x="108" y="248"/>
                  </a:lnTo>
                  <a:lnTo>
                    <a:pt x="129" y="226"/>
                  </a:lnTo>
                  <a:lnTo>
                    <a:pt x="151" y="205"/>
                  </a:lnTo>
                  <a:lnTo>
                    <a:pt x="173" y="186"/>
                  </a:lnTo>
                  <a:lnTo>
                    <a:pt x="198" y="167"/>
                  </a:lnTo>
                  <a:lnTo>
                    <a:pt x="224" y="149"/>
                  </a:lnTo>
                  <a:lnTo>
                    <a:pt x="249" y="13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8" name="Freeform 32"/>
            <p:cNvSpPr>
              <a:spLocks noChangeAspect="1"/>
            </p:cNvSpPr>
            <p:nvPr/>
          </p:nvSpPr>
          <p:spPr bwMode="auto">
            <a:xfrm>
              <a:off x="4982" y="248"/>
              <a:ext cx="690" cy="334"/>
            </a:xfrm>
            <a:custGeom>
              <a:avLst/>
              <a:gdLst>
                <a:gd name="T0" fmla="*/ 229 w 1557"/>
                <a:gd name="T1" fmla="*/ 136 h 754"/>
                <a:gd name="T2" fmla="*/ 147 w 1557"/>
                <a:gd name="T3" fmla="*/ 204 h 754"/>
                <a:gd name="T4" fmla="*/ 77 w 1557"/>
                <a:gd name="T5" fmla="*/ 282 h 754"/>
                <a:gd name="T6" fmla="*/ 17 w 1557"/>
                <a:gd name="T7" fmla="*/ 374 h 754"/>
                <a:gd name="T8" fmla="*/ 0 w 1557"/>
                <a:gd name="T9" fmla="*/ 409 h 754"/>
                <a:gd name="T10" fmla="*/ 77 w 1557"/>
                <a:gd name="T11" fmla="*/ 534 h 754"/>
                <a:gd name="T12" fmla="*/ 231 w 1557"/>
                <a:gd name="T13" fmla="*/ 650 h 754"/>
                <a:gd name="T14" fmla="*/ 412 w 1557"/>
                <a:gd name="T15" fmla="*/ 721 h 754"/>
                <a:gd name="T16" fmla="*/ 585 w 1557"/>
                <a:gd name="T17" fmla="*/ 752 h 754"/>
                <a:gd name="T18" fmla="*/ 752 w 1557"/>
                <a:gd name="T19" fmla="*/ 746 h 754"/>
                <a:gd name="T20" fmla="*/ 923 w 1557"/>
                <a:gd name="T21" fmla="*/ 700 h 754"/>
                <a:gd name="T22" fmla="*/ 1090 w 1557"/>
                <a:gd name="T23" fmla="*/ 623 h 754"/>
                <a:gd name="T24" fmla="*/ 1239 w 1557"/>
                <a:gd name="T25" fmla="*/ 514 h 754"/>
                <a:gd name="T26" fmla="*/ 1302 w 1557"/>
                <a:gd name="T27" fmla="*/ 451 h 754"/>
                <a:gd name="T28" fmla="*/ 1312 w 1557"/>
                <a:gd name="T29" fmla="*/ 429 h 754"/>
                <a:gd name="T30" fmla="*/ 1288 w 1557"/>
                <a:gd name="T31" fmla="*/ 421 h 754"/>
                <a:gd name="T32" fmla="*/ 1181 w 1557"/>
                <a:gd name="T33" fmla="*/ 518 h 754"/>
                <a:gd name="T34" fmla="*/ 1034 w 1557"/>
                <a:gd name="T35" fmla="*/ 616 h 754"/>
                <a:gd name="T36" fmla="*/ 873 w 1557"/>
                <a:gd name="T37" fmla="*/ 682 h 754"/>
                <a:gd name="T38" fmla="*/ 708 w 1557"/>
                <a:gd name="T39" fmla="*/ 716 h 754"/>
                <a:gd name="T40" fmla="*/ 552 w 1557"/>
                <a:gd name="T41" fmla="*/ 715 h 754"/>
                <a:gd name="T42" fmla="*/ 386 w 1557"/>
                <a:gd name="T43" fmla="*/ 678 h 754"/>
                <a:gd name="T44" fmla="*/ 218 w 1557"/>
                <a:gd name="T45" fmla="*/ 602 h 754"/>
                <a:gd name="T46" fmla="*/ 82 w 1557"/>
                <a:gd name="T47" fmla="*/ 484 h 754"/>
                <a:gd name="T48" fmla="*/ 64 w 1557"/>
                <a:gd name="T49" fmla="*/ 362 h 754"/>
                <a:gd name="T50" fmla="*/ 123 w 1557"/>
                <a:gd name="T51" fmla="*/ 280 h 754"/>
                <a:gd name="T52" fmla="*/ 193 w 1557"/>
                <a:gd name="T53" fmla="*/ 209 h 754"/>
                <a:gd name="T54" fmla="*/ 271 w 1557"/>
                <a:gd name="T55" fmla="*/ 149 h 754"/>
                <a:gd name="T56" fmla="*/ 404 w 1557"/>
                <a:gd name="T57" fmla="*/ 83 h 754"/>
                <a:gd name="T58" fmla="*/ 592 w 1557"/>
                <a:gd name="T59" fmla="*/ 37 h 754"/>
                <a:gd name="T60" fmla="*/ 786 w 1557"/>
                <a:gd name="T61" fmla="*/ 42 h 754"/>
                <a:gd name="T62" fmla="*/ 984 w 1557"/>
                <a:gd name="T63" fmla="*/ 96 h 754"/>
                <a:gd name="T64" fmla="*/ 1144 w 1557"/>
                <a:gd name="T65" fmla="*/ 181 h 754"/>
                <a:gd name="T66" fmla="*/ 1261 w 1557"/>
                <a:gd name="T67" fmla="*/ 288 h 754"/>
                <a:gd name="T68" fmla="*/ 1366 w 1557"/>
                <a:gd name="T69" fmla="*/ 417 h 754"/>
                <a:gd name="T70" fmla="*/ 1458 w 1557"/>
                <a:gd name="T71" fmla="*/ 555 h 754"/>
                <a:gd name="T72" fmla="*/ 1507 w 1557"/>
                <a:gd name="T73" fmla="*/ 628 h 754"/>
                <a:gd name="T74" fmla="*/ 1526 w 1557"/>
                <a:gd name="T75" fmla="*/ 624 h 754"/>
                <a:gd name="T76" fmla="*/ 1557 w 1557"/>
                <a:gd name="T77" fmla="*/ 359 h 754"/>
                <a:gd name="T78" fmla="*/ 1541 w 1557"/>
                <a:gd name="T79" fmla="*/ 105 h 754"/>
                <a:gd name="T80" fmla="*/ 1521 w 1557"/>
                <a:gd name="T81" fmla="*/ 104 h 754"/>
                <a:gd name="T82" fmla="*/ 1495 w 1557"/>
                <a:gd name="T83" fmla="*/ 152 h 754"/>
                <a:gd name="T84" fmla="*/ 1436 w 1557"/>
                <a:gd name="T85" fmla="*/ 244 h 754"/>
                <a:gd name="T86" fmla="*/ 1394 w 1557"/>
                <a:gd name="T87" fmla="*/ 307 h 754"/>
                <a:gd name="T88" fmla="*/ 1413 w 1557"/>
                <a:gd name="T89" fmla="*/ 324 h 754"/>
                <a:gd name="T90" fmla="*/ 1453 w 1557"/>
                <a:gd name="T91" fmla="*/ 280 h 754"/>
                <a:gd name="T92" fmla="*/ 1500 w 1557"/>
                <a:gd name="T93" fmla="*/ 210 h 754"/>
                <a:gd name="T94" fmla="*/ 1521 w 1557"/>
                <a:gd name="T95" fmla="*/ 240 h 754"/>
                <a:gd name="T96" fmla="*/ 1520 w 1557"/>
                <a:gd name="T97" fmla="*/ 445 h 754"/>
                <a:gd name="T98" fmla="*/ 1466 w 1557"/>
                <a:gd name="T99" fmla="*/ 503 h 754"/>
                <a:gd name="T100" fmla="*/ 1376 w 1557"/>
                <a:gd name="T101" fmla="*/ 372 h 754"/>
                <a:gd name="T102" fmla="*/ 1275 w 1557"/>
                <a:gd name="T103" fmla="*/ 251 h 754"/>
                <a:gd name="T104" fmla="*/ 1160 w 1557"/>
                <a:gd name="T105" fmla="*/ 149 h 754"/>
                <a:gd name="T106" fmla="*/ 995 w 1557"/>
                <a:gd name="T107" fmla="*/ 63 h 754"/>
                <a:gd name="T108" fmla="*/ 789 w 1557"/>
                <a:gd name="T109" fmla="*/ 8 h 754"/>
                <a:gd name="T110" fmla="*/ 587 w 1557"/>
                <a:gd name="T111" fmla="*/ 5 h 754"/>
                <a:gd name="T112" fmla="*/ 391 w 1557"/>
                <a:gd name="T113" fmla="*/ 5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754">
                  <a:moveTo>
                    <a:pt x="299" y="94"/>
                  </a:moveTo>
                  <a:lnTo>
                    <a:pt x="275" y="107"/>
                  </a:lnTo>
                  <a:lnTo>
                    <a:pt x="252" y="122"/>
                  </a:lnTo>
                  <a:lnTo>
                    <a:pt x="229" y="136"/>
                  </a:lnTo>
                  <a:lnTo>
                    <a:pt x="208" y="152"/>
                  </a:lnTo>
                  <a:lnTo>
                    <a:pt x="187" y="168"/>
                  </a:lnTo>
                  <a:lnTo>
                    <a:pt x="167" y="186"/>
                  </a:lnTo>
                  <a:lnTo>
                    <a:pt x="147" y="204"/>
                  </a:lnTo>
                  <a:lnTo>
                    <a:pt x="129" y="222"/>
                  </a:lnTo>
                  <a:lnTo>
                    <a:pt x="111" y="241"/>
                  </a:lnTo>
                  <a:lnTo>
                    <a:pt x="95" y="261"/>
                  </a:lnTo>
                  <a:lnTo>
                    <a:pt x="77" y="282"/>
                  </a:lnTo>
                  <a:lnTo>
                    <a:pt x="62" y="303"/>
                  </a:lnTo>
                  <a:lnTo>
                    <a:pt x="46" y="325"/>
                  </a:lnTo>
                  <a:lnTo>
                    <a:pt x="31" y="349"/>
                  </a:lnTo>
                  <a:lnTo>
                    <a:pt x="17" y="374"/>
                  </a:lnTo>
                  <a:lnTo>
                    <a:pt x="4" y="398"/>
                  </a:lnTo>
                  <a:lnTo>
                    <a:pt x="2" y="401"/>
                  </a:lnTo>
                  <a:lnTo>
                    <a:pt x="0" y="404"/>
                  </a:lnTo>
                  <a:lnTo>
                    <a:pt x="0" y="409"/>
                  </a:lnTo>
                  <a:lnTo>
                    <a:pt x="2" y="413"/>
                  </a:lnTo>
                  <a:lnTo>
                    <a:pt x="23" y="456"/>
                  </a:lnTo>
                  <a:lnTo>
                    <a:pt x="48" y="497"/>
                  </a:lnTo>
                  <a:lnTo>
                    <a:pt x="77" y="534"/>
                  </a:lnTo>
                  <a:lnTo>
                    <a:pt x="111" y="568"/>
                  </a:lnTo>
                  <a:lnTo>
                    <a:pt x="149" y="598"/>
                  </a:lnTo>
                  <a:lnTo>
                    <a:pt x="188" y="626"/>
                  </a:lnTo>
                  <a:lnTo>
                    <a:pt x="231" y="650"/>
                  </a:lnTo>
                  <a:lnTo>
                    <a:pt x="275" y="673"/>
                  </a:lnTo>
                  <a:lnTo>
                    <a:pt x="320" y="692"/>
                  </a:lnTo>
                  <a:lnTo>
                    <a:pt x="366" y="708"/>
                  </a:lnTo>
                  <a:lnTo>
                    <a:pt x="412" y="721"/>
                  </a:lnTo>
                  <a:lnTo>
                    <a:pt x="458" y="733"/>
                  </a:lnTo>
                  <a:lnTo>
                    <a:pt x="502" y="742"/>
                  </a:lnTo>
                  <a:lnTo>
                    <a:pt x="544" y="749"/>
                  </a:lnTo>
                  <a:lnTo>
                    <a:pt x="585" y="752"/>
                  </a:lnTo>
                  <a:lnTo>
                    <a:pt x="624" y="754"/>
                  </a:lnTo>
                  <a:lnTo>
                    <a:pt x="667" y="754"/>
                  </a:lnTo>
                  <a:lnTo>
                    <a:pt x="709" y="750"/>
                  </a:lnTo>
                  <a:lnTo>
                    <a:pt x="752" y="746"/>
                  </a:lnTo>
                  <a:lnTo>
                    <a:pt x="796" y="737"/>
                  </a:lnTo>
                  <a:lnTo>
                    <a:pt x="838" y="728"/>
                  </a:lnTo>
                  <a:lnTo>
                    <a:pt x="881" y="715"/>
                  </a:lnTo>
                  <a:lnTo>
                    <a:pt x="923" y="700"/>
                  </a:lnTo>
                  <a:lnTo>
                    <a:pt x="966" y="684"/>
                  </a:lnTo>
                  <a:lnTo>
                    <a:pt x="1008" y="666"/>
                  </a:lnTo>
                  <a:lnTo>
                    <a:pt x="1049" y="645"/>
                  </a:lnTo>
                  <a:lnTo>
                    <a:pt x="1090" y="623"/>
                  </a:lnTo>
                  <a:lnTo>
                    <a:pt x="1129" y="598"/>
                  </a:lnTo>
                  <a:lnTo>
                    <a:pt x="1167" y="571"/>
                  </a:lnTo>
                  <a:lnTo>
                    <a:pt x="1204" y="543"/>
                  </a:lnTo>
                  <a:lnTo>
                    <a:pt x="1239" y="514"/>
                  </a:lnTo>
                  <a:lnTo>
                    <a:pt x="1273" y="482"/>
                  </a:lnTo>
                  <a:lnTo>
                    <a:pt x="1278" y="477"/>
                  </a:lnTo>
                  <a:lnTo>
                    <a:pt x="1291" y="464"/>
                  </a:lnTo>
                  <a:lnTo>
                    <a:pt x="1302" y="451"/>
                  </a:lnTo>
                  <a:lnTo>
                    <a:pt x="1307" y="446"/>
                  </a:lnTo>
                  <a:lnTo>
                    <a:pt x="1310" y="442"/>
                  </a:lnTo>
                  <a:lnTo>
                    <a:pt x="1314" y="435"/>
                  </a:lnTo>
                  <a:lnTo>
                    <a:pt x="1312" y="429"/>
                  </a:lnTo>
                  <a:lnTo>
                    <a:pt x="1309" y="422"/>
                  </a:lnTo>
                  <a:lnTo>
                    <a:pt x="1302" y="419"/>
                  </a:lnTo>
                  <a:lnTo>
                    <a:pt x="1296" y="417"/>
                  </a:lnTo>
                  <a:lnTo>
                    <a:pt x="1288" y="421"/>
                  </a:lnTo>
                  <a:lnTo>
                    <a:pt x="1283" y="424"/>
                  </a:lnTo>
                  <a:lnTo>
                    <a:pt x="1248" y="459"/>
                  </a:lnTo>
                  <a:lnTo>
                    <a:pt x="1216" y="490"/>
                  </a:lnTo>
                  <a:lnTo>
                    <a:pt x="1181" y="518"/>
                  </a:lnTo>
                  <a:lnTo>
                    <a:pt x="1147" y="545"/>
                  </a:lnTo>
                  <a:lnTo>
                    <a:pt x="1110" y="571"/>
                  </a:lnTo>
                  <a:lnTo>
                    <a:pt x="1072" y="594"/>
                  </a:lnTo>
                  <a:lnTo>
                    <a:pt x="1034" y="616"/>
                  </a:lnTo>
                  <a:lnTo>
                    <a:pt x="995" y="636"/>
                  </a:lnTo>
                  <a:lnTo>
                    <a:pt x="954" y="653"/>
                  </a:lnTo>
                  <a:lnTo>
                    <a:pt x="914" y="670"/>
                  </a:lnTo>
                  <a:lnTo>
                    <a:pt x="873" y="682"/>
                  </a:lnTo>
                  <a:lnTo>
                    <a:pt x="832" y="695"/>
                  </a:lnTo>
                  <a:lnTo>
                    <a:pt x="789" y="704"/>
                  </a:lnTo>
                  <a:lnTo>
                    <a:pt x="749" y="712"/>
                  </a:lnTo>
                  <a:lnTo>
                    <a:pt x="708" y="716"/>
                  </a:lnTo>
                  <a:lnTo>
                    <a:pt x="667" y="720"/>
                  </a:lnTo>
                  <a:lnTo>
                    <a:pt x="626" y="720"/>
                  </a:lnTo>
                  <a:lnTo>
                    <a:pt x="590" y="718"/>
                  </a:lnTo>
                  <a:lnTo>
                    <a:pt x="552" y="715"/>
                  </a:lnTo>
                  <a:lnTo>
                    <a:pt x="513" y="708"/>
                  </a:lnTo>
                  <a:lnTo>
                    <a:pt x="471" y="700"/>
                  </a:lnTo>
                  <a:lnTo>
                    <a:pt x="428" y="691"/>
                  </a:lnTo>
                  <a:lnTo>
                    <a:pt x="386" y="678"/>
                  </a:lnTo>
                  <a:lnTo>
                    <a:pt x="342" y="663"/>
                  </a:lnTo>
                  <a:lnTo>
                    <a:pt x="299" y="645"/>
                  </a:lnTo>
                  <a:lnTo>
                    <a:pt x="257" y="624"/>
                  </a:lnTo>
                  <a:lnTo>
                    <a:pt x="218" y="602"/>
                  </a:lnTo>
                  <a:lnTo>
                    <a:pt x="178" y="577"/>
                  </a:lnTo>
                  <a:lnTo>
                    <a:pt x="142" y="548"/>
                  </a:lnTo>
                  <a:lnTo>
                    <a:pt x="111" y="518"/>
                  </a:lnTo>
                  <a:lnTo>
                    <a:pt x="82" y="484"/>
                  </a:lnTo>
                  <a:lnTo>
                    <a:pt x="57" y="448"/>
                  </a:lnTo>
                  <a:lnTo>
                    <a:pt x="38" y="408"/>
                  </a:lnTo>
                  <a:lnTo>
                    <a:pt x="51" y="385"/>
                  </a:lnTo>
                  <a:lnTo>
                    <a:pt x="64" y="362"/>
                  </a:lnTo>
                  <a:lnTo>
                    <a:pt x="79" y="340"/>
                  </a:lnTo>
                  <a:lnTo>
                    <a:pt x="92" y="319"/>
                  </a:lnTo>
                  <a:lnTo>
                    <a:pt x="108" y="299"/>
                  </a:lnTo>
                  <a:lnTo>
                    <a:pt x="123" y="280"/>
                  </a:lnTo>
                  <a:lnTo>
                    <a:pt x="139" y="261"/>
                  </a:lnTo>
                  <a:lnTo>
                    <a:pt x="157" y="243"/>
                  </a:lnTo>
                  <a:lnTo>
                    <a:pt x="173" y="225"/>
                  </a:lnTo>
                  <a:lnTo>
                    <a:pt x="193" y="209"/>
                  </a:lnTo>
                  <a:lnTo>
                    <a:pt x="211" y="193"/>
                  </a:lnTo>
                  <a:lnTo>
                    <a:pt x="231" y="178"/>
                  </a:lnTo>
                  <a:lnTo>
                    <a:pt x="250" y="164"/>
                  </a:lnTo>
                  <a:lnTo>
                    <a:pt x="271" y="149"/>
                  </a:lnTo>
                  <a:lnTo>
                    <a:pt x="293" y="136"/>
                  </a:lnTo>
                  <a:lnTo>
                    <a:pt x="316" y="123"/>
                  </a:lnTo>
                  <a:lnTo>
                    <a:pt x="360" y="100"/>
                  </a:lnTo>
                  <a:lnTo>
                    <a:pt x="404" y="83"/>
                  </a:lnTo>
                  <a:lnTo>
                    <a:pt x="450" y="67"/>
                  </a:lnTo>
                  <a:lnTo>
                    <a:pt x="497" y="54"/>
                  </a:lnTo>
                  <a:lnTo>
                    <a:pt x="543" y="44"/>
                  </a:lnTo>
                  <a:lnTo>
                    <a:pt x="592" y="37"/>
                  </a:lnTo>
                  <a:lnTo>
                    <a:pt x="639" y="34"/>
                  </a:lnTo>
                  <a:lnTo>
                    <a:pt x="688" y="33"/>
                  </a:lnTo>
                  <a:lnTo>
                    <a:pt x="737" y="36"/>
                  </a:lnTo>
                  <a:lnTo>
                    <a:pt x="786" y="42"/>
                  </a:lnTo>
                  <a:lnTo>
                    <a:pt x="835" y="50"/>
                  </a:lnTo>
                  <a:lnTo>
                    <a:pt x="884" y="62"/>
                  </a:lnTo>
                  <a:lnTo>
                    <a:pt x="935" y="78"/>
                  </a:lnTo>
                  <a:lnTo>
                    <a:pt x="984" y="96"/>
                  </a:lnTo>
                  <a:lnTo>
                    <a:pt x="1031" y="117"/>
                  </a:lnTo>
                  <a:lnTo>
                    <a:pt x="1080" y="141"/>
                  </a:lnTo>
                  <a:lnTo>
                    <a:pt x="1113" y="160"/>
                  </a:lnTo>
                  <a:lnTo>
                    <a:pt x="1144" y="181"/>
                  </a:lnTo>
                  <a:lnTo>
                    <a:pt x="1175" y="206"/>
                  </a:lnTo>
                  <a:lnTo>
                    <a:pt x="1204" y="231"/>
                  </a:lnTo>
                  <a:lnTo>
                    <a:pt x="1234" y="259"/>
                  </a:lnTo>
                  <a:lnTo>
                    <a:pt x="1261" y="288"/>
                  </a:lnTo>
                  <a:lnTo>
                    <a:pt x="1289" y="319"/>
                  </a:lnTo>
                  <a:lnTo>
                    <a:pt x="1315" y="351"/>
                  </a:lnTo>
                  <a:lnTo>
                    <a:pt x="1342" y="383"/>
                  </a:lnTo>
                  <a:lnTo>
                    <a:pt x="1366" y="417"/>
                  </a:lnTo>
                  <a:lnTo>
                    <a:pt x="1391" y="451"/>
                  </a:lnTo>
                  <a:lnTo>
                    <a:pt x="1413" y="487"/>
                  </a:lnTo>
                  <a:lnTo>
                    <a:pt x="1436" y="521"/>
                  </a:lnTo>
                  <a:lnTo>
                    <a:pt x="1458" y="555"/>
                  </a:lnTo>
                  <a:lnTo>
                    <a:pt x="1479" y="589"/>
                  </a:lnTo>
                  <a:lnTo>
                    <a:pt x="1500" y="621"/>
                  </a:lnTo>
                  <a:lnTo>
                    <a:pt x="1503" y="626"/>
                  </a:lnTo>
                  <a:lnTo>
                    <a:pt x="1507" y="628"/>
                  </a:lnTo>
                  <a:lnTo>
                    <a:pt x="1511" y="629"/>
                  </a:lnTo>
                  <a:lnTo>
                    <a:pt x="1516" y="629"/>
                  </a:lnTo>
                  <a:lnTo>
                    <a:pt x="1521" y="628"/>
                  </a:lnTo>
                  <a:lnTo>
                    <a:pt x="1526" y="624"/>
                  </a:lnTo>
                  <a:lnTo>
                    <a:pt x="1529" y="621"/>
                  </a:lnTo>
                  <a:lnTo>
                    <a:pt x="1531" y="616"/>
                  </a:lnTo>
                  <a:lnTo>
                    <a:pt x="1549" y="503"/>
                  </a:lnTo>
                  <a:lnTo>
                    <a:pt x="1557" y="359"/>
                  </a:lnTo>
                  <a:lnTo>
                    <a:pt x="1556" y="220"/>
                  </a:lnTo>
                  <a:lnTo>
                    <a:pt x="1546" y="115"/>
                  </a:lnTo>
                  <a:lnTo>
                    <a:pt x="1544" y="110"/>
                  </a:lnTo>
                  <a:lnTo>
                    <a:pt x="1541" y="105"/>
                  </a:lnTo>
                  <a:lnTo>
                    <a:pt x="1538" y="102"/>
                  </a:lnTo>
                  <a:lnTo>
                    <a:pt x="1531" y="100"/>
                  </a:lnTo>
                  <a:lnTo>
                    <a:pt x="1526" y="100"/>
                  </a:lnTo>
                  <a:lnTo>
                    <a:pt x="1521" y="104"/>
                  </a:lnTo>
                  <a:lnTo>
                    <a:pt x="1516" y="107"/>
                  </a:lnTo>
                  <a:lnTo>
                    <a:pt x="1513" y="112"/>
                  </a:lnTo>
                  <a:lnTo>
                    <a:pt x="1505" y="131"/>
                  </a:lnTo>
                  <a:lnTo>
                    <a:pt x="1495" y="152"/>
                  </a:lnTo>
                  <a:lnTo>
                    <a:pt x="1482" y="173"/>
                  </a:lnTo>
                  <a:lnTo>
                    <a:pt x="1469" y="196"/>
                  </a:lnTo>
                  <a:lnTo>
                    <a:pt x="1454" y="220"/>
                  </a:lnTo>
                  <a:lnTo>
                    <a:pt x="1436" y="244"/>
                  </a:lnTo>
                  <a:lnTo>
                    <a:pt x="1418" y="270"/>
                  </a:lnTo>
                  <a:lnTo>
                    <a:pt x="1397" y="296"/>
                  </a:lnTo>
                  <a:lnTo>
                    <a:pt x="1394" y="301"/>
                  </a:lnTo>
                  <a:lnTo>
                    <a:pt x="1394" y="307"/>
                  </a:lnTo>
                  <a:lnTo>
                    <a:pt x="1395" y="316"/>
                  </a:lnTo>
                  <a:lnTo>
                    <a:pt x="1400" y="320"/>
                  </a:lnTo>
                  <a:lnTo>
                    <a:pt x="1405" y="324"/>
                  </a:lnTo>
                  <a:lnTo>
                    <a:pt x="1413" y="324"/>
                  </a:lnTo>
                  <a:lnTo>
                    <a:pt x="1420" y="320"/>
                  </a:lnTo>
                  <a:lnTo>
                    <a:pt x="1425" y="317"/>
                  </a:lnTo>
                  <a:lnTo>
                    <a:pt x="1440" y="298"/>
                  </a:lnTo>
                  <a:lnTo>
                    <a:pt x="1453" y="280"/>
                  </a:lnTo>
                  <a:lnTo>
                    <a:pt x="1466" y="262"/>
                  </a:lnTo>
                  <a:lnTo>
                    <a:pt x="1479" y="244"/>
                  </a:lnTo>
                  <a:lnTo>
                    <a:pt x="1490" y="227"/>
                  </a:lnTo>
                  <a:lnTo>
                    <a:pt x="1500" y="210"/>
                  </a:lnTo>
                  <a:lnTo>
                    <a:pt x="1510" y="194"/>
                  </a:lnTo>
                  <a:lnTo>
                    <a:pt x="1520" y="178"/>
                  </a:lnTo>
                  <a:lnTo>
                    <a:pt x="1521" y="207"/>
                  </a:lnTo>
                  <a:lnTo>
                    <a:pt x="1521" y="240"/>
                  </a:lnTo>
                  <a:lnTo>
                    <a:pt x="1523" y="273"/>
                  </a:lnTo>
                  <a:lnTo>
                    <a:pt x="1523" y="309"/>
                  </a:lnTo>
                  <a:lnTo>
                    <a:pt x="1521" y="377"/>
                  </a:lnTo>
                  <a:lnTo>
                    <a:pt x="1520" y="445"/>
                  </a:lnTo>
                  <a:lnTo>
                    <a:pt x="1515" y="510"/>
                  </a:lnTo>
                  <a:lnTo>
                    <a:pt x="1507" y="568"/>
                  </a:lnTo>
                  <a:lnTo>
                    <a:pt x="1487" y="535"/>
                  </a:lnTo>
                  <a:lnTo>
                    <a:pt x="1466" y="503"/>
                  </a:lnTo>
                  <a:lnTo>
                    <a:pt x="1444" y="471"/>
                  </a:lnTo>
                  <a:lnTo>
                    <a:pt x="1422" y="437"/>
                  </a:lnTo>
                  <a:lnTo>
                    <a:pt x="1399" y="404"/>
                  </a:lnTo>
                  <a:lnTo>
                    <a:pt x="1376" y="372"/>
                  </a:lnTo>
                  <a:lnTo>
                    <a:pt x="1351" y="341"/>
                  </a:lnTo>
                  <a:lnTo>
                    <a:pt x="1327" y="309"/>
                  </a:lnTo>
                  <a:lnTo>
                    <a:pt x="1301" y="280"/>
                  </a:lnTo>
                  <a:lnTo>
                    <a:pt x="1275" y="251"/>
                  </a:lnTo>
                  <a:lnTo>
                    <a:pt x="1247" y="223"/>
                  </a:lnTo>
                  <a:lnTo>
                    <a:pt x="1219" y="196"/>
                  </a:lnTo>
                  <a:lnTo>
                    <a:pt x="1190" y="172"/>
                  </a:lnTo>
                  <a:lnTo>
                    <a:pt x="1160" y="149"/>
                  </a:lnTo>
                  <a:lnTo>
                    <a:pt x="1129" y="128"/>
                  </a:lnTo>
                  <a:lnTo>
                    <a:pt x="1096" y="110"/>
                  </a:lnTo>
                  <a:lnTo>
                    <a:pt x="1046" y="86"/>
                  </a:lnTo>
                  <a:lnTo>
                    <a:pt x="995" y="63"/>
                  </a:lnTo>
                  <a:lnTo>
                    <a:pt x="945" y="46"/>
                  </a:lnTo>
                  <a:lnTo>
                    <a:pt x="892" y="29"/>
                  </a:lnTo>
                  <a:lnTo>
                    <a:pt x="842" y="18"/>
                  </a:lnTo>
                  <a:lnTo>
                    <a:pt x="789" y="8"/>
                  </a:lnTo>
                  <a:lnTo>
                    <a:pt x="739" y="3"/>
                  </a:lnTo>
                  <a:lnTo>
                    <a:pt x="688" y="0"/>
                  </a:lnTo>
                  <a:lnTo>
                    <a:pt x="637" y="0"/>
                  </a:lnTo>
                  <a:lnTo>
                    <a:pt x="587" y="5"/>
                  </a:lnTo>
                  <a:lnTo>
                    <a:pt x="536" y="12"/>
                  </a:lnTo>
                  <a:lnTo>
                    <a:pt x="487" y="21"/>
                  </a:lnTo>
                  <a:lnTo>
                    <a:pt x="440" y="34"/>
                  </a:lnTo>
                  <a:lnTo>
                    <a:pt x="391" y="52"/>
                  </a:lnTo>
                  <a:lnTo>
                    <a:pt x="345" y="71"/>
                  </a:lnTo>
                  <a:lnTo>
                    <a:pt x="299"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29" name="Freeform 33"/>
            <p:cNvSpPr>
              <a:spLocks noChangeAspect="1"/>
            </p:cNvSpPr>
            <p:nvPr/>
          </p:nvSpPr>
          <p:spPr bwMode="auto">
            <a:xfrm>
              <a:off x="5259" y="180"/>
              <a:ext cx="193" cy="88"/>
            </a:xfrm>
            <a:custGeom>
              <a:avLst/>
              <a:gdLst>
                <a:gd name="T0" fmla="*/ 2 w 437"/>
                <a:gd name="T1" fmla="*/ 94 h 199"/>
                <a:gd name="T2" fmla="*/ 0 w 437"/>
                <a:gd name="T3" fmla="*/ 100 h 199"/>
                <a:gd name="T4" fmla="*/ 0 w 437"/>
                <a:gd name="T5" fmla="*/ 107 h 199"/>
                <a:gd name="T6" fmla="*/ 2 w 437"/>
                <a:gd name="T7" fmla="*/ 112 h 199"/>
                <a:gd name="T8" fmla="*/ 7 w 437"/>
                <a:gd name="T9" fmla="*/ 116 h 199"/>
                <a:gd name="T10" fmla="*/ 13 w 437"/>
                <a:gd name="T11" fmla="*/ 118 h 199"/>
                <a:gd name="T12" fmla="*/ 20 w 437"/>
                <a:gd name="T13" fmla="*/ 118 h 199"/>
                <a:gd name="T14" fmla="*/ 25 w 437"/>
                <a:gd name="T15" fmla="*/ 116 h 199"/>
                <a:gd name="T16" fmla="*/ 30 w 437"/>
                <a:gd name="T17" fmla="*/ 112 h 199"/>
                <a:gd name="T18" fmla="*/ 44 w 437"/>
                <a:gd name="T19" fmla="*/ 91 h 199"/>
                <a:gd name="T20" fmla="*/ 61 w 437"/>
                <a:gd name="T21" fmla="*/ 74 h 199"/>
                <a:gd name="T22" fmla="*/ 79 w 437"/>
                <a:gd name="T23" fmla="*/ 60 h 199"/>
                <a:gd name="T24" fmla="*/ 97 w 437"/>
                <a:gd name="T25" fmla="*/ 49 h 199"/>
                <a:gd name="T26" fmla="*/ 116 w 437"/>
                <a:gd name="T27" fmla="*/ 40 h 199"/>
                <a:gd name="T28" fmla="*/ 139 w 437"/>
                <a:gd name="T29" fmla="*/ 36 h 199"/>
                <a:gd name="T30" fmla="*/ 160 w 437"/>
                <a:gd name="T31" fmla="*/ 34 h 199"/>
                <a:gd name="T32" fmla="*/ 185 w 437"/>
                <a:gd name="T33" fmla="*/ 34 h 199"/>
                <a:gd name="T34" fmla="*/ 219 w 437"/>
                <a:gd name="T35" fmla="*/ 39 h 199"/>
                <a:gd name="T36" fmla="*/ 252 w 437"/>
                <a:gd name="T37" fmla="*/ 49 h 199"/>
                <a:gd name="T38" fmla="*/ 283 w 437"/>
                <a:gd name="T39" fmla="*/ 63 h 199"/>
                <a:gd name="T40" fmla="*/ 312 w 437"/>
                <a:gd name="T41" fmla="*/ 81 h 199"/>
                <a:gd name="T42" fmla="*/ 340 w 437"/>
                <a:gd name="T43" fmla="*/ 104 h 199"/>
                <a:gd name="T44" fmla="*/ 365 w 437"/>
                <a:gd name="T45" fmla="*/ 129 h 199"/>
                <a:gd name="T46" fmla="*/ 386 w 437"/>
                <a:gd name="T47" fmla="*/ 158 h 199"/>
                <a:gd name="T48" fmla="*/ 405 w 437"/>
                <a:gd name="T49" fmla="*/ 191 h 199"/>
                <a:gd name="T50" fmla="*/ 409 w 437"/>
                <a:gd name="T51" fmla="*/ 196 h 199"/>
                <a:gd name="T52" fmla="*/ 415 w 437"/>
                <a:gd name="T53" fmla="*/ 199 h 199"/>
                <a:gd name="T54" fmla="*/ 422 w 437"/>
                <a:gd name="T55" fmla="*/ 199 h 199"/>
                <a:gd name="T56" fmla="*/ 428 w 437"/>
                <a:gd name="T57" fmla="*/ 197 h 199"/>
                <a:gd name="T58" fmla="*/ 433 w 437"/>
                <a:gd name="T59" fmla="*/ 194 h 199"/>
                <a:gd name="T60" fmla="*/ 437 w 437"/>
                <a:gd name="T61" fmla="*/ 188 h 199"/>
                <a:gd name="T62" fmla="*/ 437 w 437"/>
                <a:gd name="T63" fmla="*/ 181 h 199"/>
                <a:gd name="T64" fmla="*/ 435 w 437"/>
                <a:gd name="T65" fmla="*/ 175 h 199"/>
                <a:gd name="T66" fmla="*/ 414 w 437"/>
                <a:gd name="T67" fmla="*/ 139 h 199"/>
                <a:gd name="T68" fmla="*/ 389 w 437"/>
                <a:gd name="T69" fmla="*/ 107 h 199"/>
                <a:gd name="T70" fmla="*/ 361 w 437"/>
                <a:gd name="T71" fmla="*/ 78 h 199"/>
                <a:gd name="T72" fmla="*/ 332 w 437"/>
                <a:gd name="T73" fmla="*/ 53 h 199"/>
                <a:gd name="T74" fmla="*/ 298 w 437"/>
                <a:gd name="T75" fmla="*/ 34 h 199"/>
                <a:gd name="T76" fmla="*/ 263 w 437"/>
                <a:gd name="T77" fmla="*/ 18 h 199"/>
                <a:gd name="T78" fmla="*/ 227 w 437"/>
                <a:gd name="T79" fmla="*/ 7 h 199"/>
                <a:gd name="T80" fmla="*/ 188 w 437"/>
                <a:gd name="T81" fmla="*/ 2 h 199"/>
                <a:gd name="T82" fmla="*/ 159 w 437"/>
                <a:gd name="T83" fmla="*/ 0 h 199"/>
                <a:gd name="T84" fmla="*/ 133 w 437"/>
                <a:gd name="T85" fmla="*/ 3 h 199"/>
                <a:gd name="T86" fmla="*/ 107 w 437"/>
                <a:gd name="T87" fmla="*/ 8 h 199"/>
                <a:gd name="T88" fmla="*/ 82 w 437"/>
                <a:gd name="T89" fmla="*/ 18 h 199"/>
                <a:gd name="T90" fmla="*/ 59 w 437"/>
                <a:gd name="T91" fmla="*/ 32 h 199"/>
                <a:gd name="T92" fmla="*/ 38 w 437"/>
                <a:gd name="T93" fmla="*/ 49 h 199"/>
                <a:gd name="T94" fmla="*/ 20 w 437"/>
                <a:gd name="T95" fmla="*/ 70 h 199"/>
                <a:gd name="T96" fmla="*/ 2 w 437"/>
                <a:gd name="T97"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199">
                  <a:moveTo>
                    <a:pt x="2" y="94"/>
                  </a:moveTo>
                  <a:lnTo>
                    <a:pt x="0" y="100"/>
                  </a:lnTo>
                  <a:lnTo>
                    <a:pt x="0" y="107"/>
                  </a:lnTo>
                  <a:lnTo>
                    <a:pt x="2" y="112"/>
                  </a:lnTo>
                  <a:lnTo>
                    <a:pt x="7" y="116"/>
                  </a:lnTo>
                  <a:lnTo>
                    <a:pt x="13" y="118"/>
                  </a:lnTo>
                  <a:lnTo>
                    <a:pt x="20" y="118"/>
                  </a:lnTo>
                  <a:lnTo>
                    <a:pt x="25" y="116"/>
                  </a:lnTo>
                  <a:lnTo>
                    <a:pt x="30" y="112"/>
                  </a:lnTo>
                  <a:lnTo>
                    <a:pt x="44" y="91"/>
                  </a:lnTo>
                  <a:lnTo>
                    <a:pt x="61" y="74"/>
                  </a:lnTo>
                  <a:lnTo>
                    <a:pt x="79" y="60"/>
                  </a:lnTo>
                  <a:lnTo>
                    <a:pt x="97" y="49"/>
                  </a:lnTo>
                  <a:lnTo>
                    <a:pt x="116" y="40"/>
                  </a:lnTo>
                  <a:lnTo>
                    <a:pt x="139" y="36"/>
                  </a:lnTo>
                  <a:lnTo>
                    <a:pt x="160" y="34"/>
                  </a:lnTo>
                  <a:lnTo>
                    <a:pt x="185" y="34"/>
                  </a:lnTo>
                  <a:lnTo>
                    <a:pt x="219" y="39"/>
                  </a:lnTo>
                  <a:lnTo>
                    <a:pt x="252" y="49"/>
                  </a:lnTo>
                  <a:lnTo>
                    <a:pt x="283" y="63"/>
                  </a:lnTo>
                  <a:lnTo>
                    <a:pt x="312" y="81"/>
                  </a:lnTo>
                  <a:lnTo>
                    <a:pt x="340" y="104"/>
                  </a:lnTo>
                  <a:lnTo>
                    <a:pt x="365" y="129"/>
                  </a:lnTo>
                  <a:lnTo>
                    <a:pt x="386" y="158"/>
                  </a:lnTo>
                  <a:lnTo>
                    <a:pt x="405" y="191"/>
                  </a:lnTo>
                  <a:lnTo>
                    <a:pt x="409" y="196"/>
                  </a:lnTo>
                  <a:lnTo>
                    <a:pt x="415" y="199"/>
                  </a:lnTo>
                  <a:lnTo>
                    <a:pt x="422" y="199"/>
                  </a:lnTo>
                  <a:lnTo>
                    <a:pt x="428" y="197"/>
                  </a:lnTo>
                  <a:lnTo>
                    <a:pt x="433" y="194"/>
                  </a:lnTo>
                  <a:lnTo>
                    <a:pt x="437" y="188"/>
                  </a:lnTo>
                  <a:lnTo>
                    <a:pt x="437" y="181"/>
                  </a:lnTo>
                  <a:lnTo>
                    <a:pt x="435" y="175"/>
                  </a:lnTo>
                  <a:lnTo>
                    <a:pt x="414" y="139"/>
                  </a:lnTo>
                  <a:lnTo>
                    <a:pt x="389" y="107"/>
                  </a:lnTo>
                  <a:lnTo>
                    <a:pt x="361" y="78"/>
                  </a:lnTo>
                  <a:lnTo>
                    <a:pt x="332" y="53"/>
                  </a:lnTo>
                  <a:lnTo>
                    <a:pt x="298" y="34"/>
                  </a:lnTo>
                  <a:lnTo>
                    <a:pt x="263" y="18"/>
                  </a:lnTo>
                  <a:lnTo>
                    <a:pt x="227" y="7"/>
                  </a:lnTo>
                  <a:lnTo>
                    <a:pt x="188" y="2"/>
                  </a:lnTo>
                  <a:lnTo>
                    <a:pt x="159" y="0"/>
                  </a:lnTo>
                  <a:lnTo>
                    <a:pt x="133" y="3"/>
                  </a:lnTo>
                  <a:lnTo>
                    <a:pt x="107" y="8"/>
                  </a:lnTo>
                  <a:lnTo>
                    <a:pt x="82" y="18"/>
                  </a:lnTo>
                  <a:lnTo>
                    <a:pt x="59" y="32"/>
                  </a:lnTo>
                  <a:lnTo>
                    <a:pt x="38" y="49"/>
                  </a:lnTo>
                  <a:lnTo>
                    <a:pt x="20" y="70"/>
                  </a:lnTo>
                  <a:lnTo>
                    <a:pt x="2"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30" name="Freeform 34"/>
            <p:cNvSpPr>
              <a:spLocks noChangeAspect="1"/>
            </p:cNvSpPr>
            <p:nvPr/>
          </p:nvSpPr>
          <p:spPr bwMode="auto">
            <a:xfrm>
              <a:off x="5261" y="558"/>
              <a:ext cx="195" cy="86"/>
            </a:xfrm>
            <a:custGeom>
              <a:avLst/>
              <a:gdLst>
                <a:gd name="T0" fmla="*/ 400 w 441"/>
                <a:gd name="T1" fmla="*/ 34 h 195"/>
                <a:gd name="T2" fmla="*/ 378 w 441"/>
                <a:gd name="T3" fmla="*/ 72 h 195"/>
                <a:gd name="T4" fmla="*/ 348 w 441"/>
                <a:gd name="T5" fmla="*/ 106 h 195"/>
                <a:gd name="T6" fmla="*/ 312 w 441"/>
                <a:gd name="T7" fmla="*/ 132 h 195"/>
                <a:gd name="T8" fmla="*/ 276 w 441"/>
                <a:gd name="T9" fmla="*/ 150 h 195"/>
                <a:gd name="T10" fmla="*/ 235 w 441"/>
                <a:gd name="T11" fmla="*/ 160 h 195"/>
                <a:gd name="T12" fmla="*/ 185 w 441"/>
                <a:gd name="T13" fmla="*/ 160 h 195"/>
                <a:gd name="T14" fmla="*/ 128 w 441"/>
                <a:gd name="T15" fmla="*/ 148 h 195"/>
                <a:gd name="T16" fmla="*/ 87 w 441"/>
                <a:gd name="T17" fmla="*/ 131 h 195"/>
                <a:gd name="T18" fmla="*/ 69 w 441"/>
                <a:gd name="T19" fmla="*/ 121 h 195"/>
                <a:gd name="T20" fmla="*/ 53 w 441"/>
                <a:gd name="T21" fmla="*/ 111 h 195"/>
                <a:gd name="T22" fmla="*/ 36 w 441"/>
                <a:gd name="T23" fmla="*/ 98 h 195"/>
                <a:gd name="T24" fmla="*/ 25 w 441"/>
                <a:gd name="T25" fmla="*/ 89 h 195"/>
                <a:gd name="T26" fmla="*/ 10 w 441"/>
                <a:gd name="T27" fmla="*/ 90 h 195"/>
                <a:gd name="T28" fmla="*/ 2 w 441"/>
                <a:gd name="T29" fmla="*/ 98 h 195"/>
                <a:gd name="T30" fmla="*/ 2 w 441"/>
                <a:gd name="T31" fmla="*/ 113 h 195"/>
                <a:gd name="T32" fmla="*/ 15 w 441"/>
                <a:gd name="T33" fmla="*/ 124 h 195"/>
                <a:gd name="T34" fmla="*/ 33 w 441"/>
                <a:gd name="T35" fmla="*/ 139 h 195"/>
                <a:gd name="T36" fmla="*/ 51 w 441"/>
                <a:gd name="T37" fmla="*/ 150 h 195"/>
                <a:gd name="T38" fmla="*/ 71 w 441"/>
                <a:gd name="T39" fmla="*/ 161 h 195"/>
                <a:gd name="T40" fmla="*/ 118 w 441"/>
                <a:gd name="T41" fmla="*/ 181 h 195"/>
                <a:gd name="T42" fmla="*/ 183 w 441"/>
                <a:gd name="T43" fmla="*/ 194 h 195"/>
                <a:gd name="T44" fmla="*/ 240 w 441"/>
                <a:gd name="T45" fmla="*/ 194 h 195"/>
                <a:gd name="T46" fmla="*/ 286 w 441"/>
                <a:gd name="T47" fmla="*/ 182 h 195"/>
                <a:gd name="T48" fmla="*/ 329 w 441"/>
                <a:gd name="T49" fmla="*/ 163 h 195"/>
                <a:gd name="T50" fmla="*/ 371 w 441"/>
                <a:gd name="T51" fmla="*/ 131 h 195"/>
                <a:gd name="T52" fmla="*/ 405 w 441"/>
                <a:gd name="T53" fmla="*/ 92 h 195"/>
                <a:gd name="T54" fmla="*/ 430 w 441"/>
                <a:gd name="T55" fmla="*/ 47 h 195"/>
                <a:gd name="T56" fmla="*/ 441 w 441"/>
                <a:gd name="T57" fmla="*/ 16 h 195"/>
                <a:gd name="T58" fmla="*/ 435 w 441"/>
                <a:gd name="T59" fmla="*/ 5 h 195"/>
                <a:gd name="T60" fmla="*/ 423 w 441"/>
                <a:gd name="T61" fmla="*/ 0 h 195"/>
                <a:gd name="T62" fmla="*/ 412 w 441"/>
                <a:gd name="T63"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195">
                  <a:moveTo>
                    <a:pt x="409" y="13"/>
                  </a:moveTo>
                  <a:lnTo>
                    <a:pt x="400" y="34"/>
                  </a:lnTo>
                  <a:lnTo>
                    <a:pt x="389" y="55"/>
                  </a:lnTo>
                  <a:lnTo>
                    <a:pt x="378" y="72"/>
                  </a:lnTo>
                  <a:lnTo>
                    <a:pt x="363" y="90"/>
                  </a:lnTo>
                  <a:lnTo>
                    <a:pt x="348" y="106"/>
                  </a:lnTo>
                  <a:lnTo>
                    <a:pt x="330" y="121"/>
                  </a:lnTo>
                  <a:lnTo>
                    <a:pt x="312" y="132"/>
                  </a:lnTo>
                  <a:lnTo>
                    <a:pt x="293" y="144"/>
                  </a:lnTo>
                  <a:lnTo>
                    <a:pt x="276" y="150"/>
                  </a:lnTo>
                  <a:lnTo>
                    <a:pt x="257" y="155"/>
                  </a:lnTo>
                  <a:lnTo>
                    <a:pt x="235" y="160"/>
                  </a:lnTo>
                  <a:lnTo>
                    <a:pt x="211" y="161"/>
                  </a:lnTo>
                  <a:lnTo>
                    <a:pt x="185" y="160"/>
                  </a:lnTo>
                  <a:lnTo>
                    <a:pt x="157" y="156"/>
                  </a:lnTo>
                  <a:lnTo>
                    <a:pt x="128" y="148"/>
                  </a:lnTo>
                  <a:lnTo>
                    <a:pt x="97" y="135"/>
                  </a:lnTo>
                  <a:lnTo>
                    <a:pt x="87" y="131"/>
                  </a:lnTo>
                  <a:lnTo>
                    <a:pt x="77" y="126"/>
                  </a:lnTo>
                  <a:lnTo>
                    <a:pt x="69" y="121"/>
                  </a:lnTo>
                  <a:lnTo>
                    <a:pt x="61" y="116"/>
                  </a:lnTo>
                  <a:lnTo>
                    <a:pt x="53" y="111"/>
                  </a:lnTo>
                  <a:lnTo>
                    <a:pt x="44" y="105"/>
                  </a:lnTo>
                  <a:lnTo>
                    <a:pt x="36" y="98"/>
                  </a:lnTo>
                  <a:lnTo>
                    <a:pt x="30" y="92"/>
                  </a:lnTo>
                  <a:lnTo>
                    <a:pt x="25" y="89"/>
                  </a:lnTo>
                  <a:lnTo>
                    <a:pt x="18" y="89"/>
                  </a:lnTo>
                  <a:lnTo>
                    <a:pt x="10" y="90"/>
                  </a:lnTo>
                  <a:lnTo>
                    <a:pt x="5" y="93"/>
                  </a:lnTo>
                  <a:lnTo>
                    <a:pt x="2" y="98"/>
                  </a:lnTo>
                  <a:lnTo>
                    <a:pt x="0" y="105"/>
                  </a:lnTo>
                  <a:lnTo>
                    <a:pt x="2" y="113"/>
                  </a:lnTo>
                  <a:lnTo>
                    <a:pt x="7" y="118"/>
                  </a:lnTo>
                  <a:lnTo>
                    <a:pt x="15" y="124"/>
                  </a:lnTo>
                  <a:lnTo>
                    <a:pt x="23" y="132"/>
                  </a:lnTo>
                  <a:lnTo>
                    <a:pt x="33" y="139"/>
                  </a:lnTo>
                  <a:lnTo>
                    <a:pt x="41" y="144"/>
                  </a:lnTo>
                  <a:lnTo>
                    <a:pt x="51" y="150"/>
                  </a:lnTo>
                  <a:lnTo>
                    <a:pt x="61" y="156"/>
                  </a:lnTo>
                  <a:lnTo>
                    <a:pt x="71" y="161"/>
                  </a:lnTo>
                  <a:lnTo>
                    <a:pt x="82" y="166"/>
                  </a:lnTo>
                  <a:lnTo>
                    <a:pt x="118" y="181"/>
                  </a:lnTo>
                  <a:lnTo>
                    <a:pt x="152" y="189"/>
                  </a:lnTo>
                  <a:lnTo>
                    <a:pt x="183" y="194"/>
                  </a:lnTo>
                  <a:lnTo>
                    <a:pt x="213" y="195"/>
                  </a:lnTo>
                  <a:lnTo>
                    <a:pt x="240" y="194"/>
                  </a:lnTo>
                  <a:lnTo>
                    <a:pt x="265" y="189"/>
                  </a:lnTo>
                  <a:lnTo>
                    <a:pt x="286" y="182"/>
                  </a:lnTo>
                  <a:lnTo>
                    <a:pt x="306" y="174"/>
                  </a:lnTo>
                  <a:lnTo>
                    <a:pt x="329" y="163"/>
                  </a:lnTo>
                  <a:lnTo>
                    <a:pt x="350" y="148"/>
                  </a:lnTo>
                  <a:lnTo>
                    <a:pt x="371" y="131"/>
                  </a:lnTo>
                  <a:lnTo>
                    <a:pt x="389" y="113"/>
                  </a:lnTo>
                  <a:lnTo>
                    <a:pt x="405" y="92"/>
                  </a:lnTo>
                  <a:lnTo>
                    <a:pt x="418" y="71"/>
                  </a:lnTo>
                  <a:lnTo>
                    <a:pt x="430" y="47"/>
                  </a:lnTo>
                  <a:lnTo>
                    <a:pt x="440" y="22"/>
                  </a:lnTo>
                  <a:lnTo>
                    <a:pt x="441" y="16"/>
                  </a:lnTo>
                  <a:lnTo>
                    <a:pt x="440" y="9"/>
                  </a:lnTo>
                  <a:lnTo>
                    <a:pt x="435" y="5"/>
                  </a:lnTo>
                  <a:lnTo>
                    <a:pt x="430" y="1"/>
                  </a:lnTo>
                  <a:lnTo>
                    <a:pt x="423" y="0"/>
                  </a:lnTo>
                  <a:lnTo>
                    <a:pt x="417" y="1"/>
                  </a:lnTo>
                  <a:lnTo>
                    <a:pt x="412" y="6"/>
                  </a:lnTo>
                  <a:lnTo>
                    <a:pt x="409"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31" name="Freeform 35"/>
            <p:cNvSpPr>
              <a:spLocks noChangeAspect="1"/>
            </p:cNvSpPr>
            <p:nvPr/>
          </p:nvSpPr>
          <p:spPr bwMode="auto">
            <a:xfrm>
              <a:off x="5076" y="341"/>
              <a:ext cx="128" cy="124"/>
            </a:xfrm>
            <a:custGeom>
              <a:avLst/>
              <a:gdLst>
                <a:gd name="T0" fmla="*/ 36 w 291"/>
                <a:gd name="T1" fmla="*/ 66 h 281"/>
                <a:gd name="T2" fmla="*/ 21 w 291"/>
                <a:gd name="T3" fmla="*/ 89 h 281"/>
                <a:gd name="T4" fmla="*/ 11 w 291"/>
                <a:gd name="T5" fmla="*/ 111 h 281"/>
                <a:gd name="T6" fmla="*/ 3 w 291"/>
                <a:gd name="T7" fmla="*/ 137 h 281"/>
                <a:gd name="T8" fmla="*/ 0 w 291"/>
                <a:gd name="T9" fmla="*/ 163 h 281"/>
                <a:gd name="T10" fmla="*/ 0 w 291"/>
                <a:gd name="T11" fmla="*/ 189 h 281"/>
                <a:gd name="T12" fmla="*/ 7 w 291"/>
                <a:gd name="T13" fmla="*/ 212 h 281"/>
                <a:gd name="T14" fmla="*/ 20 w 291"/>
                <a:gd name="T15" fmla="*/ 234 h 281"/>
                <a:gd name="T16" fmla="*/ 38 w 291"/>
                <a:gd name="T17" fmla="*/ 254 h 281"/>
                <a:gd name="T18" fmla="*/ 57 w 291"/>
                <a:gd name="T19" fmla="*/ 267 h 281"/>
                <a:gd name="T20" fmla="*/ 78 w 291"/>
                <a:gd name="T21" fmla="*/ 275 h 281"/>
                <a:gd name="T22" fmla="*/ 100 w 291"/>
                <a:gd name="T23" fmla="*/ 279 h 281"/>
                <a:gd name="T24" fmla="*/ 124 w 291"/>
                <a:gd name="T25" fmla="*/ 281 h 281"/>
                <a:gd name="T26" fmla="*/ 147 w 291"/>
                <a:gd name="T27" fmla="*/ 279 h 281"/>
                <a:gd name="T28" fmla="*/ 170 w 291"/>
                <a:gd name="T29" fmla="*/ 275 h 281"/>
                <a:gd name="T30" fmla="*/ 193 w 291"/>
                <a:gd name="T31" fmla="*/ 267 h 281"/>
                <a:gd name="T32" fmla="*/ 212 w 291"/>
                <a:gd name="T33" fmla="*/ 257 h 281"/>
                <a:gd name="T34" fmla="*/ 237 w 291"/>
                <a:gd name="T35" fmla="*/ 237 h 281"/>
                <a:gd name="T36" fmla="*/ 258 w 291"/>
                <a:gd name="T37" fmla="*/ 213 h 281"/>
                <a:gd name="T38" fmla="*/ 274 w 291"/>
                <a:gd name="T39" fmla="*/ 184 h 281"/>
                <a:gd name="T40" fmla="*/ 286 w 291"/>
                <a:gd name="T41" fmla="*/ 152 h 281"/>
                <a:gd name="T42" fmla="*/ 291 w 291"/>
                <a:gd name="T43" fmla="*/ 118 h 281"/>
                <a:gd name="T44" fmla="*/ 289 w 291"/>
                <a:gd name="T45" fmla="*/ 85 h 281"/>
                <a:gd name="T46" fmla="*/ 279 w 291"/>
                <a:gd name="T47" fmla="*/ 56 h 281"/>
                <a:gd name="T48" fmla="*/ 260 w 291"/>
                <a:gd name="T49" fmla="*/ 31 h 281"/>
                <a:gd name="T50" fmla="*/ 234 w 291"/>
                <a:gd name="T51" fmla="*/ 13 h 281"/>
                <a:gd name="T52" fmla="*/ 206 w 291"/>
                <a:gd name="T53" fmla="*/ 3 h 281"/>
                <a:gd name="T54" fmla="*/ 175 w 291"/>
                <a:gd name="T55" fmla="*/ 0 h 281"/>
                <a:gd name="T56" fmla="*/ 142 w 291"/>
                <a:gd name="T57" fmla="*/ 3 h 281"/>
                <a:gd name="T58" fmla="*/ 111 w 291"/>
                <a:gd name="T59" fmla="*/ 13 h 281"/>
                <a:gd name="T60" fmla="*/ 82 w 291"/>
                <a:gd name="T61" fmla="*/ 26 h 281"/>
                <a:gd name="T62" fmla="*/ 57 w 291"/>
                <a:gd name="T63" fmla="*/ 45 h 281"/>
                <a:gd name="T64" fmla="*/ 36 w 291"/>
                <a:gd name="T65" fmla="*/ 6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281">
                  <a:moveTo>
                    <a:pt x="36" y="66"/>
                  </a:moveTo>
                  <a:lnTo>
                    <a:pt x="21" y="89"/>
                  </a:lnTo>
                  <a:lnTo>
                    <a:pt x="11" y="111"/>
                  </a:lnTo>
                  <a:lnTo>
                    <a:pt x="3" y="137"/>
                  </a:lnTo>
                  <a:lnTo>
                    <a:pt x="0" y="163"/>
                  </a:lnTo>
                  <a:lnTo>
                    <a:pt x="0" y="189"/>
                  </a:lnTo>
                  <a:lnTo>
                    <a:pt x="7" y="212"/>
                  </a:lnTo>
                  <a:lnTo>
                    <a:pt x="20" y="234"/>
                  </a:lnTo>
                  <a:lnTo>
                    <a:pt x="38" y="254"/>
                  </a:lnTo>
                  <a:lnTo>
                    <a:pt x="57" y="267"/>
                  </a:lnTo>
                  <a:lnTo>
                    <a:pt x="78" y="275"/>
                  </a:lnTo>
                  <a:lnTo>
                    <a:pt x="100" y="279"/>
                  </a:lnTo>
                  <a:lnTo>
                    <a:pt x="124" y="281"/>
                  </a:lnTo>
                  <a:lnTo>
                    <a:pt x="147" y="279"/>
                  </a:lnTo>
                  <a:lnTo>
                    <a:pt x="170" y="275"/>
                  </a:lnTo>
                  <a:lnTo>
                    <a:pt x="193" y="267"/>
                  </a:lnTo>
                  <a:lnTo>
                    <a:pt x="212" y="257"/>
                  </a:lnTo>
                  <a:lnTo>
                    <a:pt x="237" y="237"/>
                  </a:lnTo>
                  <a:lnTo>
                    <a:pt x="258" y="213"/>
                  </a:lnTo>
                  <a:lnTo>
                    <a:pt x="274" y="184"/>
                  </a:lnTo>
                  <a:lnTo>
                    <a:pt x="286" y="152"/>
                  </a:lnTo>
                  <a:lnTo>
                    <a:pt x="291" y="118"/>
                  </a:lnTo>
                  <a:lnTo>
                    <a:pt x="289" y="85"/>
                  </a:lnTo>
                  <a:lnTo>
                    <a:pt x="279" y="56"/>
                  </a:lnTo>
                  <a:lnTo>
                    <a:pt x="260" y="31"/>
                  </a:lnTo>
                  <a:lnTo>
                    <a:pt x="234" y="13"/>
                  </a:lnTo>
                  <a:lnTo>
                    <a:pt x="206" y="3"/>
                  </a:lnTo>
                  <a:lnTo>
                    <a:pt x="175" y="0"/>
                  </a:lnTo>
                  <a:lnTo>
                    <a:pt x="142" y="3"/>
                  </a:lnTo>
                  <a:lnTo>
                    <a:pt x="111" y="13"/>
                  </a:lnTo>
                  <a:lnTo>
                    <a:pt x="82" y="26"/>
                  </a:lnTo>
                  <a:lnTo>
                    <a:pt x="57" y="45"/>
                  </a:lnTo>
                  <a:lnTo>
                    <a:pt x="36"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132" name="Freeform 36"/>
            <p:cNvSpPr>
              <a:spLocks noChangeAspect="1" noEditPoints="1"/>
            </p:cNvSpPr>
            <p:nvPr/>
          </p:nvSpPr>
          <p:spPr bwMode="auto">
            <a:xfrm>
              <a:off x="5103" y="368"/>
              <a:ext cx="61" cy="63"/>
            </a:xfrm>
            <a:custGeom>
              <a:avLst/>
              <a:gdLst>
                <a:gd name="T0" fmla="*/ 20 w 138"/>
                <a:gd name="T1" fmla="*/ 30 h 141"/>
                <a:gd name="T2" fmla="*/ 12 w 138"/>
                <a:gd name="T3" fmla="*/ 41 h 141"/>
                <a:gd name="T4" fmla="*/ 5 w 138"/>
                <a:gd name="T5" fmla="*/ 52 h 141"/>
                <a:gd name="T6" fmla="*/ 2 w 138"/>
                <a:gd name="T7" fmla="*/ 65 h 141"/>
                <a:gd name="T8" fmla="*/ 0 w 138"/>
                <a:gd name="T9" fmla="*/ 78 h 141"/>
                <a:gd name="T10" fmla="*/ 2 w 138"/>
                <a:gd name="T11" fmla="*/ 91 h 141"/>
                <a:gd name="T12" fmla="*/ 5 w 138"/>
                <a:gd name="T13" fmla="*/ 104 h 141"/>
                <a:gd name="T14" fmla="*/ 14 w 138"/>
                <a:gd name="T15" fmla="*/ 115 h 141"/>
                <a:gd name="T16" fmla="*/ 23 w 138"/>
                <a:gd name="T17" fmla="*/ 125 h 141"/>
                <a:gd name="T18" fmla="*/ 30 w 138"/>
                <a:gd name="T19" fmla="*/ 130 h 141"/>
                <a:gd name="T20" fmla="*/ 38 w 138"/>
                <a:gd name="T21" fmla="*/ 135 h 141"/>
                <a:gd name="T22" fmla="*/ 45 w 138"/>
                <a:gd name="T23" fmla="*/ 138 h 141"/>
                <a:gd name="T24" fmla="*/ 53 w 138"/>
                <a:gd name="T25" fmla="*/ 140 h 141"/>
                <a:gd name="T26" fmla="*/ 59 w 138"/>
                <a:gd name="T27" fmla="*/ 141 h 141"/>
                <a:gd name="T28" fmla="*/ 67 w 138"/>
                <a:gd name="T29" fmla="*/ 140 h 141"/>
                <a:gd name="T30" fmla="*/ 76 w 138"/>
                <a:gd name="T31" fmla="*/ 140 h 141"/>
                <a:gd name="T32" fmla="*/ 84 w 138"/>
                <a:gd name="T33" fmla="*/ 136 h 141"/>
                <a:gd name="T34" fmla="*/ 94 w 138"/>
                <a:gd name="T35" fmla="*/ 131 h 141"/>
                <a:gd name="T36" fmla="*/ 102 w 138"/>
                <a:gd name="T37" fmla="*/ 127 h 141"/>
                <a:gd name="T38" fmla="*/ 112 w 138"/>
                <a:gd name="T39" fmla="*/ 118 h 141"/>
                <a:gd name="T40" fmla="*/ 118 w 138"/>
                <a:gd name="T41" fmla="*/ 110 h 141"/>
                <a:gd name="T42" fmla="*/ 125 w 138"/>
                <a:gd name="T43" fmla="*/ 102 h 141"/>
                <a:gd name="T44" fmla="*/ 131 w 138"/>
                <a:gd name="T45" fmla="*/ 93 h 141"/>
                <a:gd name="T46" fmla="*/ 134 w 138"/>
                <a:gd name="T47" fmla="*/ 83 h 141"/>
                <a:gd name="T48" fmla="*/ 138 w 138"/>
                <a:gd name="T49" fmla="*/ 72 h 141"/>
                <a:gd name="T50" fmla="*/ 138 w 138"/>
                <a:gd name="T51" fmla="*/ 55 h 141"/>
                <a:gd name="T52" fmla="*/ 134 w 138"/>
                <a:gd name="T53" fmla="*/ 41 h 141"/>
                <a:gd name="T54" fmla="*/ 126 w 138"/>
                <a:gd name="T55" fmla="*/ 26 h 141"/>
                <a:gd name="T56" fmla="*/ 115 w 138"/>
                <a:gd name="T57" fmla="*/ 15 h 141"/>
                <a:gd name="T58" fmla="*/ 102 w 138"/>
                <a:gd name="T59" fmla="*/ 7 h 141"/>
                <a:gd name="T60" fmla="*/ 89 w 138"/>
                <a:gd name="T61" fmla="*/ 2 h 141"/>
                <a:gd name="T62" fmla="*/ 77 w 138"/>
                <a:gd name="T63" fmla="*/ 0 h 141"/>
                <a:gd name="T64" fmla="*/ 64 w 138"/>
                <a:gd name="T65" fmla="*/ 2 h 141"/>
                <a:gd name="T66" fmla="*/ 51 w 138"/>
                <a:gd name="T67" fmla="*/ 5 h 141"/>
                <a:gd name="T68" fmla="*/ 40 w 138"/>
                <a:gd name="T69" fmla="*/ 12 h 141"/>
                <a:gd name="T70" fmla="*/ 30 w 138"/>
                <a:gd name="T71" fmla="*/ 20 h 141"/>
                <a:gd name="T72" fmla="*/ 20 w 138"/>
                <a:gd name="T73" fmla="*/ 30 h 141"/>
                <a:gd name="T74" fmla="*/ 45 w 138"/>
                <a:gd name="T75" fmla="*/ 99 h 141"/>
                <a:gd name="T76" fmla="*/ 45 w 138"/>
                <a:gd name="T77" fmla="*/ 99 h 141"/>
                <a:gd name="T78" fmla="*/ 35 w 138"/>
                <a:gd name="T79" fmla="*/ 86 h 141"/>
                <a:gd name="T80" fmla="*/ 35 w 138"/>
                <a:gd name="T81" fmla="*/ 72 h 141"/>
                <a:gd name="T82" fmla="*/ 40 w 138"/>
                <a:gd name="T83" fmla="*/ 60 h 141"/>
                <a:gd name="T84" fmla="*/ 46 w 138"/>
                <a:gd name="T85" fmla="*/ 51 h 141"/>
                <a:gd name="T86" fmla="*/ 51 w 138"/>
                <a:gd name="T87" fmla="*/ 46 h 141"/>
                <a:gd name="T88" fmla="*/ 63 w 138"/>
                <a:gd name="T89" fmla="*/ 38 h 141"/>
                <a:gd name="T90" fmla="*/ 77 w 138"/>
                <a:gd name="T91" fmla="*/ 34 h 141"/>
                <a:gd name="T92" fmla="*/ 94 w 138"/>
                <a:gd name="T93" fmla="*/ 41 h 141"/>
                <a:gd name="T94" fmla="*/ 98 w 138"/>
                <a:gd name="T95" fmla="*/ 46 h 141"/>
                <a:gd name="T96" fmla="*/ 102 w 138"/>
                <a:gd name="T97" fmla="*/ 52 h 141"/>
                <a:gd name="T98" fmla="*/ 103 w 138"/>
                <a:gd name="T99" fmla="*/ 60 h 141"/>
                <a:gd name="T100" fmla="*/ 103 w 138"/>
                <a:gd name="T101" fmla="*/ 68 h 141"/>
                <a:gd name="T102" fmla="*/ 98 w 138"/>
                <a:gd name="T103" fmla="*/ 80 h 141"/>
                <a:gd name="T104" fmla="*/ 92 w 138"/>
                <a:gd name="T105" fmla="*/ 89 h 141"/>
                <a:gd name="T106" fmla="*/ 82 w 138"/>
                <a:gd name="T107" fmla="*/ 99 h 141"/>
                <a:gd name="T108" fmla="*/ 72 w 138"/>
                <a:gd name="T109" fmla="*/ 106 h 141"/>
                <a:gd name="T110" fmla="*/ 66 w 138"/>
                <a:gd name="T111" fmla="*/ 107 h 141"/>
                <a:gd name="T112" fmla="*/ 58 w 138"/>
                <a:gd name="T113" fmla="*/ 107 h 141"/>
                <a:gd name="T114" fmla="*/ 51 w 138"/>
                <a:gd name="T115" fmla="*/ 104 h 141"/>
                <a:gd name="T116" fmla="*/ 45 w 138"/>
                <a:gd name="T117" fmla="*/ 99 h 141"/>
                <a:gd name="T118" fmla="*/ 23 w 138"/>
                <a:gd name="T119" fmla="*/ 125 h 141"/>
                <a:gd name="T120" fmla="*/ 23 w 138"/>
                <a:gd name="T121" fmla="*/ 125 h 141"/>
                <a:gd name="T122" fmla="*/ 23 w 138"/>
                <a:gd name="T123"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41">
                  <a:moveTo>
                    <a:pt x="20" y="30"/>
                  </a:moveTo>
                  <a:lnTo>
                    <a:pt x="12" y="41"/>
                  </a:lnTo>
                  <a:lnTo>
                    <a:pt x="5" y="52"/>
                  </a:lnTo>
                  <a:lnTo>
                    <a:pt x="2" y="65"/>
                  </a:lnTo>
                  <a:lnTo>
                    <a:pt x="0" y="78"/>
                  </a:lnTo>
                  <a:lnTo>
                    <a:pt x="2" y="91"/>
                  </a:lnTo>
                  <a:lnTo>
                    <a:pt x="5" y="104"/>
                  </a:lnTo>
                  <a:lnTo>
                    <a:pt x="14" y="115"/>
                  </a:lnTo>
                  <a:lnTo>
                    <a:pt x="23" y="125"/>
                  </a:lnTo>
                  <a:lnTo>
                    <a:pt x="30" y="130"/>
                  </a:lnTo>
                  <a:lnTo>
                    <a:pt x="38" y="135"/>
                  </a:lnTo>
                  <a:lnTo>
                    <a:pt x="45" y="138"/>
                  </a:lnTo>
                  <a:lnTo>
                    <a:pt x="53" y="140"/>
                  </a:lnTo>
                  <a:lnTo>
                    <a:pt x="59" y="141"/>
                  </a:lnTo>
                  <a:lnTo>
                    <a:pt x="67" y="140"/>
                  </a:lnTo>
                  <a:lnTo>
                    <a:pt x="76" y="140"/>
                  </a:lnTo>
                  <a:lnTo>
                    <a:pt x="84" y="136"/>
                  </a:lnTo>
                  <a:lnTo>
                    <a:pt x="94" y="131"/>
                  </a:lnTo>
                  <a:lnTo>
                    <a:pt x="102" y="127"/>
                  </a:lnTo>
                  <a:lnTo>
                    <a:pt x="112" y="118"/>
                  </a:lnTo>
                  <a:lnTo>
                    <a:pt x="118" y="110"/>
                  </a:lnTo>
                  <a:lnTo>
                    <a:pt x="125" y="102"/>
                  </a:lnTo>
                  <a:lnTo>
                    <a:pt x="131" y="93"/>
                  </a:lnTo>
                  <a:lnTo>
                    <a:pt x="134" y="83"/>
                  </a:lnTo>
                  <a:lnTo>
                    <a:pt x="138" y="72"/>
                  </a:lnTo>
                  <a:lnTo>
                    <a:pt x="138" y="55"/>
                  </a:lnTo>
                  <a:lnTo>
                    <a:pt x="134" y="41"/>
                  </a:lnTo>
                  <a:lnTo>
                    <a:pt x="126" y="26"/>
                  </a:lnTo>
                  <a:lnTo>
                    <a:pt x="115" y="15"/>
                  </a:lnTo>
                  <a:lnTo>
                    <a:pt x="102" y="7"/>
                  </a:lnTo>
                  <a:lnTo>
                    <a:pt x="89" y="2"/>
                  </a:lnTo>
                  <a:lnTo>
                    <a:pt x="77" y="0"/>
                  </a:lnTo>
                  <a:lnTo>
                    <a:pt x="64" y="2"/>
                  </a:lnTo>
                  <a:lnTo>
                    <a:pt x="51" y="5"/>
                  </a:lnTo>
                  <a:lnTo>
                    <a:pt x="40" y="12"/>
                  </a:lnTo>
                  <a:lnTo>
                    <a:pt x="30" y="20"/>
                  </a:lnTo>
                  <a:lnTo>
                    <a:pt x="20" y="30"/>
                  </a:lnTo>
                  <a:close/>
                  <a:moveTo>
                    <a:pt x="45" y="99"/>
                  </a:moveTo>
                  <a:lnTo>
                    <a:pt x="45" y="99"/>
                  </a:lnTo>
                  <a:lnTo>
                    <a:pt x="35" y="86"/>
                  </a:lnTo>
                  <a:lnTo>
                    <a:pt x="35" y="72"/>
                  </a:lnTo>
                  <a:lnTo>
                    <a:pt x="40" y="60"/>
                  </a:lnTo>
                  <a:lnTo>
                    <a:pt x="46" y="51"/>
                  </a:lnTo>
                  <a:lnTo>
                    <a:pt x="51" y="46"/>
                  </a:lnTo>
                  <a:lnTo>
                    <a:pt x="63" y="38"/>
                  </a:lnTo>
                  <a:lnTo>
                    <a:pt x="77" y="34"/>
                  </a:lnTo>
                  <a:lnTo>
                    <a:pt x="94" y="41"/>
                  </a:lnTo>
                  <a:lnTo>
                    <a:pt x="98" y="46"/>
                  </a:lnTo>
                  <a:lnTo>
                    <a:pt x="102" y="52"/>
                  </a:lnTo>
                  <a:lnTo>
                    <a:pt x="103" y="60"/>
                  </a:lnTo>
                  <a:lnTo>
                    <a:pt x="103" y="68"/>
                  </a:lnTo>
                  <a:lnTo>
                    <a:pt x="98" y="80"/>
                  </a:lnTo>
                  <a:lnTo>
                    <a:pt x="92" y="89"/>
                  </a:lnTo>
                  <a:lnTo>
                    <a:pt x="82" y="99"/>
                  </a:lnTo>
                  <a:lnTo>
                    <a:pt x="72" y="106"/>
                  </a:lnTo>
                  <a:lnTo>
                    <a:pt x="66" y="107"/>
                  </a:lnTo>
                  <a:lnTo>
                    <a:pt x="58" y="107"/>
                  </a:lnTo>
                  <a:lnTo>
                    <a:pt x="51" y="104"/>
                  </a:lnTo>
                  <a:lnTo>
                    <a:pt x="45" y="99"/>
                  </a:lnTo>
                  <a:close/>
                  <a:moveTo>
                    <a:pt x="23" y="125"/>
                  </a:moveTo>
                  <a:lnTo>
                    <a:pt x="23" y="125"/>
                  </a:lnTo>
                  <a:lnTo>
                    <a:pt x="23" y="1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l" rtl="0" fontAlgn="base">
        <a:spcBef>
          <a:spcPct val="0"/>
        </a:spcBef>
        <a:spcAft>
          <a:spcPct val="0"/>
        </a:spcAft>
        <a:defRPr sz="4400" kern="1200">
          <a:solidFill>
            <a:schemeClr val="accent2"/>
          </a:solidFill>
          <a:latin typeface="+mj-lt"/>
          <a:ea typeface="+mj-ea"/>
          <a:cs typeface="+mj-cs"/>
        </a:defRPr>
      </a:lvl1pPr>
      <a:lvl2pPr algn="l" rtl="0" fontAlgn="base">
        <a:spcBef>
          <a:spcPct val="0"/>
        </a:spcBef>
        <a:spcAft>
          <a:spcPct val="0"/>
        </a:spcAft>
        <a:defRPr sz="4400">
          <a:solidFill>
            <a:schemeClr val="accent2"/>
          </a:solidFill>
          <a:latin typeface="Comic Sans MS" panose="030F0702030302020204" pitchFamily="66" charset="0"/>
        </a:defRPr>
      </a:lvl2pPr>
      <a:lvl3pPr algn="l" rtl="0" fontAlgn="base">
        <a:spcBef>
          <a:spcPct val="0"/>
        </a:spcBef>
        <a:spcAft>
          <a:spcPct val="0"/>
        </a:spcAft>
        <a:defRPr sz="4400">
          <a:solidFill>
            <a:schemeClr val="accent2"/>
          </a:solidFill>
          <a:latin typeface="Comic Sans MS" panose="030F0702030302020204" pitchFamily="66" charset="0"/>
        </a:defRPr>
      </a:lvl3pPr>
      <a:lvl4pPr algn="l" rtl="0" fontAlgn="base">
        <a:spcBef>
          <a:spcPct val="0"/>
        </a:spcBef>
        <a:spcAft>
          <a:spcPct val="0"/>
        </a:spcAft>
        <a:defRPr sz="4400">
          <a:solidFill>
            <a:schemeClr val="accent2"/>
          </a:solidFill>
          <a:latin typeface="Comic Sans MS" panose="030F0702030302020204" pitchFamily="66" charset="0"/>
        </a:defRPr>
      </a:lvl4pPr>
      <a:lvl5pPr algn="l" rtl="0" fontAlgn="base">
        <a:spcBef>
          <a:spcPct val="0"/>
        </a:spcBef>
        <a:spcAft>
          <a:spcPct val="0"/>
        </a:spcAft>
        <a:defRPr sz="4400">
          <a:solidFill>
            <a:schemeClr val="accent2"/>
          </a:solidFill>
          <a:latin typeface="Comic Sans MS" panose="030F0702030302020204" pitchFamily="66" charset="0"/>
        </a:defRPr>
      </a:lvl5pPr>
      <a:lvl6pPr marL="457200" algn="l" rtl="0" fontAlgn="base">
        <a:spcBef>
          <a:spcPct val="0"/>
        </a:spcBef>
        <a:spcAft>
          <a:spcPct val="0"/>
        </a:spcAft>
        <a:defRPr sz="4400">
          <a:solidFill>
            <a:schemeClr val="accent2"/>
          </a:solidFill>
          <a:latin typeface="Comic Sans MS" panose="030F0702030302020204" pitchFamily="66" charset="0"/>
        </a:defRPr>
      </a:lvl6pPr>
      <a:lvl7pPr marL="914400" algn="l" rtl="0" fontAlgn="base">
        <a:spcBef>
          <a:spcPct val="0"/>
        </a:spcBef>
        <a:spcAft>
          <a:spcPct val="0"/>
        </a:spcAft>
        <a:defRPr sz="4400">
          <a:solidFill>
            <a:schemeClr val="accent2"/>
          </a:solidFill>
          <a:latin typeface="Comic Sans MS" panose="030F0702030302020204" pitchFamily="66" charset="0"/>
        </a:defRPr>
      </a:lvl7pPr>
      <a:lvl8pPr marL="1371600" algn="l" rtl="0" fontAlgn="base">
        <a:spcBef>
          <a:spcPct val="0"/>
        </a:spcBef>
        <a:spcAft>
          <a:spcPct val="0"/>
        </a:spcAft>
        <a:defRPr sz="4400">
          <a:solidFill>
            <a:schemeClr val="accent2"/>
          </a:solidFill>
          <a:latin typeface="Comic Sans MS" panose="030F0702030302020204" pitchFamily="66" charset="0"/>
        </a:defRPr>
      </a:lvl8pPr>
      <a:lvl9pPr marL="1828800" algn="l" rtl="0" fontAlgn="base">
        <a:spcBef>
          <a:spcPct val="0"/>
        </a:spcBef>
        <a:spcAft>
          <a:spcPct val="0"/>
        </a:spcAft>
        <a:defRPr sz="4400">
          <a:solidFill>
            <a:schemeClr val="accent2"/>
          </a:solidFill>
          <a:latin typeface="Comic Sans MS" panose="030F0702030302020204" pitchFamily="66" charset="0"/>
        </a:defRPr>
      </a:lvl9pPr>
    </p:titleStyle>
    <p:bodyStyle>
      <a:lvl1pPr marL="342900" indent="-342900" algn="l" rtl="0" fontAlgn="base">
        <a:spcBef>
          <a:spcPct val="20000"/>
        </a:spcBef>
        <a:spcAft>
          <a:spcPct val="0"/>
        </a:spcAft>
        <a:buChar char="•"/>
        <a:defRPr sz="3200" kern="1200">
          <a:solidFill>
            <a:schemeClr val="accent2"/>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400" kern="1200">
          <a:solidFill>
            <a:schemeClr val="accent2"/>
          </a:solidFill>
          <a:latin typeface="+mn-lt"/>
          <a:ea typeface="+mn-ea"/>
          <a:cs typeface="+mn-cs"/>
        </a:defRPr>
      </a:lvl3pPr>
      <a:lvl4pPr marL="1600200" indent="-228600" algn="l" rtl="0" fontAlgn="base">
        <a:spcBef>
          <a:spcPct val="20000"/>
        </a:spcBef>
        <a:spcAft>
          <a:spcPct val="0"/>
        </a:spcAft>
        <a:buChar char="–"/>
        <a:defRPr sz="2000" kern="1200">
          <a:solidFill>
            <a:schemeClr val="accent2"/>
          </a:solidFill>
          <a:latin typeface="+mn-lt"/>
          <a:ea typeface="+mn-ea"/>
          <a:cs typeface="+mn-cs"/>
        </a:defRPr>
      </a:lvl4pPr>
      <a:lvl5pPr marL="2057400" indent="-228600" algn="l" rtl="0" fontAlgn="base">
        <a:spcBef>
          <a:spcPct val="20000"/>
        </a:spcBef>
        <a:spcAft>
          <a:spcPct val="0"/>
        </a:spcAft>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png"/><Relationship Id="rId7" Type="http://schemas.openxmlformats.org/officeDocument/2006/relationships/hyperlink" Target="http://katalog.skydda.no/webspeed/katalog/kat_storbild.p?bid=v60&amp;kat_bid=v60&amp;katnr=1&amp;katsektnr=29&amp;dokid=1;00001890#1"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hyperlink" Target="http://katalog.skydda.no/webspeed/katalog/kat_storbild.p?bid=v60&amp;kat_bid=v60&amp;katnr=1&amp;katsektnr=30&amp;dokid=1;00000197#1" TargetMode="External"/><Relationship Id="rId10" Type="http://schemas.openxmlformats.org/officeDocument/2006/relationships/image" Target="../media/image24.jpeg"/><Relationship Id="rId4" Type="http://schemas.openxmlformats.org/officeDocument/2006/relationships/image" Target="../media/image21.jpeg"/><Relationship Id="rId9" Type="http://schemas.openxmlformats.org/officeDocument/2006/relationships/hyperlink" Target="http://katalog.skydda.no/webspeed/katalog/kat_storbild.p?bid=v60&amp;kat_bid=v60&amp;katnr=1&amp;katsektnr=26&amp;dokid=1;00005554#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59113" y="728663"/>
            <a:ext cx="6084887" cy="1470025"/>
          </a:xfrm>
        </p:spPr>
        <p:txBody>
          <a:bodyPr/>
          <a:lstStyle/>
          <a:p>
            <a:r>
              <a:rPr lang="nb-NO" altLang="nb-NO"/>
              <a:t>Støy i fiskeindustrien</a:t>
            </a:r>
          </a:p>
        </p:txBody>
      </p:sp>
      <p:sp>
        <p:nvSpPr>
          <p:cNvPr id="2051" name="Rectangle 3"/>
          <p:cNvSpPr>
            <a:spLocks noGrp="1" noChangeArrowheads="1"/>
          </p:cNvSpPr>
          <p:nvPr>
            <p:ph type="subTitle" idx="1"/>
          </p:nvPr>
        </p:nvSpPr>
        <p:spPr/>
        <p:txBody>
          <a:bodyPr/>
          <a:lstStyle/>
          <a:p>
            <a:pPr marL="447675" indent="-447675">
              <a:buFontTx/>
              <a:buChar char="•"/>
            </a:pPr>
            <a:r>
              <a:rPr lang="nb-NO" altLang="nb-NO"/>
              <a:t>Hva er støy?</a:t>
            </a:r>
          </a:p>
          <a:p>
            <a:pPr marL="447675" indent="-447675">
              <a:buFontTx/>
              <a:buChar char="•"/>
            </a:pPr>
            <a:r>
              <a:rPr lang="nb-NO" altLang="nb-NO"/>
              <a:t>Hvor finnes den?</a:t>
            </a:r>
          </a:p>
          <a:p>
            <a:pPr marL="447675" indent="-447675">
              <a:buFontTx/>
              <a:buChar char="•"/>
            </a:pPr>
            <a:r>
              <a:rPr lang="nb-NO" altLang="nb-NO"/>
              <a:t>Hvordan håndtere støy?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p>
            <a:fld id="{1D276769-E44D-426B-BD2D-EFBB03815D0C}" type="slidenum">
              <a:rPr lang="nb-NO" altLang="nb-NO"/>
              <a:pPr/>
              <a:t>10</a:t>
            </a:fld>
            <a:endParaRPr lang="nb-NO" altLang="nb-NO"/>
          </a:p>
        </p:txBody>
      </p:sp>
      <p:sp>
        <p:nvSpPr>
          <p:cNvPr id="17410" name="Rectangle 2"/>
          <p:cNvSpPr>
            <a:spLocks noGrp="1" noChangeArrowheads="1"/>
          </p:cNvSpPr>
          <p:nvPr>
            <p:ph type="title"/>
          </p:nvPr>
        </p:nvSpPr>
        <p:spPr/>
        <p:txBody>
          <a:bodyPr/>
          <a:lstStyle/>
          <a:p>
            <a:r>
              <a:rPr lang="nb-NO" altLang="nb-NO" b="1"/>
              <a:t>Områder med mest støy</a:t>
            </a:r>
          </a:p>
        </p:txBody>
      </p:sp>
      <p:sp>
        <p:nvSpPr>
          <p:cNvPr id="17411" name="Rectangle 3"/>
          <p:cNvSpPr>
            <a:spLocks noGrp="1" noChangeArrowheads="1"/>
          </p:cNvSpPr>
          <p:nvPr>
            <p:ph type="body" idx="1"/>
          </p:nvPr>
        </p:nvSpPr>
        <p:spPr>
          <a:xfrm>
            <a:off x="611188" y="1600200"/>
            <a:ext cx="8232775" cy="4525963"/>
          </a:xfrm>
        </p:spPr>
        <p:txBody>
          <a:bodyPr/>
          <a:lstStyle/>
          <a:p>
            <a:pPr>
              <a:lnSpc>
                <a:spcPct val="80000"/>
              </a:lnSpc>
              <a:buFontTx/>
              <a:buNone/>
              <a:tabLst>
                <a:tab pos="2152650" algn="l"/>
                <a:tab pos="2417763" algn="l"/>
              </a:tabLst>
            </a:pPr>
            <a:r>
              <a:rPr lang="nb-NO" altLang="nb-NO" sz="2800"/>
              <a:t>Reke: 	-	pakking i pose</a:t>
            </a:r>
          </a:p>
          <a:p>
            <a:pPr>
              <a:lnSpc>
                <a:spcPct val="80000"/>
              </a:lnSpc>
              <a:buFontTx/>
              <a:buNone/>
              <a:tabLst>
                <a:tab pos="2152650" algn="l"/>
                <a:tab pos="2417763" algn="l"/>
              </a:tabLst>
            </a:pPr>
            <a:endParaRPr lang="nb-NO" altLang="nb-NO" sz="2800"/>
          </a:p>
          <a:p>
            <a:pPr>
              <a:lnSpc>
                <a:spcPct val="80000"/>
              </a:lnSpc>
              <a:buFontTx/>
              <a:buNone/>
              <a:tabLst>
                <a:tab pos="2152650" algn="l"/>
                <a:tab pos="2417763" algn="l"/>
              </a:tabLst>
            </a:pPr>
            <a:r>
              <a:rPr lang="nb-NO" altLang="nb-NO" sz="2800"/>
              <a:t>Hvitfisk:	-	fryseskap/</a:t>
            </a:r>
            <a:br>
              <a:rPr lang="nb-NO" altLang="nb-NO" sz="2800"/>
            </a:br>
            <a:r>
              <a:rPr lang="nb-NO" altLang="nb-NO" sz="2800"/>
              <a:t>		blokkemaskin i fryseri</a:t>
            </a:r>
          </a:p>
          <a:p>
            <a:pPr>
              <a:lnSpc>
                <a:spcPct val="80000"/>
              </a:lnSpc>
              <a:buFontTx/>
              <a:buNone/>
              <a:tabLst>
                <a:tab pos="2152650" algn="l"/>
                <a:tab pos="2417763" algn="l"/>
              </a:tabLst>
            </a:pPr>
            <a:r>
              <a:rPr lang="nb-NO" altLang="nb-NO" sz="2800"/>
              <a:t>		-	skjæremaskiner</a:t>
            </a:r>
          </a:p>
          <a:p>
            <a:pPr>
              <a:lnSpc>
                <a:spcPct val="80000"/>
              </a:lnSpc>
              <a:buFontTx/>
              <a:buNone/>
              <a:tabLst>
                <a:tab pos="2152650" algn="l"/>
                <a:tab pos="2417763" algn="l"/>
              </a:tabLst>
            </a:pPr>
            <a:endParaRPr lang="nb-NO" altLang="nb-NO" sz="2800"/>
          </a:p>
          <a:p>
            <a:pPr>
              <a:lnSpc>
                <a:spcPct val="80000"/>
              </a:lnSpc>
              <a:buFontTx/>
              <a:buNone/>
              <a:tabLst>
                <a:tab pos="2152650" algn="l"/>
                <a:tab pos="2417763" algn="l"/>
              </a:tabLst>
            </a:pPr>
            <a:r>
              <a:rPr lang="nb-NO" altLang="nb-NO" sz="2800"/>
              <a:t>Laks:	-	maskinell sløying</a:t>
            </a:r>
          </a:p>
          <a:p>
            <a:pPr>
              <a:lnSpc>
                <a:spcPct val="80000"/>
              </a:lnSpc>
              <a:buFontTx/>
              <a:buNone/>
              <a:tabLst>
                <a:tab pos="2152650" algn="l"/>
                <a:tab pos="2417763" algn="l"/>
              </a:tabLst>
            </a:pPr>
            <a:r>
              <a:rPr lang="nb-NO" altLang="nb-NO" sz="2800"/>
              <a:t>		-	etterrensing v/sløyemaskin</a:t>
            </a:r>
          </a:p>
          <a:p>
            <a:pPr>
              <a:lnSpc>
                <a:spcPct val="80000"/>
              </a:lnSpc>
              <a:buFontTx/>
              <a:buNone/>
              <a:tabLst>
                <a:tab pos="2152650" algn="l"/>
                <a:tab pos="2417763" algn="l"/>
              </a:tabLst>
            </a:pPr>
            <a:endParaRPr lang="nb-NO" altLang="nb-NO" sz="2800"/>
          </a:p>
          <a:p>
            <a:pPr>
              <a:lnSpc>
                <a:spcPct val="80000"/>
              </a:lnSpc>
              <a:buFontTx/>
              <a:buNone/>
              <a:tabLst>
                <a:tab pos="2152650" algn="l"/>
                <a:tab pos="2417763" algn="l"/>
              </a:tabLst>
            </a:pPr>
            <a:r>
              <a:rPr lang="nb-NO" altLang="nb-NO" sz="2800"/>
              <a:t>Sild:	-	maskinell filetering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unntekst 5"/>
          <p:cNvSpPr>
            <a:spLocks noGrp="1"/>
          </p:cNvSpPr>
          <p:nvPr>
            <p:ph type="ftr" sz="quarter" idx="10"/>
          </p:nvPr>
        </p:nvSpPr>
        <p:spPr/>
        <p:txBody>
          <a:bodyPr/>
          <a:lstStyle/>
          <a:p>
            <a:r>
              <a:rPr lang="nb-NO" altLang="nb-NO"/>
              <a:t>© 2005 Arbeids- og miljømedisinsk avdeling UNN HF</a:t>
            </a:r>
          </a:p>
        </p:txBody>
      </p:sp>
      <p:sp>
        <p:nvSpPr>
          <p:cNvPr id="7" name="Plassholder for lysbildenummer 6"/>
          <p:cNvSpPr>
            <a:spLocks noGrp="1"/>
          </p:cNvSpPr>
          <p:nvPr>
            <p:ph type="sldNum" sz="quarter" idx="11"/>
          </p:nvPr>
        </p:nvSpPr>
        <p:spPr/>
        <p:txBody>
          <a:bodyPr/>
          <a:lstStyle/>
          <a:p>
            <a:fld id="{97DD6F6F-499D-4198-8CD4-B043F7F7FA43}" type="slidenum">
              <a:rPr lang="nb-NO" altLang="nb-NO"/>
              <a:pPr/>
              <a:t>11</a:t>
            </a:fld>
            <a:endParaRPr lang="nb-NO" altLang="nb-NO"/>
          </a:p>
        </p:txBody>
      </p:sp>
      <p:sp>
        <p:nvSpPr>
          <p:cNvPr id="15362" name="Rectangle 2"/>
          <p:cNvSpPr>
            <a:spLocks noGrp="1" noChangeArrowheads="1"/>
          </p:cNvSpPr>
          <p:nvPr>
            <p:ph type="title"/>
          </p:nvPr>
        </p:nvSpPr>
        <p:spPr/>
        <p:txBody>
          <a:bodyPr/>
          <a:lstStyle/>
          <a:p>
            <a:r>
              <a:rPr lang="nb-NO" altLang="nb-NO" sz="4000" b="1"/>
              <a:t>Hørselsvern og hørselstest</a:t>
            </a:r>
          </a:p>
        </p:txBody>
      </p:sp>
      <p:sp>
        <p:nvSpPr>
          <p:cNvPr id="15363" name="Rectangle 3"/>
          <p:cNvSpPr>
            <a:spLocks noGrp="1" noChangeArrowheads="1"/>
          </p:cNvSpPr>
          <p:nvPr>
            <p:ph type="body" sz="half" idx="1"/>
          </p:nvPr>
        </p:nvSpPr>
        <p:spPr/>
        <p:txBody>
          <a:bodyPr/>
          <a:lstStyle/>
          <a:p>
            <a:pPr>
              <a:buFontTx/>
              <a:buNone/>
            </a:pPr>
            <a:r>
              <a:rPr lang="nb-NO" altLang="nb-NO" sz="2400"/>
              <a:t>Hørselsvern</a:t>
            </a:r>
          </a:p>
          <a:p>
            <a:r>
              <a:rPr lang="nb-NO" altLang="nb-NO" sz="2400"/>
              <a:t>Det brukes lite hørselsvern</a:t>
            </a:r>
          </a:p>
          <a:p>
            <a:r>
              <a:rPr lang="nb-NO" altLang="nb-NO" sz="2400"/>
              <a:t>Kvinner er flinkere enn menn til å bruke hørselsvern</a:t>
            </a:r>
          </a:p>
          <a:p>
            <a:pPr>
              <a:buFontTx/>
              <a:buNone/>
            </a:pPr>
            <a:endParaRPr lang="nb-NO" altLang="nb-NO" sz="2400"/>
          </a:p>
          <a:p>
            <a:pPr>
              <a:buFontTx/>
              <a:buNone/>
            </a:pPr>
            <a:r>
              <a:rPr lang="nb-NO" altLang="nb-NO" sz="2400"/>
              <a:t>Hørselstest</a:t>
            </a:r>
          </a:p>
          <a:p>
            <a:r>
              <a:rPr lang="nb-NO" altLang="nb-NO" sz="2400"/>
              <a:t>Alle undersøkte hadde dårligere hørsel enn kontrollgruppa</a:t>
            </a:r>
          </a:p>
        </p:txBody>
      </p:sp>
      <p:pic>
        <p:nvPicPr>
          <p:cNvPr id="15368"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27675" y="1600200"/>
            <a:ext cx="2246313" cy="2185988"/>
          </a:xfrm>
          <a:ln/>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0" name="Picture 10" descr="noise_audio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65775" y="3938588"/>
            <a:ext cx="2170113" cy="2187575"/>
          </a:xfr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47151DC6-2A4C-4049-B824-BD15F7A15EBD}" type="slidenum">
              <a:rPr lang="nb-NO" altLang="nb-NO"/>
              <a:pPr/>
              <a:t>12</a:t>
            </a:fld>
            <a:endParaRPr lang="nb-NO" altLang="nb-NO"/>
          </a:p>
        </p:txBody>
      </p:sp>
      <p:sp>
        <p:nvSpPr>
          <p:cNvPr id="25602" name="Rectangle 2"/>
          <p:cNvSpPr>
            <a:spLocks noGrp="1" noChangeArrowheads="1"/>
          </p:cNvSpPr>
          <p:nvPr>
            <p:ph type="title"/>
          </p:nvPr>
        </p:nvSpPr>
        <p:spPr/>
        <p:txBody>
          <a:bodyPr/>
          <a:lstStyle/>
          <a:p>
            <a:r>
              <a:rPr lang="nb-NO" altLang="nb-NO" b="1"/>
              <a:t>Rettigheter</a:t>
            </a:r>
          </a:p>
        </p:txBody>
      </p:sp>
      <p:sp>
        <p:nvSpPr>
          <p:cNvPr id="25603" name="Rectangle 3"/>
          <p:cNvSpPr>
            <a:spLocks noGrp="1" noChangeArrowheads="1"/>
          </p:cNvSpPr>
          <p:nvPr>
            <p:ph type="body" sz="half" idx="1"/>
          </p:nvPr>
        </p:nvSpPr>
        <p:spPr>
          <a:xfrm>
            <a:off x="611188" y="1600200"/>
            <a:ext cx="6697662" cy="4525963"/>
          </a:xfrm>
        </p:spPr>
        <p:txBody>
          <a:bodyPr/>
          <a:lstStyle/>
          <a:p>
            <a:pPr>
              <a:buFontTx/>
              <a:buNone/>
              <a:tabLst>
                <a:tab pos="3225800" algn="l"/>
              </a:tabLst>
            </a:pPr>
            <a:r>
              <a:rPr lang="nb-NO" altLang="nb-NO" sz="2800"/>
              <a:t>Arbeidstakere har krav på å få vite:</a:t>
            </a:r>
          </a:p>
          <a:p>
            <a:pPr>
              <a:tabLst>
                <a:tab pos="3225800" algn="l"/>
              </a:tabLst>
            </a:pPr>
            <a:r>
              <a:rPr lang="nb-NO" altLang="nb-NO" sz="2800"/>
              <a:t>hvilket lydnivå </a:t>
            </a:r>
            <a:br>
              <a:rPr lang="nb-NO" altLang="nb-NO" sz="2800"/>
            </a:br>
            <a:r>
              <a:rPr lang="nb-NO" altLang="nb-NO" sz="2800"/>
              <a:t>de utsettes for</a:t>
            </a:r>
          </a:p>
          <a:p>
            <a:pPr>
              <a:tabLst>
                <a:tab pos="3225800" algn="l"/>
              </a:tabLst>
            </a:pPr>
            <a:r>
              <a:rPr lang="nb-NO" altLang="nb-NO" sz="2800"/>
              <a:t>hvor det er </a:t>
            </a:r>
            <a:br>
              <a:rPr lang="nb-NO" altLang="nb-NO" sz="2800"/>
            </a:br>
            <a:r>
              <a:rPr lang="nb-NO" altLang="nb-NO" sz="2800"/>
              <a:t>mest støy</a:t>
            </a:r>
          </a:p>
          <a:p>
            <a:pPr>
              <a:tabLst>
                <a:tab pos="3225800" algn="l"/>
              </a:tabLst>
            </a:pPr>
            <a:r>
              <a:rPr lang="nb-NO" altLang="nb-NO" sz="2800"/>
              <a:t>hvor og når det </a:t>
            </a:r>
            <a:br>
              <a:rPr lang="nb-NO" altLang="nb-NO" sz="2800"/>
            </a:br>
            <a:r>
              <a:rPr lang="nb-NO" altLang="nb-NO" sz="2800"/>
              <a:t>skal/bør brukes </a:t>
            </a:r>
            <a:br>
              <a:rPr lang="nb-NO" altLang="nb-NO" sz="2800"/>
            </a:br>
            <a:r>
              <a:rPr lang="nb-NO" altLang="nb-NO" sz="2800"/>
              <a:t>hørselsvern</a:t>
            </a:r>
          </a:p>
        </p:txBody>
      </p:sp>
      <p:pic>
        <p:nvPicPr>
          <p:cNvPr id="25604" name="Picture 4"/>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03800" y="2803525"/>
            <a:ext cx="3394075" cy="21812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bunntekst 5"/>
          <p:cNvSpPr>
            <a:spLocks noGrp="1"/>
          </p:cNvSpPr>
          <p:nvPr>
            <p:ph type="ftr" sz="quarter" idx="10"/>
          </p:nvPr>
        </p:nvSpPr>
        <p:spPr/>
        <p:txBody>
          <a:bodyPr/>
          <a:lstStyle/>
          <a:p>
            <a:r>
              <a:rPr lang="nb-NO" altLang="nb-NO"/>
              <a:t>© 2005 Arbeids- og miljømedisinsk avdeling UNN HF</a:t>
            </a:r>
          </a:p>
        </p:txBody>
      </p:sp>
      <p:sp>
        <p:nvSpPr>
          <p:cNvPr id="8" name="Plassholder for lysbildenummer 6"/>
          <p:cNvSpPr>
            <a:spLocks noGrp="1"/>
          </p:cNvSpPr>
          <p:nvPr>
            <p:ph type="sldNum" sz="quarter" idx="11"/>
          </p:nvPr>
        </p:nvSpPr>
        <p:spPr/>
        <p:txBody>
          <a:bodyPr/>
          <a:lstStyle/>
          <a:p>
            <a:fld id="{29DEB788-BF4F-4812-B4EE-9D2CDEBADBEC}" type="slidenum">
              <a:rPr lang="nb-NO" altLang="nb-NO"/>
              <a:pPr/>
              <a:t>13</a:t>
            </a:fld>
            <a:endParaRPr lang="nb-NO" altLang="nb-NO"/>
          </a:p>
        </p:txBody>
      </p:sp>
      <p:sp>
        <p:nvSpPr>
          <p:cNvPr id="27650" name="Rectangle 2"/>
          <p:cNvSpPr>
            <a:spLocks noGrp="1" noChangeArrowheads="1"/>
          </p:cNvSpPr>
          <p:nvPr>
            <p:ph type="title"/>
          </p:nvPr>
        </p:nvSpPr>
        <p:spPr/>
        <p:txBody>
          <a:bodyPr/>
          <a:lstStyle/>
          <a:p>
            <a:r>
              <a:rPr lang="nb-NO" altLang="nb-NO" b="1"/>
              <a:t>Kartlegging</a:t>
            </a:r>
          </a:p>
        </p:txBody>
      </p:sp>
      <p:sp>
        <p:nvSpPr>
          <p:cNvPr id="27651" name="Rectangle 3"/>
          <p:cNvSpPr>
            <a:spLocks noGrp="1" noChangeArrowheads="1"/>
          </p:cNvSpPr>
          <p:nvPr>
            <p:ph type="body" sz="half" idx="1"/>
          </p:nvPr>
        </p:nvSpPr>
        <p:spPr/>
        <p:txBody>
          <a:bodyPr/>
          <a:lstStyle/>
          <a:p>
            <a:r>
              <a:rPr lang="nb-NO" altLang="nb-NO" sz="2800"/>
              <a:t>Måling med støydosimeter</a:t>
            </a:r>
          </a:p>
          <a:p>
            <a:r>
              <a:rPr lang="nb-NO" altLang="nb-NO" sz="2800"/>
              <a:t>Definisjon av støysoner</a:t>
            </a:r>
          </a:p>
          <a:p>
            <a:r>
              <a:rPr lang="nb-NO" altLang="nb-NO" sz="2800"/>
              <a:t>Behov for hørselsvern</a:t>
            </a:r>
          </a:p>
          <a:p>
            <a:r>
              <a:rPr lang="nb-NO" altLang="nb-NO" sz="2800"/>
              <a:t>Behov for hørselskontroll</a:t>
            </a:r>
          </a:p>
        </p:txBody>
      </p:sp>
      <p:pic>
        <p:nvPicPr>
          <p:cNvPr id="27658" name="Picture 10" descr="signature"/>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32475" y="1700213"/>
            <a:ext cx="1960563" cy="1573212"/>
          </a:xfrm>
          <a:noFill/>
          <a:ln>
            <a:solidFill>
              <a:schemeClr val="tx1"/>
            </a:solidFill>
            <a:miter lim="800000"/>
            <a:headEnd/>
            <a:tailEnd/>
          </a:ln>
          <a:effectLst>
            <a:outerShdw dist="71842" dir="2700000" algn="ctr" rotWithShape="0">
              <a:schemeClr val="tx2"/>
            </a:outerShdw>
          </a:effectLst>
          <a:extLst>
            <a:ext uri="{909E8E84-426E-40DD-AFC4-6F175D3DCCD1}">
              <a14:hiddenFill xmlns:a14="http://schemas.microsoft.com/office/drawing/2010/main">
                <a:solidFill>
                  <a:srgbClr val="FFFFFF"/>
                </a:solidFill>
              </a14:hiddenFill>
            </a:ext>
          </a:extLst>
        </p:spPr>
      </p:pic>
      <p:pic>
        <p:nvPicPr>
          <p:cNvPr id="27661" name="Picture 13" descr="STP-2806"/>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76825" y="3860800"/>
            <a:ext cx="1227138" cy="122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4" name="Picture 16" descr="STP-2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4581525"/>
            <a:ext cx="1943100" cy="1379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E251C0AE-87E6-433F-85A1-19C9B6459CC1}" type="slidenum">
              <a:rPr lang="nb-NO" altLang="nb-NO"/>
              <a:pPr/>
              <a:t>14</a:t>
            </a:fld>
            <a:endParaRPr lang="nb-NO" altLang="nb-NO"/>
          </a:p>
        </p:txBody>
      </p:sp>
      <p:sp>
        <p:nvSpPr>
          <p:cNvPr id="23554" name="Rectangle 2"/>
          <p:cNvSpPr>
            <a:spLocks noGrp="1" noChangeArrowheads="1"/>
          </p:cNvSpPr>
          <p:nvPr>
            <p:ph type="title"/>
          </p:nvPr>
        </p:nvSpPr>
        <p:spPr/>
        <p:txBody>
          <a:bodyPr/>
          <a:lstStyle/>
          <a:p>
            <a:r>
              <a:rPr lang="nb-NO" altLang="nb-NO" b="1"/>
              <a:t>Still krav</a:t>
            </a:r>
          </a:p>
        </p:txBody>
      </p:sp>
      <p:sp>
        <p:nvSpPr>
          <p:cNvPr id="23555" name="Rectangle 3"/>
          <p:cNvSpPr>
            <a:spLocks noGrp="1" noChangeArrowheads="1"/>
          </p:cNvSpPr>
          <p:nvPr>
            <p:ph type="body" sz="half" idx="1"/>
          </p:nvPr>
        </p:nvSpPr>
        <p:spPr>
          <a:xfrm>
            <a:off x="611188" y="1600200"/>
            <a:ext cx="4219575" cy="4525963"/>
          </a:xfrm>
        </p:spPr>
        <p:txBody>
          <a:bodyPr/>
          <a:lstStyle/>
          <a:p>
            <a:r>
              <a:rPr lang="nb-NO" altLang="nb-NO" sz="2800"/>
              <a:t>… til arbeidslokaler </a:t>
            </a:r>
          </a:p>
          <a:p>
            <a:r>
              <a:rPr lang="nb-NO" altLang="nb-NO" sz="2800"/>
              <a:t>… til maskiner/utstyr</a:t>
            </a:r>
          </a:p>
          <a:p>
            <a:r>
              <a:rPr lang="nb-NO" altLang="nb-NO" sz="2800"/>
              <a:t>... i kjøpekontrakt</a:t>
            </a:r>
          </a:p>
          <a:p>
            <a:endParaRPr lang="nb-NO" altLang="nb-NO" sz="2800"/>
          </a:p>
          <a:p>
            <a:r>
              <a:rPr lang="nb-NO" altLang="nb-NO" sz="2800"/>
              <a:t>Sammenlikne utstyr før innkjøp</a:t>
            </a:r>
          </a:p>
          <a:p>
            <a:r>
              <a:rPr lang="nb-NO" altLang="nb-NO" sz="2800"/>
              <a:t>Noe utstyr har krav til støymerking</a:t>
            </a:r>
          </a:p>
          <a:p>
            <a:endParaRPr lang="nb-NO" altLang="nb-NO" sz="2800"/>
          </a:p>
        </p:txBody>
      </p:sp>
      <p:pic>
        <p:nvPicPr>
          <p:cNvPr id="23557" name="Picture 5" descr="Piktogram"/>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40363" y="1722438"/>
            <a:ext cx="2619375" cy="25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E29D8700-74F0-45E3-BF76-F0AF5B112428}" type="slidenum">
              <a:rPr lang="nb-NO" altLang="nb-NO"/>
              <a:pPr/>
              <a:t>15</a:t>
            </a:fld>
            <a:endParaRPr lang="nb-NO" altLang="nb-NO"/>
          </a:p>
        </p:txBody>
      </p:sp>
      <p:sp>
        <p:nvSpPr>
          <p:cNvPr id="24578" name="Rectangle 2"/>
          <p:cNvSpPr>
            <a:spLocks noGrp="1" noChangeArrowheads="1"/>
          </p:cNvSpPr>
          <p:nvPr>
            <p:ph type="title"/>
          </p:nvPr>
        </p:nvSpPr>
        <p:spPr/>
        <p:txBody>
          <a:bodyPr/>
          <a:lstStyle/>
          <a:p>
            <a:r>
              <a:rPr lang="nb-NO" altLang="nb-NO" b="1"/>
              <a:t>Støydemping</a:t>
            </a:r>
          </a:p>
        </p:txBody>
      </p:sp>
      <p:sp>
        <p:nvSpPr>
          <p:cNvPr id="24579" name="Rectangle 3"/>
          <p:cNvSpPr>
            <a:spLocks noGrp="1" noChangeArrowheads="1"/>
          </p:cNvSpPr>
          <p:nvPr>
            <p:ph type="body" sz="half" idx="1"/>
          </p:nvPr>
        </p:nvSpPr>
        <p:spPr>
          <a:xfrm>
            <a:off x="611188" y="1600200"/>
            <a:ext cx="4438650" cy="4530725"/>
          </a:xfrm>
        </p:spPr>
        <p:txBody>
          <a:bodyPr/>
          <a:lstStyle/>
          <a:p>
            <a:r>
              <a:rPr lang="nb-NO" altLang="nb-NO" sz="2800"/>
              <a:t>Unngå eller demp </a:t>
            </a:r>
            <a:br>
              <a:rPr lang="nb-NO" altLang="nb-NO" sz="2800"/>
            </a:br>
            <a:r>
              <a:rPr lang="nb-NO" altLang="nb-NO" sz="2800"/>
              <a:t>slag og støt</a:t>
            </a:r>
          </a:p>
          <a:p>
            <a:endParaRPr lang="nb-NO" altLang="nb-NO" sz="2800"/>
          </a:p>
          <a:p>
            <a:r>
              <a:rPr lang="nb-NO" altLang="nb-NO" sz="2800"/>
              <a:t>Hindre spredning av vibrasjoner</a:t>
            </a:r>
          </a:p>
          <a:p>
            <a:endParaRPr lang="nb-NO" altLang="nb-NO" sz="2800"/>
          </a:p>
          <a:p>
            <a:r>
              <a:rPr lang="nb-NO" altLang="nb-NO" sz="2800"/>
              <a:t>Demp støyutstråling</a:t>
            </a:r>
          </a:p>
        </p:txBody>
      </p:sp>
      <p:pic>
        <p:nvPicPr>
          <p:cNvPr id="24581"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52037" t="5774" b="64568"/>
          <a:stretch>
            <a:fillRect/>
          </a:stretch>
        </p:blipFill>
        <p:spPr>
          <a:xfrm>
            <a:off x="5257800" y="3887788"/>
            <a:ext cx="3419475" cy="1076325"/>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unntekst 5"/>
          <p:cNvSpPr>
            <a:spLocks noGrp="1"/>
          </p:cNvSpPr>
          <p:nvPr>
            <p:ph type="ftr" sz="quarter" idx="10"/>
          </p:nvPr>
        </p:nvSpPr>
        <p:spPr/>
        <p:txBody>
          <a:bodyPr/>
          <a:lstStyle/>
          <a:p>
            <a:r>
              <a:rPr lang="nb-NO" altLang="nb-NO"/>
              <a:t>© 2005 Arbeids- og miljømedisinsk avdeling UNN HF</a:t>
            </a:r>
          </a:p>
        </p:txBody>
      </p:sp>
      <p:sp>
        <p:nvSpPr>
          <p:cNvPr id="7" name="Plassholder for lysbildenummer 6"/>
          <p:cNvSpPr>
            <a:spLocks noGrp="1"/>
          </p:cNvSpPr>
          <p:nvPr>
            <p:ph type="sldNum" sz="quarter" idx="11"/>
          </p:nvPr>
        </p:nvSpPr>
        <p:spPr/>
        <p:txBody>
          <a:bodyPr/>
          <a:lstStyle/>
          <a:p>
            <a:fld id="{FAFA00A7-EA93-4A34-8235-14F597416512}" type="slidenum">
              <a:rPr lang="nb-NO" altLang="nb-NO"/>
              <a:pPr/>
              <a:t>16</a:t>
            </a:fld>
            <a:endParaRPr lang="nb-NO" altLang="nb-NO"/>
          </a:p>
        </p:txBody>
      </p:sp>
      <p:sp>
        <p:nvSpPr>
          <p:cNvPr id="31746" name="Rectangle 2"/>
          <p:cNvSpPr>
            <a:spLocks noGrp="1" noChangeArrowheads="1"/>
          </p:cNvSpPr>
          <p:nvPr>
            <p:ph type="title"/>
          </p:nvPr>
        </p:nvSpPr>
        <p:spPr/>
        <p:txBody>
          <a:bodyPr/>
          <a:lstStyle/>
          <a:p>
            <a:r>
              <a:rPr lang="nb-NO" altLang="nb-NO" b="1"/>
              <a:t>Avskjerming</a:t>
            </a:r>
          </a:p>
        </p:txBody>
      </p:sp>
      <p:sp>
        <p:nvSpPr>
          <p:cNvPr id="31747" name="Rectangle 3"/>
          <p:cNvSpPr>
            <a:spLocks noGrp="1" noChangeArrowheads="1"/>
          </p:cNvSpPr>
          <p:nvPr>
            <p:ph type="body" sz="half" idx="1"/>
          </p:nvPr>
        </p:nvSpPr>
        <p:spPr>
          <a:xfrm>
            <a:off x="611188" y="1600200"/>
            <a:ext cx="4430712" cy="4525963"/>
          </a:xfrm>
        </p:spPr>
        <p:txBody>
          <a:bodyPr/>
          <a:lstStyle/>
          <a:p>
            <a:r>
              <a:rPr lang="nb-NO" altLang="nb-NO" sz="2800"/>
              <a:t>Atskille støykilder </a:t>
            </a:r>
            <a:br>
              <a:rPr lang="nb-NO" altLang="nb-NO" sz="2800"/>
            </a:br>
            <a:r>
              <a:rPr lang="nb-NO" altLang="nb-NO" sz="2800"/>
              <a:t>fra ansattes arbeidsposisjoner</a:t>
            </a:r>
          </a:p>
          <a:p>
            <a:r>
              <a:rPr lang="nb-NO" altLang="nb-NO" sz="2800"/>
              <a:t>God lydisolasjon i skillekonstruksjoner</a:t>
            </a:r>
          </a:p>
          <a:p>
            <a:r>
              <a:rPr lang="nb-NO" altLang="nb-NO" sz="2800"/>
              <a:t>God akustisk dempning ved skjermede støykilder</a:t>
            </a:r>
          </a:p>
          <a:p>
            <a:r>
              <a:rPr lang="nb-NO" altLang="nb-NO" sz="2800"/>
              <a:t>God vibrasjonsisolasjon</a:t>
            </a:r>
          </a:p>
        </p:txBody>
      </p:sp>
      <p:pic>
        <p:nvPicPr>
          <p:cNvPr id="31750" name="Picture 6"/>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80038" y="3938588"/>
            <a:ext cx="2909887" cy="1941512"/>
          </a:xfrm>
          <a:noFill/>
          <a:ln/>
        </p:spPr>
      </p:pic>
      <p:pic>
        <p:nvPicPr>
          <p:cNvPr id="31751" name="Picture 7" descr="img850"/>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5332413" y="1722438"/>
            <a:ext cx="2925762" cy="199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unntekst 4"/>
          <p:cNvSpPr>
            <a:spLocks noGrp="1"/>
          </p:cNvSpPr>
          <p:nvPr>
            <p:ph type="ftr" sz="quarter" idx="10"/>
          </p:nvPr>
        </p:nvSpPr>
        <p:spPr/>
        <p:txBody>
          <a:bodyPr/>
          <a:lstStyle/>
          <a:p>
            <a:r>
              <a:rPr lang="nb-NO" altLang="nb-NO"/>
              <a:t>© 2005 Arbeids- og miljømedisinsk avdeling UNN HF</a:t>
            </a:r>
          </a:p>
        </p:txBody>
      </p:sp>
      <p:sp>
        <p:nvSpPr>
          <p:cNvPr id="7" name="Plassholder for lysbildenummer 5"/>
          <p:cNvSpPr>
            <a:spLocks noGrp="1"/>
          </p:cNvSpPr>
          <p:nvPr>
            <p:ph type="sldNum" sz="quarter" idx="11"/>
          </p:nvPr>
        </p:nvSpPr>
        <p:spPr/>
        <p:txBody>
          <a:bodyPr/>
          <a:lstStyle/>
          <a:p>
            <a:fld id="{8D0423A5-EDC7-4295-838D-99FDE1404E9D}" type="slidenum">
              <a:rPr lang="nb-NO" altLang="nb-NO"/>
              <a:pPr/>
              <a:t>17</a:t>
            </a:fld>
            <a:endParaRPr lang="nb-NO" altLang="nb-NO"/>
          </a:p>
        </p:txBody>
      </p:sp>
      <p:sp>
        <p:nvSpPr>
          <p:cNvPr id="34818" name="Rectangle 2"/>
          <p:cNvSpPr>
            <a:spLocks noGrp="1" noChangeArrowheads="1"/>
          </p:cNvSpPr>
          <p:nvPr>
            <p:ph type="title"/>
          </p:nvPr>
        </p:nvSpPr>
        <p:spPr/>
        <p:txBody>
          <a:bodyPr/>
          <a:lstStyle/>
          <a:p>
            <a:r>
              <a:rPr lang="nb-NO" altLang="nb-NO" b="1"/>
              <a:t>Vedlikehold</a:t>
            </a:r>
          </a:p>
        </p:txBody>
      </p:sp>
      <p:sp>
        <p:nvSpPr>
          <p:cNvPr id="34819" name="Rectangle 3"/>
          <p:cNvSpPr>
            <a:spLocks noGrp="1" noChangeArrowheads="1"/>
          </p:cNvSpPr>
          <p:nvPr>
            <p:ph type="body" sz="half" idx="1"/>
          </p:nvPr>
        </p:nvSpPr>
        <p:spPr>
          <a:xfrm>
            <a:off x="611188" y="1600200"/>
            <a:ext cx="3924300" cy="1208088"/>
          </a:xfrm>
        </p:spPr>
        <p:txBody>
          <a:bodyPr/>
          <a:lstStyle/>
          <a:p>
            <a:r>
              <a:rPr lang="nb-NO" altLang="nb-NO" sz="2800"/>
              <a:t>Gode rutiner for godt vedlikehold</a:t>
            </a:r>
          </a:p>
          <a:p>
            <a:pPr lvl="1">
              <a:buFontTx/>
              <a:buNone/>
            </a:pPr>
            <a:endParaRPr lang="nb-NO" altLang="nb-NO" sz="2400"/>
          </a:p>
        </p:txBody>
      </p:sp>
      <p:pic>
        <p:nvPicPr>
          <p:cNvPr id="34820" name="Picture 4" descr="MCj02156520000[1]"/>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688013" y="1808163"/>
            <a:ext cx="1938337" cy="2271712"/>
          </a:xfrm>
          <a:noFill/>
          <a:ln/>
        </p:spPr>
      </p:pic>
      <p:sp>
        <p:nvSpPr>
          <p:cNvPr id="34822" name="Rectangle 6"/>
          <p:cNvSpPr>
            <a:spLocks noChangeArrowheads="1"/>
          </p:cNvSpPr>
          <p:nvPr/>
        </p:nvSpPr>
        <p:spPr bwMode="auto">
          <a:xfrm>
            <a:off x="612775" y="2908300"/>
            <a:ext cx="39243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buChar char="•"/>
              <a:defRPr sz="2800">
                <a:solidFill>
                  <a:schemeClr val="accent2"/>
                </a:solidFill>
                <a:latin typeface="Comic Sans MS" panose="030F0702030302020204" pitchFamily="66" charset="0"/>
              </a:defRPr>
            </a:lvl1pPr>
            <a:lvl2pPr marL="742950" indent="-285750" algn="l">
              <a:buChar char="–"/>
              <a:defRPr sz="2400">
                <a:solidFill>
                  <a:schemeClr val="accent2"/>
                </a:solidFill>
                <a:latin typeface="Comic Sans MS" panose="030F0702030302020204" pitchFamily="66" charset="0"/>
              </a:defRPr>
            </a:lvl2pPr>
            <a:lvl3pPr marL="1143000" indent="-228600" algn="l">
              <a:buChar char="•"/>
              <a:defRPr sz="2000">
                <a:solidFill>
                  <a:schemeClr val="accent2"/>
                </a:solidFill>
                <a:latin typeface="Comic Sans MS" panose="030F0702030302020204" pitchFamily="66" charset="0"/>
              </a:defRPr>
            </a:lvl3pPr>
            <a:lvl4pPr marL="1600200" indent="-228600" algn="l">
              <a:buChar char="–"/>
              <a:defRPr>
                <a:solidFill>
                  <a:schemeClr val="accent2"/>
                </a:solidFill>
                <a:latin typeface="Comic Sans MS" panose="030F0702030302020204" pitchFamily="66" charset="0"/>
              </a:defRPr>
            </a:lvl4pPr>
            <a:lvl5pPr marL="2057400" indent="-228600" algn="l">
              <a:buChar char="»"/>
              <a:defRPr>
                <a:solidFill>
                  <a:schemeClr val="accent2"/>
                </a:solidFill>
                <a:latin typeface="Comic Sans MS" panose="030F0702030302020204" pitchFamily="66" charset="0"/>
              </a:defRPr>
            </a:lvl5pPr>
            <a:lvl6pPr marL="2514600" indent="-228600" fontAlgn="base">
              <a:spcBef>
                <a:spcPct val="20000"/>
              </a:spcBef>
              <a:spcAft>
                <a:spcPct val="0"/>
              </a:spcAft>
              <a:buChar char="»"/>
              <a:defRPr>
                <a:solidFill>
                  <a:schemeClr val="accent2"/>
                </a:solidFill>
                <a:latin typeface="Comic Sans MS" panose="030F0702030302020204" pitchFamily="66" charset="0"/>
              </a:defRPr>
            </a:lvl6pPr>
            <a:lvl7pPr marL="2971800" indent="-228600" fontAlgn="base">
              <a:spcBef>
                <a:spcPct val="20000"/>
              </a:spcBef>
              <a:spcAft>
                <a:spcPct val="0"/>
              </a:spcAft>
              <a:buChar char="»"/>
              <a:defRPr>
                <a:solidFill>
                  <a:schemeClr val="accent2"/>
                </a:solidFill>
                <a:latin typeface="Comic Sans MS" panose="030F0702030302020204" pitchFamily="66" charset="0"/>
              </a:defRPr>
            </a:lvl7pPr>
            <a:lvl8pPr marL="3429000" indent="-228600" fontAlgn="base">
              <a:spcBef>
                <a:spcPct val="20000"/>
              </a:spcBef>
              <a:spcAft>
                <a:spcPct val="0"/>
              </a:spcAft>
              <a:buChar char="»"/>
              <a:defRPr>
                <a:solidFill>
                  <a:schemeClr val="accent2"/>
                </a:solidFill>
                <a:latin typeface="Comic Sans MS" panose="030F0702030302020204" pitchFamily="66" charset="0"/>
              </a:defRPr>
            </a:lvl8pPr>
            <a:lvl9pPr marL="3886200" indent="-228600" fontAlgn="base">
              <a:spcBef>
                <a:spcPct val="20000"/>
              </a:spcBef>
              <a:spcAft>
                <a:spcPct val="0"/>
              </a:spcAft>
              <a:buChar char="»"/>
              <a:defRPr>
                <a:solidFill>
                  <a:schemeClr val="accent2"/>
                </a:solidFill>
                <a:latin typeface="Comic Sans MS" panose="030F0702030302020204" pitchFamily="66" charset="0"/>
              </a:defRPr>
            </a:lvl9pPr>
          </a:lstStyle>
          <a:p>
            <a:pPr>
              <a:buFontTx/>
              <a:buNone/>
            </a:pPr>
            <a:r>
              <a:rPr lang="nb-NO" altLang="nb-NO" b="0"/>
              <a:t>	NB! Maskindeler som er spesielt utsatt for slitasje</a:t>
            </a:r>
          </a:p>
          <a:p>
            <a:endParaRPr lang="nb-NO" altLang="nb-NO" b="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bunntekst 5"/>
          <p:cNvSpPr>
            <a:spLocks noGrp="1"/>
          </p:cNvSpPr>
          <p:nvPr>
            <p:ph type="ftr" sz="quarter" idx="10"/>
          </p:nvPr>
        </p:nvSpPr>
        <p:spPr/>
        <p:txBody>
          <a:bodyPr/>
          <a:lstStyle/>
          <a:p>
            <a:r>
              <a:rPr lang="nb-NO" altLang="nb-NO"/>
              <a:t>© 2005 Arbeids- og miljømedisinsk avdeling UNN HF</a:t>
            </a:r>
          </a:p>
        </p:txBody>
      </p:sp>
      <p:sp>
        <p:nvSpPr>
          <p:cNvPr id="10" name="Plassholder for lysbildenummer 6"/>
          <p:cNvSpPr>
            <a:spLocks noGrp="1"/>
          </p:cNvSpPr>
          <p:nvPr>
            <p:ph type="sldNum" sz="quarter" idx="11"/>
          </p:nvPr>
        </p:nvSpPr>
        <p:spPr/>
        <p:txBody>
          <a:bodyPr/>
          <a:lstStyle/>
          <a:p>
            <a:fld id="{0E12506F-5C94-4B8C-B4D4-CBAA3E0B4401}" type="slidenum">
              <a:rPr lang="nb-NO" altLang="nb-NO"/>
              <a:pPr/>
              <a:t>18</a:t>
            </a:fld>
            <a:endParaRPr lang="nb-NO" altLang="nb-NO"/>
          </a:p>
        </p:txBody>
      </p:sp>
      <p:sp>
        <p:nvSpPr>
          <p:cNvPr id="28674" name="Rectangle 2"/>
          <p:cNvSpPr>
            <a:spLocks noGrp="1" noChangeArrowheads="1"/>
          </p:cNvSpPr>
          <p:nvPr>
            <p:ph type="title"/>
          </p:nvPr>
        </p:nvSpPr>
        <p:spPr/>
        <p:txBody>
          <a:bodyPr/>
          <a:lstStyle/>
          <a:p>
            <a:r>
              <a:rPr lang="nb-NO" altLang="nb-NO" b="1"/>
              <a:t>Hørselsvern</a:t>
            </a:r>
          </a:p>
        </p:txBody>
      </p:sp>
      <p:sp>
        <p:nvSpPr>
          <p:cNvPr id="28675" name="Rectangle 3"/>
          <p:cNvSpPr>
            <a:spLocks noGrp="1" noChangeArrowheads="1"/>
          </p:cNvSpPr>
          <p:nvPr>
            <p:ph type="body" sz="half" idx="1"/>
          </p:nvPr>
        </p:nvSpPr>
        <p:spPr>
          <a:xfrm>
            <a:off x="611188" y="1600200"/>
            <a:ext cx="4083050" cy="4525963"/>
          </a:xfrm>
        </p:spPr>
        <p:txBody>
          <a:bodyPr/>
          <a:lstStyle/>
          <a:p>
            <a:r>
              <a:rPr lang="nb-NO" altLang="nb-NO" sz="2800"/>
              <a:t>Siste utvei</a:t>
            </a:r>
          </a:p>
          <a:p>
            <a:r>
              <a:rPr lang="nb-NO" altLang="nb-NO" sz="2800"/>
              <a:t>Riktig bruk og vedlikehold</a:t>
            </a:r>
          </a:p>
          <a:p>
            <a:r>
              <a:rPr lang="nb-NO" altLang="nb-NO" sz="2800"/>
              <a:t>Hele tiden</a:t>
            </a:r>
          </a:p>
          <a:p>
            <a:r>
              <a:rPr lang="nb-NO" altLang="nb-NO" sz="2800"/>
              <a:t>Individuell tilpasning</a:t>
            </a:r>
          </a:p>
          <a:p>
            <a:pPr lvl="1"/>
            <a:r>
              <a:rPr lang="nb-NO" altLang="nb-NO" sz="2400"/>
              <a:t>komfort</a:t>
            </a:r>
          </a:p>
          <a:p>
            <a:pPr lvl="1"/>
            <a:r>
              <a:rPr lang="nb-NO" altLang="nb-NO" sz="2400"/>
              <a:t>støyeksponering</a:t>
            </a:r>
          </a:p>
          <a:p>
            <a:pPr lvl="1"/>
            <a:r>
              <a:rPr lang="nb-NO" altLang="nb-NO" sz="2400"/>
              <a:t>kommunikasjon</a:t>
            </a:r>
          </a:p>
        </p:txBody>
      </p:sp>
      <p:pic>
        <p:nvPicPr>
          <p:cNvPr id="28680" name="Picture 8" descr="kurve1"/>
          <p:cNvPicPr>
            <a:picLocks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616575" y="1700213"/>
            <a:ext cx="2947988"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9" name="Picture 7" descr="VICDB22"/>
          <p:cNvPicPr>
            <a:picLocks noChangeAspect="1" noChangeArrowheads="1"/>
          </p:cNvPicPr>
          <p:nvPr>
            <p:ph sz="quarter"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060" t="4749" r="7401" b="4723"/>
          <a:stretch>
            <a:fillRect/>
          </a:stretch>
        </p:blipFill>
        <p:spPr>
          <a:xfrm>
            <a:off x="4716463" y="2600325"/>
            <a:ext cx="1408112" cy="1620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90" name="Picture 18" descr="0496203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6938" y="4868863"/>
            <a:ext cx="1011237" cy="758825"/>
          </a:xfrm>
          <a:prstGeom prst="rect">
            <a:avLst/>
          </a:prstGeom>
          <a:noFill/>
          <a:extLst>
            <a:ext uri="{909E8E84-426E-40DD-AFC4-6F175D3DCCD1}">
              <a14:hiddenFill xmlns:a14="http://schemas.microsoft.com/office/drawing/2010/main">
                <a:solidFill>
                  <a:srgbClr val="FFFFFF"/>
                </a:solidFill>
              </a14:hiddenFill>
            </a:ext>
          </a:extLst>
        </p:spPr>
      </p:pic>
      <p:pic>
        <p:nvPicPr>
          <p:cNvPr id="28692" name="Picture 20" descr="0123005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4638" y="5265738"/>
            <a:ext cx="1154112" cy="865187"/>
          </a:xfrm>
          <a:prstGeom prst="rect">
            <a:avLst/>
          </a:prstGeom>
          <a:noFill/>
          <a:extLst>
            <a:ext uri="{909E8E84-426E-40DD-AFC4-6F175D3DCCD1}">
              <a14:hiddenFill xmlns:a14="http://schemas.microsoft.com/office/drawing/2010/main">
                <a:solidFill>
                  <a:srgbClr val="FFFFFF"/>
                </a:solidFill>
              </a14:hiddenFill>
            </a:ext>
          </a:extLst>
        </p:spPr>
      </p:pic>
      <p:pic>
        <p:nvPicPr>
          <p:cNvPr id="28694" name="Picture 22" descr="04960159">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7875" y="4437063"/>
            <a:ext cx="1333500" cy="100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ssholder for bunntekst 3"/>
          <p:cNvSpPr>
            <a:spLocks noGrp="1"/>
          </p:cNvSpPr>
          <p:nvPr>
            <p:ph type="ftr" sz="quarter" idx="10"/>
          </p:nvPr>
        </p:nvSpPr>
        <p:spPr/>
        <p:txBody>
          <a:bodyPr/>
          <a:lstStyle/>
          <a:p>
            <a:r>
              <a:rPr lang="nb-NO" altLang="nb-NO"/>
              <a:t>© 2005 Arbeids- og miljømedisinsk avdeling UNN HF</a:t>
            </a:r>
          </a:p>
        </p:txBody>
      </p:sp>
      <p:sp>
        <p:nvSpPr>
          <p:cNvPr id="17" name="Plassholder for lysbildenummer 4"/>
          <p:cNvSpPr>
            <a:spLocks noGrp="1"/>
          </p:cNvSpPr>
          <p:nvPr>
            <p:ph type="sldNum" sz="quarter" idx="11"/>
          </p:nvPr>
        </p:nvSpPr>
        <p:spPr/>
        <p:txBody>
          <a:bodyPr/>
          <a:lstStyle/>
          <a:p>
            <a:fld id="{103198A4-00C5-476A-A008-F24364D7A221}" type="slidenum">
              <a:rPr lang="nb-NO" altLang="nb-NO"/>
              <a:pPr/>
              <a:t>19</a:t>
            </a:fld>
            <a:endParaRPr lang="nb-NO" altLang="nb-NO"/>
          </a:p>
        </p:txBody>
      </p:sp>
      <p:sp>
        <p:nvSpPr>
          <p:cNvPr id="84994" name="Rectangle 2"/>
          <p:cNvSpPr>
            <a:spLocks noGrp="1" noChangeArrowheads="1"/>
          </p:cNvSpPr>
          <p:nvPr>
            <p:ph type="title"/>
          </p:nvPr>
        </p:nvSpPr>
        <p:spPr/>
        <p:txBody>
          <a:bodyPr/>
          <a:lstStyle/>
          <a:p>
            <a:r>
              <a:rPr lang="nb-NO" altLang="nb-NO" sz="2400" b="1"/>
              <a:t>Unnskyldninger for ikke å bruke hørselsvern</a:t>
            </a:r>
          </a:p>
        </p:txBody>
      </p:sp>
      <p:sp>
        <p:nvSpPr>
          <p:cNvPr id="85019" name="AutoShape 27"/>
          <p:cNvSpPr>
            <a:spLocks noChangeArrowheads="1"/>
          </p:cNvSpPr>
          <p:nvPr/>
        </p:nvSpPr>
        <p:spPr bwMode="auto">
          <a:xfrm>
            <a:off x="539750" y="1847850"/>
            <a:ext cx="1562100" cy="687388"/>
          </a:xfrm>
          <a:prstGeom prst="wedgeRoundRectCallout">
            <a:avLst>
              <a:gd name="adj1" fmla="val -56097"/>
              <a:gd name="adj2" fmla="val 106815"/>
              <a:gd name="adj3" fmla="val 16667"/>
            </a:avLst>
          </a:prstGeom>
          <a:solidFill>
            <a:srgbClr val="FFFFFF"/>
          </a:solidFill>
          <a:ln w="9525">
            <a:solidFill>
              <a:srgbClr val="000000"/>
            </a:solidFill>
            <a:miter lim="800000"/>
            <a:headEnd/>
            <a:tailEnd/>
          </a:ln>
        </p:spPr>
        <p:txBody>
          <a:bodyPr/>
          <a:lstStyle/>
          <a:p>
            <a:r>
              <a:rPr lang="nb-NO" altLang="nb-NO" sz="1500" b="0"/>
              <a:t>Æ É VANT TIL STØY</a:t>
            </a:r>
            <a:endParaRPr lang="nb-NO" altLang="nb-NO"/>
          </a:p>
        </p:txBody>
      </p:sp>
      <p:sp>
        <p:nvSpPr>
          <p:cNvPr id="85020" name="AutoShape 28"/>
          <p:cNvSpPr>
            <a:spLocks noChangeArrowheads="1"/>
          </p:cNvSpPr>
          <p:nvPr/>
        </p:nvSpPr>
        <p:spPr bwMode="auto">
          <a:xfrm>
            <a:off x="7235825" y="2243138"/>
            <a:ext cx="1574800" cy="547687"/>
          </a:xfrm>
          <a:prstGeom prst="wedgeEllipseCallout">
            <a:avLst>
              <a:gd name="adj1" fmla="val -46171"/>
              <a:gd name="adj2" fmla="val 97824"/>
            </a:avLst>
          </a:prstGeom>
          <a:solidFill>
            <a:srgbClr val="FFFFFF"/>
          </a:solidFill>
          <a:ln w="9525">
            <a:solidFill>
              <a:srgbClr val="000000"/>
            </a:solidFill>
            <a:miter lim="800000"/>
            <a:headEnd/>
            <a:tailEnd/>
          </a:ln>
        </p:spPr>
        <p:txBody>
          <a:bodyPr/>
          <a:lstStyle/>
          <a:p>
            <a:r>
              <a:rPr lang="nb-NO" altLang="nb-NO" sz="1500" b="0">
                <a:solidFill>
                  <a:srgbClr val="000080"/>
                </a:solidFill>
              </a:rPr>
              <a:t>DET KLØR</a:t>
            </a:r>
            <a:endParaRPr lang="nb-NO" altLang="nb-NO"/>
          </a:p>
        </p:txBody>
      </p:sp>
      <p:sp>
        <p:nvSpPr>
          <p:cNvPr id="85021" name="AutoShape 29"/>
          <p:cNvSpPr>
            <a:spLocks noChangeArrowheads="1"/>
          </p:cNvSpPr>
          <p:nvPr/>
        </p:nvSpPr>
        <p:spPr bwMode="auto">
          <a:xfrm>
            <a:off x="4679950" y="2711450"/>
            <a:ext cx="1760538" cy="828675"/>
          </a:xfrm>
          <a:prstGeom prst="wedgeRoundRectCallout">
            <a:avLst>
              <a:gd name="adj1" fmla="val -48375"/>
              <a:gd name="adj2" fmla="val 79694"/>
              <a:gd name="adj3" fmla="val 16667"/>
            </a:avLst>
          </a:prstGeom>
          <a:solidFill>
            <a:srgbClr val="FFFFFF"/>
          </a:solidFill>
          <a:ln w="9525">
            <a:solidFill>
              <a:srgbClr val="000000"/>
            </a:solidFill>
            <a:miter lim="800000"/>
            <a:headEnd/>
            <a:tailEnd/>
          </a:ln>
        </p:spPr>
        <p:txBody>
          <a:bodyPr/>
          <a:lstStyle/>
          <a:p>
            <a:r>
              <a:rPr lang="nb-NO" altLang="nb-NO" sz="1500" b="0">
                <a:solidFill>
                  <a:srgbClr val="008080"/>
                </a:solidFill>
              </a:rPr>
              <a:t>Æ KAINN IKKE HØRE MASKINEN</a:t>
            </a:r>
            <a:endParaRPr lang="nb-NO" altLang="nb-NO"/>
          </a:p>
        </p:txBody>
      </p:sp>
      <p:sp>
        <p:nvSpPr>
          <p:cNvPr id="85023" name="AutoShape 31"/>
          <p:cNvSpPr>
            <a:spLocks noChangeArrowheads="1"/>
          </p:cNvSpPr>
          <p:nvPr/>
        </p:nvSpPr>
        <p:spPr bwMode="auto">
          <a:xfrm>
            <a:off x="179388" y="3611563"/>
            <a:ext cx="1763712" cy="944562"/>
          </a:xfrm>
          <a:prstGeom prst="wedgeRoundRectCallout">
            <a:avLst>
              <a:gd name="adj1" fmla="val -16056"/>
              <a:gd name="adj2" fmla="val 112028"/>
              <a:gd name="adj3" fmla="val 16667"/>
            </a:avLst>
          </a:prstGeom>
          <a:solidFill>
            <a:srgbClr val="FFFFFF"/>
          </a:solidFill>
          <a:ln w="9525">
            <a:solidFill>
              <a:srgbClr val="000000"/>
            </a:solidFill>
            <a:miter lim="800000"/>
            <a:headEnd/>
            <a:tailEnd/>
          </a:ln>
        </p:spPr>
        <p:txBody>
          <a:bodyPr/>
          <a:lstStyle/>
          <a:p>
            <a:r>
              <a:rPr lang="nb-NO" altLang="nb-NO" sz="1500" b="0">
                <a:solidFill>
                  <a:srgbClr val="808080"/>
                </a:solidFill>
              </a:rPr>
              <a:t>FATTER`N BRUKTE ALDRI NOKKA</a:t>
            </a:r>
            <a:endParaRPr lang="nb-NO" altLang="nb-NO"/>
          </a:p>
        </p:txBody>
      </p:sp>
      <p:sp>
        <p:nvSpPr>
          <p:cNvPr id="85024" name="AutoShape 32"/>
          <p:cNvSpPr>
            <a:spLocks noChangeArrowheads="1"/>
          </p:cNvSpPr>
          <p:nvPr/>
        </p:nvSpPr>
        <p:spPr bwMode="auto">
          <a:xfrm>
            <a:off x="4608513" y="1992313"/>
            <a:ext cx="2303462" cy="442912"/>
          </a:xfrm>
          <a:prstGeom prst="wedgeRoundRectCallout">
            <a:avLst>
              <a:gd name="adj1" fmla="val 42282"/>
              <a:gd name="adj2" fmla="val 99463"/>
              <a:gd name="adj3" fmla="val 16667"/>
            </a:avLst>
          </a:prstGeom>
          <a:solidFill>
            <a:srgbClr val="FFFFFF"/>
          </a:solidFill>
          <a:ln w="9525">
            <a:solidFill>
              <a:srgbClr val="000000"/>
            </a:solidFill>
            <a:miter lim="800000"/>
            <a:headEnd/>
            <a:tailEnd/>
          </a:ln>
        </p:spPr>
        <p:txBody>
          <a:bodyPr/>
          <a:lstStyle/>
          <a:p>
            <a:r>
              <a:rPr lang="nb-NO" altLang="nb-NO" sz="1500" b="0">
                <a:solidFill>
                  <a:srgbClr val="800080"/>
                </a:solidFill>
              </a:rPr>
              <a:t>Æ SVETTE FOR MYE</a:t>
            </a:r>
            <a:endParaRPr lang="nb-NO" altLang="nb-NO"/>
          </a:p>
        </p:txBody>
      </p:sp>
      <p:sp>
        <p:nvSpPr>
          <p:cNvPr id="85025" name="AutoShape 33"/>
          <p:cNvSpPr>
            <a:spLocks noChangeArrowheads="1"/>
          </p:cNvSpPr>
          <p:nvPr/>
        </p:nvSpPr>
        <p:spPr bwMode="auto">
          <a:xfrm>
            <a:off x="4356100" y="3971925"/>
            <a:ext cx="1763713" cy="638175"/>
          </a:xfrm>
          <a:prstGeom prst="wedgeRoundRectCallout">
            <a:avLst>
              <a:gd name="adj1" fmla="val 49458"/>
              <a:gd name="adj2" fmla="val 139551"/>
              <a:gd name="adj3" fmla="val 16667"/>
            </a:avLst>
          </a:prstGeom>
          <a:solidFill>
            <a:srgbClr val="FFFFFF"/>
          </a:solidFill>
          <a:ln w="9525">
            <a:solidFill>
              <a:srgbClr val="000000"/>
            </a:solidFill>
            <a:miter lim="800000"/>
            <a:headEnd/>
            <a:tailEnd/>
          </a:ln>
        </p:spPr>
        <p:txBody>
          <a:bodyPr/>
          <a:lstStyle/>
          <a:p>
            <a:r>
              <a:rPr lang="nb-NO" altLang="nb-NO" sz="1500" b="0">
                <a:solidFill>
                  <a:srgbClr val="008000"/>
                </a:solidFill>
              </a:rPr>
              <a:t>Æ HØRER IKKE</a:t>
            </a:r>
            <a:br>
              <a:rPr lang="nb-NO" altLang="nb-NO" sz="1500" b="0">
                <a:solidFill>
                  <a:srgbClr val="008000"/>
                </a:solidFill>
              </a:rPr>
            </a:br>
            <a:r>
              <a:rPr lang="nb-NO" altLang="nb-NO" sz="1500" b="0">
                <a:solidFill>
                  <a:srgbClr val="008000"/>
                </a:solidFill>
              </a:rPr>
              <a:t>DE ANDRE</a:t>
            </a:r>
            <a:endParaRPr lang="nb-NO" altLang="nb-NO"/>
          </a:p>
        </p:txBody>
      </p:sp>
      <p:sp>
        <p:nvSpPr>
          <p:cNvPr id="85026" name="AutoShape 34"/>
          <p:cNvSpPr>
            <a:spLocks noChangeArrowheads="1"/>
          </p:cNvSpPr>
          <p:nvPr/>
        </p:nvSpPr>
        <p:spPr bwMode="auto">
          <a:xfrm>
            <a:off x="2555875" y="1884363"/>
            <a:ext cx="1657350" cy="871537"/>
          </a:xfrm>
          <a:prstGeom prst="wedgeEllipseCallout">
            <a:avLst>
              <a:gd name="adj1" fmla="val -40269"/>
              <a:gd name="adj2" fmla="val 56625"/>
            </a:avLst>
          </a:prstGeom>
          <a:solidFill>
            <a:srgbClr val="FFFFFF"/>
          </a:solidFill>
          <a:ln w="9525">
            <a:solidFill>
              <a:srgbClr val="000000"/>
            </a:solidFill>
            <a:miter lim="800000"/>
            <a:headEnd/>
            <a:tailEnd/>
          </a:ln>
        </p:spPr>
        <p:txBody>
          <a:bodyPr/>
          <a:lstStyle/>
          <a:p>
            <a:r>
              <a:rPr lang="nb-NO" altLang="nb-NO" sz="1500" b="0">
                <a:solidFill>
                  <a:srgbClr val="FF0000"/>
                </a:solidFill>
              </a:rPr>
              <a:t>DET GJØR ONDT</a:t>
            </a:r>
            <a:endParaRPr lang="nb-NO" altLang="nb-NO"/>
          </a:p>
        </p:txBody>
      </p:sp>
      <p:sp>
        <p:nvSpPr>
          <p:cNvPr id="85027" name="AutoShape 35"/>
          <p:cNvSpPr>
            <a:spLocks noChangeArrowheads="1"/>
          </p:cNvSpPr>
          <p:nvPr/>
        </p:nvSpPr>
        <p:spPr bwMode="auto">
          <a:xfrm>
            <a:off x="1150938" y="2676525"/>
            <a:ext cx="1655762" cy="868363"/>
          </a:xfrm>
          <a:prstGeom prst="wedgeEllipseCallout">
            <a:avLst>
              <a:gd name="adj1" fmla="val -75120"/>
              <a:gd name="adj2" fmla="val 36106"/>
            </a:avLst>
          </a:prstGeom>
          <a:solidFill>
            <a:srgbClr val="FFFFFF"/>
          </a:solidFill>
          <a:ln w="9525">
            <a:solidFill>
              <a:srgbClr val="000000"/>
            </a:solidFill>
            <a:miter lim="800000"/>
            <a:headEnd/>
            <a:tailEnd/>
          </a:ln>
        </p:spPr>
        <p:txBody>
          <a:bodyPr/>
          <a:lstStyle/>
          <a:p>
            <a:r>
              <a:rPr lang="nb-NO" altLang="nb-NO" sz="1500" b="0">
                <a:solidFill>
                  <a:srgbClr val="FF00FF"/>
                </a:solidFill>
              </a:rPr>
              <a:t>Æ É FOR GAMMEL</a:t>
            </a:r>
            <a:endParaRPr lang="nb-NO" altLang="nb-NO"/>
          </a:p>
        </p:txBody>
      </p:sp>
      <p:sp>
        <p:nvSpPr>
          <p:cNvPr id="85028" name="AutoShape 36"/>
          <p:cNvSpPr>
            <a:spLocks noChangeArrowheads="1"/>
          </p:cNvSpPr>
          <p:nvPr/>
        </p:nvSpPr>
        <p:spPr bwMode="auto">
          <a:xfrm>
            <a:off x="2627313" y="3287713"/>
            <a:ext cx="1944687" cy="682625"/>
          </a:xfrm>
          <a:prstGeom prst="wedgeEllipseCallout">
            <a:avLst>
              <a:gd name="adj1" fmla="val -26000"/>
              <a:gd name="adj2" fmla="val -113255"/>
            </a:avLst>
          </a:prstGeom>
          <a:solidFill>
            <a:srgbClr val="FFFFFF"/>
          </a:solidFill>
          <a:ln w="9525">
            <a:solidFill>
              <a:srgbClr val="000000"/>
            </a:solidFill>
            <a:miter lim="800000"/>
            <a:headEnd/>
            <a:tailEnd/>
          </a:ln>
        </p:spPr>
        <p:txBody>
          <a:bodyPr/>
          <a:lstStyle/>
          <a:p>
            <a:r>
              <a:rPr lang="nb-NO" altLang="nb-NO" sz="1500" b="0">
                <a:solidFill>
                  <a:srgbClr val="808000"/>
                </a:solidFill>
              </a:rPr>
              <a:t>DET É IKKE PENT</a:t>
            </a:r>
            <a:endParaRPr lang="nb-NO" altLang="nb-NO"/>
          </a:p>
        </p:txBody>
      </p:sp>
      <p:sp>
        <p:nvSpPr>
          <p:cNvPr id="85029" name="AutoShape 37"/>
          <p:cNvSpPr>
            <a:spLocks noChangeArrowheads="1"/>
          </p:cNvSpPr>
          <p:nvPr/>
        </p:nvSpPr>
        <p:spPr bwMode="auto">
          <a:xfrm>
            <a:off x="6804025" y="3108325"/>
            <a:ext cx="1993900" cy="1025525"/>
          </a:xfrm>
          <a:prstGeom prst="wedgeEllipseCallout">
            <a:avLst>
              <a:gd name="adj1" fmla="val -58917"/>
              <a:gd name="adj2" fmla="val 41949"/>
            </a:avLst>
          </a:prstGeom>
          <a:solidFill>
            <a:srgbClr val="FFFFFF"/>
          </a:solidFill>
          <a:ln w="9525">
            <a:solidFill>
              <a:srgbClr val="000000"/>
            </a:solidFill>
            <a:miter lim="800000"/>
            <a:headEnd/>
            <a:tailEnd/>
          </a:ln>
        </p:spPr>
        <p:txBody>
          <a:bodyPr/>
          <a:lstStyle/>
          <a:p>
            <a:r>
              <a:rPr lang="nb-NO" altLang="nb-NO" sz="1500" b="0">
                <a:solidFill>
                  <a:srgbClr val="800000"/>
                </a:solidFill>
              </a:rPr>
              <a:t>Æ HAR IKKE BRUKT DET FØR</a:t>
            </a:r>
            <a:endParaRPr lang="nb-NO" altLang="nb-NO"/>
          </a:p>
        </p:txBody>
      </p:sp>
      <p:sp>
        <p:nvSpPr>
          <p:cNvPr id="85030" name="AutoShape 38"/>
          <p:cNvSpPr>
            <a:spLocks noChangeArrowheads="1"/>
          </p:cNvSpPr>
          <p:nvPr/>
        </p:nvSpPr>
        <p:spPr bwMode="auto">
          <a:xfrm>
            <a:off x="2016125" y="4116388"/>
            <a:ext cx="1663700" cy="868362"/>
          </a:xfrm>
          <a:prstGeom prst="wedgeEllipseCallout">
            <a:avLst>
              <a:gd name="adj1" fmla="val 77194"/>
              <a:gd name="adj2" fmla="val 45977"/>
            </a:avLst>
          </a:prstGeom>
          <a:solidFill>
            <a:srgbClr val="FFFFFF"/>
          </a:solidFill>
          <a:ln w="9525">
            <a:solidFill>
              <a:srgbClr val="000000"/>
            </a:solidFill>
            <a:miter lim="800000"/>
            <a:headEnd/>
            <a:tailEnd/>
          </a:ln>
        </p:spPr>
        <p:txBody>
          <a:bodyPr/>
          <a:lstStyle/>
          <a:p>
            <a:r>
              <a:rPr lang="nb-NO" altLang="nb-NO" sz="1500" b="0">
                <a:solidFill>
                  <a:srgbClr val="FF0000"/>
                </a:solidFill>
              </a:rPr>
              <a:t>Æ BLIR SÅ TRØTT</a:t>
            </a:r>
            <a:endParaRPr lang="nb-NO" altLang="nb-NO"/>
          </a:p>
        </p:txBody>
      </p:sp>
      <p:sp>
        <p:nvSpPr>
          <p:cNvPr id="85031" name="AutoShape 39"/>
          <p:cNvSpPr>
            <a:spLocks noChangeArrowheads="1"/>
          </p:cNvSpPr>
          <p:nvPr/>
        </p:nvSpPr>
        <p:spPr bwMode="auto">
          <a:xfrm>
            <a:off x="6192838" y="4368800"/>
            <a:ext cx="2232025" cy="881063"/>
          </a:xfrm>
          <a:prstGeom prst="wedgeEllipseCallout">
            <a:avLst>
              <a:gd name="adj1" fmla="val -31009"/>
              <a:gd name="adj2" fmla="val 79731"/>
            </a:avLst>
          </a:prstGeom>
          <a:solidFill>
            <a:srgbClr val="FFFFFF"/>
          </a:solidFill>
          <a:ln w="9525">
            <a:solidFill>
              <a:srgbClr val="000000"/>
            </a:solidFill>
            <a:miter lim="800000"/>
            <a:headEnd/>
            <a:tailEnd/>
          </a:ln>
        </p:spPr>
        <p:txBody>
          <a:bodyPr/>
          <a:lstStyle/>
          <a:p>
            <a:r>
              <a:rPr lang="nb-NO" altLang="nb-NO" sz="1500" b="0">
                <a:solidFill>
                  <a:srgbClr val="0000FF"/>
                </a:solidFill>
              </a:rPr>
              <a:t>Æ É ALLEREDE STØYSKADA</a:t>
            </a:r>
            <a:endParaRPr lang="nb-NO" altLang="nb-NO"/>
          </a:p>
        </p:txBody>
      </p:sp>
      <p:sp>
        <p:nvSpPr>
          <p:cNvPr id="85032" name="AutoShape 40"/>
          <p:cNvSpPr>
            <a:spLocks noChangeArrowheads="1"/>
          </p:cNvSpPr>
          <p:nvPr/>
        </p:nvSpPr>
        <p:spPr bwMode="auto">
          <a:xfrm>
            <a:off x="3563938" y="5051425"/>
            <a:ext cx="2219325" cy="682625"/>
          </a:xfrm>
          <a:prstGeom prst="wedgeEllipseCallout">
            <a:avLst>
              <a:gd name="adj1" fmla="val -127468"/>
              <a:gd name="adj2" fmla="val 24884"/>
            </a:avLst>
          </a:prstGeom>
          <a:solidFill>
            <a:srgbClr val="FFFFFF"/>
          </a:solidFill>
          <a:ln w="9525">
            <a:solidFill>
              <a:srgbClr val="000000"/>
            </a:solidFill>
            <a:miter lim="800000"/>
            <a:headEnd/>
            <a:tailEnd/>
          </a:ln>
        </p:spPr>
        <p:txBody>
          <a:bodyPr/>
          <a:lstStyle/>
          <a:p>
            <a:r>
              <a:rPr lang="nb-NO" altLang="nb-NO" sz="1500" b="0">
                <a:solidFill>
                  <a:schemeClr val="tx1"/>
                </a:solidFill>
              </a:rPr>
              <a:t>Æ FÅR VONDT I HODET</a:t>
            </a:r>
            <a:endParaRPr lang="nb-NO" altLang="nb-NO">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3059113" y="728663"/>
            <a:ext cx="6084887" cy="1470025"/>
          </a:xfrm>
        </p:spPr>
        <p:txBody>
          <a:bodyPr/>
          <a:lstStyle/>
          <a:p>
            <a:r>
              <a:rPr lang="nb-NO" altLang="nb-NO"/>
              <a:t>Støy i fiskeindustrien</a:t>
            </a:r>
          </a:p>
        </p:txBody>
      </p:sp>
      <p:sp>
        <p:nvSpPr>
          <p:cNvPr id="96259" name="Rectangle 3"/>
          <p:cNvSpPr>
            <a:spLocks noGrp="1" noChangeArrowheads="1"/>
          </p:cNvSpPr>
          <p:nvPr>
            <p:ph type="subTitle" idx="1"/>
          </p:nvPr>
        </p:nvSpPr>
        <p:spPr/>
        <p:txBody>
          <a:bodyPr/>
          <a:lstStyle/>
          <a:p>
            <a:pPr marL="447675" indent="-447675">
              <a:buFontTx/>
              <a:buChar char="•"/>
            </a:pPr>
            <a:r>
              <a:rPr lang="nb-NO" altLang="nb-NO"/>
              <a:t>Hva er støy?</a:t>
            </a:r>
          </a:p>
          <a:p>
            <a:pPr marL="447675" indent="-447675">
              <a:buFontTx/>
              <a:buChar char="•"/>
            </a:pPr>
            <a:r>
              <a:rPr lang="nb-NO" altLang="nb-NO"/>
              <a:t>Hvor finnes den?</a:t>
            </a:r>
          </a:p>
          <a:p>
            <a:pPr marL="447675" indent="-447675">
              <a:buFontTx/>
              <a:buChar char="•"/>
            </a:pPr>
            <a:r>
              <a:rPr lang="nb-NO" altLang="nb-NO"/>
              <a:t>Hvordan håndtere støy?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bunntekst 5"/>
          <p:cNvSpPr>
            <a:spLocks noGrp="1"/>
          </p:cNvSpPr>
          <p:nvPr>
            <p:ph type="ftr" sz="quarter" idx="10"/>
          </p:nvPr>
        </p:nvSpPr>
        <p:spPr/>
        <p:txBody>
          <a:bodyPr/>
          <a:lstStyle/>
          <a:p>
            <a:r>
              <a:rPr lang="nb-NO" altLang="nb-NO"/>
              <a:t>© 2005 Arbeids- og miljømedisinsk avdeling UNN HF</a:t>
            </a:r>
          </a:p>
        </p:txBody>
      </p:sp>
      <p:sp>
        <p:nvSpPr>
          <p:cNvPr id="10" name="Plassholder for lysbildenummer 6"/>
          <p:cNvSpPr>
            <a:spLocks noGrp="1"/>
          </p:cNvSpPr>
          <p:nvPr>
            <p:ph type="sldNum" sz="quarter" idx="11"/>
          </p:nvPr>
        </p:nvSpPr>
        <p:spPr/>
        <p:txBody>
          <a:bodyPr/>
          <a:lstStyle/>
          <a:p>
            <a:fld id="{F72E0175-B100-436D-A109-C870BC7DBDC8}" type="slidenum">
              <a:rPr lang="nb-NO" altLang="nb-NO"/>
              <a:pPr/>
              <a:t>20</a:t>
            </a:fld>
            <a:endParaRPr lang="nb-NO" altLang="nb-NO"/>
          </a:p>
        </p:txBody>
      </p:sp>
      <p:sp>
        <p:nvSpPr>
          <p:cNvPr id="32770" name="Rectangle 2"/>
          <p:cNvSpPr>
            <a:spLocks noGrp="1" noChangeArrowheads="1"/>
          </p:cNvSpPr>
          <p:nvPr>
            <p:ph type="title"/>
          </p:nvPr>
        </p:nvSpPr>
        <p:spPr/>
        <p:txBody>
          <a:bodyPr/>
          <a:lstStyle/>
          <a:p>
            <a:r>
              <a:rPr lang="nb-NO" altLang="nb-NO" b="1"/>
              <a:t>Bevisstgjøring</a:t>
            </a:r>
          </a:p>
        </p:txBody>
      </p:sp>
      <p:sp>
        <p:nvSpPr>
          <p:cNvPr id="32788" name="Rectangle 20"/>
          <p:cNvSpPr>
            <a:spLocks noGrp="1" noChangeArrowheads="1"/>
          </p:cNvSpPr>
          <p:nvPr>
            <p:ph type="body" sz="half" idx="1"/>
          </p:nvPr>
        </p:nvSpPr>
        <p:spPr>
          <a:xfrm>
            <a:off x="2627313" y="2600325"/>
            <a:ext cx="3924300" cy="3484563"/>
          </a:xfrm>
        </p:spPr>
        <p:txBody>
          <a:bodyPr/>
          <a:lstStyle/>
          <a:p>
            <a:pPr algn="ctr">
              <a:buClr>
                <a:srgbClr val="FF6600"/>
              </a:buClr>
              <a:buFont typeface="Wingdings" panose="05000000000000000000" pitchFamily="2" charset="2"/>
              <a:buChar char="è"/>
            </a:pPr>
            <a:r>
              <a:rPr lang="nb-NO" altLang="nb-NO" sz="2800"/>
              <a:t>Velg mindre støyende arbeidsmetoder og verktøy</a:t>
            </a:r>
          </a:p>
          <a:p>
            <a:pPr algn="ctr">
              <a:buClr>
                <a:srgbClr val="FF6600"/>
              </a:buClr>
              <a:buFont typeface="Wingdings" panose="05000000000000000000" pitchFamily="2" charset="2"/>
              <a:buChar char="è"/>
            </a:pPr>
            <a:r>
              <a:rPr lang="nb-NO" altLang="nb-NO" sz="2800"/>
              <a:t>Hvor og hva er det som støyer mest</a:t>
            </a:r>
          </a:p>
          <a:p>
            <a:pPr algn="ctr">
              <a:buClr>
                <a:srgbClr val="FF6600"/>
              </a:buClr>
              <a:buFont typeface="Wingdings" panose="05000000000000000000" pitchFamily="2" charset="2"/>
              <a:buChar char="è"/>
            </a:pPr>
            <a:r>
              <a:rPr lang="nb-NO" altLang="nb-NO" sz="2800"/>
              <a:t>Ta pause fra støyen</a:t>
            </a:r>
          </a:p>
        </p:txBody>
      </p:sp>
      <p:pic>
        <p:nvPicPr>
          <p:cNvPr id="32778" name="Picture 10" descr="MMj02866750000[1]"/>
          <p:cNvPicPr>
            <a:picLocks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624638" y="1916113"/>
            <a:ext cx="714375" cy="76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91" name="Picture 23" descr="MMj02866750000[1]"/>
          <p:cNvPicPr>
            <a:picLocks noChangeAspect="1" noChangeArrowheads="1" noCro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704138" y="3429000"/>
            <a:ext cx="714375" cy="76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93" name="Picture 25" descr="MMj0286675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19588" y="1449388"/>
            <a:ext cx="71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4" name="Picture 26" descr="MMj0286675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844675"/>
            <a:ext cx="71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5" name="Picture 27" descr="MMj0286675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213100"/>
            <a:ext cx="714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lassholder for bunntekst 4"/>
          <p:cNvSpPr>
            <a:spLocks noGrp="1"/>
          </p:cNvSpPr>
          <p:nvPr>
            <p:ph type="ftr" sz="quarter" idx="10"/>
          </p:nvPr>
        </p:nvSpPr>
        <p:spPr/>
        <p:txBody>
          <a:bodyPr/>
          <a:lstStyle/>
          <a:p>
            <a:r>
              <a:rPr lang="nb-NO" altLang="nb-NO"/>
              <a:t>© 2005 Arbeids- og miljømedisinsk avdeling UNN HF</a:t>
            </a:r>
          </a:p>
        </p:txBody>
      </p:sp>
      <p:sp>
        <p:nvSpPr>
          <p:cNvPr id="27" name="Plassholder for lysbildenummer 5"/>
          <p:cNvSpPr>
            <a:spLocks noGrp="1"/>
          </p:cNvSpPr>
          <p:nvPr>
            <p:ph type="sldNum" sz="quarter" idx="11"/>
          </p:nvPr>
        </p:nvSpPr>
        <p:spPr/>
        <p:txBody>
          <a:bodyPr/>
          <a:lstStyle/>
          <a:p>
            <a:fld id="{49368658-7F3A-4E3A-914C-66BC0BFEA07C}" type="slidenum">
              <a:rPr lang="nb-NO" altLang="nb-NO"/>
              <a:pPr/>
              <a:t>3</a:t>
            </a:fld>
            <a:endParaRPr lang="nb-NO" altLang="nb-NO"/>
          </a:p>
        </p:txBody>
      </p:sp>
      <p:sp>
        <p:nvSpPr>
          <p:cNvPr id="6146" name="Rectangle 2"/>
          <p:cNvSpPr>
            <a:spLocks noGrp="1" noChangeArrowheads="1"/>
          </p:cNvSpPr>
          <p:nvPr>
            <p:ph type="title"/>
          </p:nvPr>
        </p:nvSpPr>
        <p:spPr/>
        <p:txBody>
          <a:bodyPr/>
          <a:lstStyle/>
          <a:p>
            <a:r>
              <a:rPr lang="nb-NO" altLang="nb-NO" b="1"/>
              <a:t>Hva er støy?</a:t>
            </a:r>
          </a:p>
        </p:txBody>
      </p:sp>
      <p:sp>
        <p:nvSpPr>
          <p:cNvPr id="6147" name="Rectangle 3"/>
          <p:cNvSpPr>
            <a:spLocks noGrp="1" noChangeArrowheads="1"/>
          </p:cNvSpPr>
          <p:nvPr>
            <p:ph type="body" sz="half" idx="1"/>
          </p:nvPr>
        </p:nvSpPr>
        <p:spPr/>
        <p:txBody>
          <a:bodyPr/>
          <a:lstStyle/>
          <a:p>
            <a:r>
              <a:rPr lang="nb-NO" altLang="nb-NO" sz="2800"/>
              <a:t>Uønsket lyd</a:t>
            </a:r>
          </a:p>
          <a:p>
            <a:pPr lvl="1"/>
            <a:r>
              <a:rPr lang="nb-NO" altLang="nb-NO" sz="2400"/>
              <a:t>Sjenanse og skade</a:t>
            </a:r>
          </a:p>
          <a:p>
            <a:pPr lvl="1"/>
            <a:endParaRPr lang="nb-NO" altLang="nb-NO" sz="2400"/>
          </a:p>
          <a:p>
            <a:r>
              <a:rPr lang="nb-NO" altLang="nb-NO" sz="2800"/>
              <a:t>Gjennomsnittsnivå</a:t>
            </a:r>
          </a:p>
          <a:p>
            <a:pPr lvl="1"/>
            <a:r>
              <a:rPr lang="nb-NO" altLang="nb-NO" sz="2400"/>
              <a:t>Måles i dBA</a:t>
            </a:r>
          </a:p>
          <a:p>
            <a:pPr lvl="1"/>
            <a:endParaRPr lang="nb-NO" altLang="nb-NO" sz="2400"/>
          </a:p>
          <a:p>
            <a:r>
              <a:rPr lang="nb-NO" altLang="nb-NO" sz="2800"/>
              <a:t>Toppverdier</a:t>
            </a:r>
          </a:p>
          <a:p>
            <a:pPr lvl="1"/>
            <a:r>
              <a:rPr lang="nb-NO" altLang="nb-NO" sz="2400"/>
              <a:t>Måles i dBC</a:t>
            </a:r>
          </a:p>
        </p:txBody>
      </p:sp>
      <p:grpSp>
        <p:nvGrpSpPr>
          <p:cNvPr id="6175" name="Group 31"/>
          <p:cNvGrpSpPr>
            <a:grpSpLocks/>
          </p:cNvGrpSpPr>
          <p:nvPr/>
        </p:nvGrpSpPr>
        <p:grpSpPr bwMode="auto">
          <a:xfrm>
            <a:off x="5130800" y="2701925"/>
            <a:ext cx="3046413" cy="2319338"/>
            <a:chOff x="3232" y="1702"/>
            <a:chExt cx="1919" cy="1461"/>
          </a:xfrm>
        </p:grpSpPr>
        <p:grpSp>
          <p:nvGrpSpPr>
            <p:cNvPr id="6158" name="Group 14"/>
            <p:cNvGrpSpPr>
              <a:grpSpLocks/>
            </p:cNvGrpSpPr>
            <p:nvPr/>
          </p:nvGrpSpPr>
          <p:grpSpPr bwMode="auto">
            <a:xfrm>
              <a:off x="4395" y="2046"/>
              <a:ext cx="756" cy="1117"/>
              <a:chOff x="4395" y="2046"/>
              <a:chExt cx="756" cy="1117"/>
            </a:xfrm>
          </p:grpSpPr>
          <p:sp>
            <p:nvSpPr>
              <p:cNvPr id="6152" name="Freeform 8"/>
              <p:cNvSpPr>
                <a:spLocks/>
              </p:cNvSpPr>
              <p:nvPr/>
            </p:nvSpPr>
            <p:spPr bwMode="auto">
              <a:xfrm>
                <a:off x="4787" y="2089"/>
                <a:ext cx="243" cy="292"/>
              </a:xfrm>
              <a:custGeom>
                <a:avLst/>
                <a:gdLst>
                  <a:gd name="T0" fmla="*/ 16 w 243"/>
                  <a:gd name="T1" fmla="*/ 139 h 292"/>
                  <a:gd name="T2" fmla="*/ 35 w 243"/>
                  <a:gd name="T3" fmla="*/ 98 h 292"/>
                  <a:gd name="T4" fmla="*/ 73 w 243"/>
                  <a:gd name="T5" fmla="*/ 54 h 292"/>
                  <a:gd name="T6" fmla="*/ 111 w 243"/>
                  <a:gd name="T7" fmla="*/ 27 h 292"/>
                  <a:gd name="T8" fmla="*/ 153 w 243"/>
                  <a:gd name="T9" fmla="*/ 5 h 292"/>
                  <a:gd name="T10" fmla="*/ 194 w 243"/>
                  <a:gd name="T11" fmla="*/ 0 h 292"/>
                  <a:gd name="T12" fmla="*/ 221 w 243"/>
                  <a:gd name="T13" fmla="*/ 8 h 292"/>
                  <a:gd name="T14" fmla="*/ 238 w 243"/>
                  <a:gd name="T15" fmla="*/ 30 h 292"/>
                  <a:gd name="T16" fmla="*/ 243 w 243"/>
                  <a:gd name="T17" fmla="*/ 58 h 292"/>
                  <a:gd name="T18" fmla="*/ 238 w 243"/>
                  <a:gd name="T19" fmla="*/ 92 h 292"/>
                  <a:gd name="T20" fmla="*/ 225 w 243"/>
                  <a:gd name="T21" fmla="*/ 130 h 292"/>
                  <a:gd name="T22" fmla="*/ 194 w 243"/>
                  <a:gd name="T23" fmla="*/ 167 h 292"/>
                  <a:gd name="T24" fmla="*/ 159 w 243"/>
                  <a:gd name="T25" fmla="*/ 207 h 292"/>
                  <a:gd name="T26" fmla="*/ 181 w 243"/>
                  <a:gd name="T27" fmla="*/ 277 h 292"/>
                  <a:gd name="T28" fmla="*/ 175 w 243"/>
                  <a:gd name="T29" fmla="*/ 292 h 292"/>
                  <a:gd name="T30" fmla="*/ 164 w 243"/>
                  <a:gd name="T31" fmla="*/ 288 h 292"/>
                  <a:gd name="T32" fmla="*/ 137 w 243"/>
                  <a:gd name="T33" fmla="*/ 232 h 292"/>
                  <a:gd name="T34" fmla="*/ 99 w 243"/>
                  <a:gd name="T35" fmla="*/ 256 h 292"/>
                  <a:gd name="T36" fmla="*/ 51 w 243"/>
                  <a:gd name="T37" fmla="*/ 265 h 292"/>
                  <a:gd name="T38" fmla="*/ 22 w 243"/>
                  <a:gd name="T39" fmla="*/ 261 h 292"/>
                  <a:gd name="T40" fmla="*/ 2 w 243"/>
                  <a:gd name="T41" fmla="*/ 239 h 292"/>
                  <a:gd name="T42" fmla="*/ 0 w 243"/>
                  <a:gd name="T43" fmla="*/ 205 h 292"/>
                  <a:gd name="T44" fmla="*/ 0 w 243"/>
                  <a:gd name="T45" fmla="*/ 174 h 292"/>
                  <a:gd name="T46" fmla="*/ 16 w 243"/>
                  <a:gd name="T47" fmla="*/ 13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292">
                    <a:moveTo>
                      <a:pt x="16" y="139"/>
                    </a:moveTo>
                    <a:lnTo>
                      <a:pt x="35" y="98"/>
                    </a:lnTo>
                    <a:lnTo>
                      <a:pt x="73" y="54"/>
                    </a:lnTo>
                    <a:lnTo>
                      <a:pt x="111" y="27"/>
                    </a:lnTo>
                    <a:lnTo>
                      <a:pt x="153" y="5"/>
                    </a:lnTo>
                    <a:lnTo>
                      <a:pt x="194" y="0"/>
                    </a:lnTo>
                    <a:lnTo>
                      <a:pt x="221" y="8"/>
                    </a:lnTo>
                    <a:lnTo>
                      <a:pt x="238" y="30"/>
                    </a:lnTo>
                    <a:lnTo>
                      <a:pt x="243" y="58"/>
                    </a:lnTo>
                    <a:lnTo>
                      <a:pt x="238" y="92"/>
                    </a:lnTo>
                    <a:lnTo>
                      <a:pt x="225" y="130"/>
                    </a:lnTo>
                    <a:lnTo>
                      <a:pt x="194" y="167"/>
                    </a:lnTo>
                    <a:lnTo>
                      <a:pt x="159" y="207"/>
                    </a:lnTo>
                    <a:lnTo>
                      <a:pt x="181" y="277"/>
                    </a:lnTo>
                    <a:lnTo>
                      <a:pt x="175" y="292"/>
                    </a:lnTo>
                    <a:lnTo>
                      <a:pt x="164" y="288"/>
                    </a:lnTo>
                    <a:lnTo>
                      <a:pt x="137" y="232"/>
                    </a:lnTo>
                    <a:lnTo>
                      <a:pt x="99" y="256"/>
                    </a:lnTo>
                    <a:lnTo>
                      <a:pt x="51" y="265"/>
                    </a:lnTo>
                    <a:lnTo>
                      <a:pt x="22" y="261"/>
                    </a:lnTo>
                    <a:lnTo>
                      <a:pt x="2" y="239"/>
                    </a:lnTo>
                    <a:lnTo>
                      <a:pt x="0" y="205"/>
                    </a:lnTo>
                    <a:lnTo>
                      <a:pt x="0" y="174"/>
                    </a:lnTo>
                    <a:lnTo>
                      <a:pt x="16" y="139"/>
                    </a:lnTo>
                    <a:close/>
                  </a:path>
                </a:pathLst>
              </a:custGeom>
              <a:solidFill>
                <a:srgbClr val="FF6600"/>
              </a:solidFill>
              <a:ln w="9525">
                <a:solidFill>
                  <a:srgbClr val="FF6600"/>
                </a:solidFill>
                <a:round/>
                <a:headEnd/>
                <a:tailEnd/>
              </a:ln>
            </p:spPr>
            <p:txBody>
              <a:bodyPr/>
              <a:lstStyle/>
              <a:p>
                <a:endParaRPr lang="nb-NO"/>
              </a:p>
            </p:txBody>
          </p:sp>
          <p:sp>
            <p:nvSpPr>
              <p:cNvPr id="6153" name="Freeform 9"/>
              <p:cNvSpPr>
                <a:spLocks/>
              </p:cNvSpPr>
              <p:nvPr/>
            </p:nvSpPr>
            <p:spPr bwMode="auto">
              <a:xfrm>
                <a:off x="4588" y="2046"/>
                <a:ext cx="272" cy="326"/>
              </a:xfrm>
              <a:custGeom>
                <a:avLst/>
                <a:gdLst>
                  <a:gd name="T0" fmla="*/ 112 w 272"/>
                  <a:gd name="T1" fmla="*/ 234 h 326"/>
                  <a:gd name="T2" fmla="*/ 123 w 272"/>
                  <a:gd name="T3" fmla="*/ 245 h 326"/>
                  <a:gd name="T4" fmla="*/ 131 w 272"/>
                  <a:gd name="T5" fmla="*/ 264 h 326"/>
                  <a:gd name="T6" fmla="*/ 134 w 272"/>
                  <a:gd name="T7" fmla="*/ 304 h 326"/>
                  <a:gd name="T8" fmla="*/ 109 w 272"/>
                  <a:gd name="T9" fmla="*/ 326 h 326"/>
                  <a:gd name="T10" fmla="*/ 74 w 272"/>
                  <a:gd name="T11" fmla="*/ 308 h 326"/>
                  <a:gd name="T12" fmla="*/ 60 w 272"/>
                  <a:gd name="T13" fmla="*/ 254 h 326"/>
                  <a:gd name="T14" fmla="*/ 25 w 272"/>
                  <a:gd name="T15" fmla="*/ 167 h 326"/>
                  <a:gd name="T16" fmla="*/ 9 w 272"/>
                  <a:gd name="T17" fmla="*/ 92 h 326"/>
                  <a:gd name="T18" fmla="*/ 0 w 272"/>
                  <a:gd name="T19" fmla="*/ 21 h 326"/>
                  <a:gd name="T20" fmla="*/ 9 w 272"/>
                  <a:gd name="T21" fmla="*/ 0 h 326"/>
                  <a:gd name="T22" fmla="*/ 21 w 272"/>
                  <a:gd name="T23" fmla="*/ 0 h 326"/>
                  <a:gd name="T24" fmla="*/ 85 w 272"/>
                  <a:gd name="T25" fmla="*/ 18 h 326"/>
                  <a:gd name="T26" fmla="*/ 166 w 272"/>
                  <a:gd name="T27" fmla="*/ 48 h 326"/>
                  <a:gd name="T28" fmla="*/ 188 w 272"/>
                  <a:gd name="T29" fmla="*/ 50 h 326"/>
                  <a:gd name="T30" fmla="*/ 206 w 272"/>
                  <a:gd name="T31" fmla="*/ 45 h 326"/>
                  <a:gd name="T32" fmla="*/ 221 w 272"/>
                  <a:gd name="T33" fmla="*/ 70 h 326"/>
                  <a:gd name="T34" fmla="*/ 272 w 272"/>
                  <a:gd name="T35" fmla="*/ 108 h 326"/>
                  <a:gd name="T36" fmla="*/ 272 w 272"/>
                  <a:gd name="T37" fmla="*/ 118 h 326"/>
                  <a:gd name="T38" fmla="*/ 261 w 272"/>
                  <a:gd name="T39" fmla="*/ 124 h 326"/>
                  <a:gd name="T40" fmla="*/ 223 w 272"/>
                  <a:gd name="T41" fmla="*/ 92 h 326"/>
                  <a:gd name="T42" fmla="*/ 210 w 272"/>
                  <a:gd name="T43" fmla="*/ 103 h 326"/>
                  <a:gd name="T44" fmla="*/ 163 w 272"/>
                  <a:gd name="T45" fmla="*/ 115 h 326"/>
                  <a:gd name="T46" fmla="*/ 136 w 272"/>
                  <a:gd name="T47" fmla="*/ 103 h 326"/>
                  <a:gd name="T48" fmla="*/ 139 w 272"/>
                  <a:gd name="T49" fmla="*/ 77 h 326"/>
                  <a:gd name="T50" fmla="*/ 114 w 272"/>
                  <a:gd name="T51" fmla="*/ 59 h 326"/>
                  <a:gd name="T52" fmla="*/ 69 w 272"/>
                  <a:gd name="T53" fmla="*/ 43 h 326"/>
                  <a:gd name="T54" fmla="*/ 36 w 272"/>
                  <a:gd name="T55" fmla="*/ 34 h 326"/>
                  <a:gd name="T56" fmla="*/ 36 w 272"/>
                  <a:gd name="T57" fmla="*/ 59 h 326"/>
                  <a:gd name="T58" fmla="*/ 43 w 272"/>
                  <a:gd name="T59" fmla="*/ 115 h 326"/>
                  <a:gd name="T60" fmla="*/ 58 w 272"/>
                  <a:gd name="T61" fmla="*/ 156 h 326"/>
                  <a:gd name="T62" fmla="*/ 80 w 272"/>
                  <a:gd name="T63" fmla="*/ 202 h 326"/>
                  <a:gd name="T64" fmla="*/ 112 w 272"/>
                  <a:gd name="T65" fmla="*/ 23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2" h="326">
                    <a:moveTo>
                      <a:pt x="112" y="234"/>
                    </a:moveTo>
                    <a:lnTo>
                      <a:pt x="123" y="245"/>
                    </a:lnTo>
                    <a:lnTo>
                      <a:pt x="131" y="264"/>
                    </a:lnTo>
                    <a:lnTo>
                      <a:pt x="134" y="304"/>
                    </a:lnTo>
                    <a:lnTo>
                      <a:pt x="109" y="326"/>
                    </a:lnTo>
                    <a:lnTo>
                      <a:pt x="74" y="308"/>
                    </a:lnTo>
                    <a:lnTo>
                      <a:pt x="60" y="254"/>
                    </a:lnTo>
                    <a:lnTo>
                      <a:pt x="25" y="167"/>
                    </a:lnTo>
                    <a:lnTo>
                      <a:pt x="9" y="92"/>
                    </a:lnTo>
                    <a:lnTo>
                      <a:pt x="0" y="21"/>
                    </a:lnTo>
                    <a:lnTo>
                      <a:pt x="9" y="0"/>
                    </a:lnTo>
                    <a:lnTo>
                      <a:pt x="21" y="0"/>
                    </a:lnTo>
                    <a:lnTo>
                      <a:pt x="85" y="18"/>
                    </a:lnTo>
                    <a:lnTo>
                      <a:pt x="166" y="48"/>
                    </a:lnTo>
                    <a:lnTo>
                      <a:pt x="188" y="50"/>
                    </a:lnTo>
                    <a:lnTo>
                      <a:pt x="206" y="45"/>
                    </a:lnTo>
                    <a:lnTo>
                      <a:pt x="221" y="70"/>
                    </a:lnTo>
                    <a:lnTo>
                      <a:pt x="272" y="108"/>
                    </a:lnTo>
                    <a:lnTo>
                      <a:pt x="272" y="118"/>
                    </a:lnTo>
                    <a:lnTo>
                      <a:pt x="261" y="124"/>
                    </a:lnTo>
                    <a:lnTo>
                      <a:pt x="223" y="92"/>
                    </a:lnTo>
                    <a:lnTo>
                      <a:pt x="210" y="103"/>
                    </a:lnTo>
                    <a:lnTo>
                      <a:pt x="163" y="115"/>
                    </a:lnTo>
                    <a:lnTo>
                      <a:pt x="136" y="103"/>
                    </a:lnTo>
                    <a:lnTo>
                      <a:pt x="139" y="77"/>
                    </a:lnTo>
                    <a:lnTo>
                      <a:pt x="114" y="59"/>
                    </a:lnTo>
                    <a:lnTo>
                      <a:pt x="69" y="43"/>
                    </a:lnTo>
                    <a:lnTo>
                      <a:pt x="36" y="34"/>
                    </a:lnTo>
                    <a:lnTo>
                      <a:pt x="36" y="59"/>
                    </a:lnTo>
                    <a:lnTo>
                      <a:pt x="43" y="115"/>
                    </a:lnTo>
                    <a:lnTo>
                      <a:pt x="58" y="156"/>
                    </a:lnTo>
                    <a:lnTo>
                      <a:pt x="80" y="202"/>
                    </a:lnTo>
                    <a:lnTo>
                      <a:pt x="112" y="234"/>
                    </a:lnTo>
                    <a:close/>
                  </a:path>
                </a:pathLst>
              </a:custGeom>
              <a:solidFill>
                <a:srgbClr val="FF6600"/>
              </a:solidFill>
              <a:ln w="9525">
                <a:solidFill>
                  <a:srgbClr val="FF6600"/>
                </a:solidFill>
                <a:round/>
                <a:headEnd/>
                <a:tailEnd/>
              </a:ln>
            </p:spPr>
            <p:txBody>
              <a:bodyPr/>
              <a:lstStyle/>
              <a:p>
                <a:endParaRPr lang="nb-NO"/>
              </a:p>
            </p:txBody>
          </p:sp>
          <p:sp>
            <p:nvSpPr>
              <p:cNvPr id="6154" name="Freeform 10"/>
              <p:cNvSpPr>
                <a:spLocks/>
              </p:cNvSpPr>
              <p:nvPr/>
            </p:nvSpPr>
            <p:spPr bwMode="auto">
              <a:xfrm>
                <a:off x="4774" y="2252"/>
                <a:ext cx="377" cy="276"/>
              </a:xfrm>
              <a:custGeom>
                <a:avLst/>
                <a:gdLst>
                  <a:gd name="T0" fmla="*/ 57 w 377"/>
                  <a:gd name="T1" fmla="*/ 167 h 276"/>
                  <a:gd name="T2" fmla="*/ 32 w 377"/>
                  <a:gd name="T3" fmla="*/ 147 h 276"/>
                  <a:gd name="T4" fmla="*/ 8 w 377"/>
                  <a:gd name="T5" fmla="*/ 147 h 276"/>
                  <a:gd name="T6" fmla="*/ 0 w 377"/>
                  <a:gd name="T7" fmla="*/ 168 h 276"/>
                  <a:gd name="T8" fmla="*/ 8 w 377"/>
                  <a:gd name="T9" fmla="*/ 210 h 276"/>
                  <a:gd name="T10" fmla="*/ 63 w 377"/>
                  <a:gd name="T11" fmla="*/ 243 h 276"/>
                  <a:gd name="T12" fmla="*/ 161 w 377"/>
                  <a:gd name="T13" fmla="*/ 272 h 276"/>
                  <a:gd name="T14" fmla="*/ 181 w 377"/>
                  <a:gd name="T15" fmla="*/ 276 h 276"/>
                  <a:gd name="T16" fmla="*/ 203 w 377"/>
                  <a:gd name="T17" fmla="*/ 276 h 276"/>
                  <a:gd name="T18" fmla="*/ 242 w 377"/>
                  <a:gd name="T19" fmla="*/ 276 h 276"/>
                  <a:gd name="T20" fmla="*/ 312 w 377"/>
                  <a:gd name="T21" fmla="*/ 254 h 276"/>
                  <a:gd name="T22" fmla="*/ 375 w 377"/>
                  <a:gd name="T23" fmla="*/ 234 h 276"/>
                  <a:gd name="T24" fmla="*/ 377 w 377"/>
                  <a:gd name="T25" fmla="*/ 221 h 276"/>
                  <a:gd name="T26" fmla="*/ 345 w 377"/>
                  <a:gd name="T27" fmla="*/ 147 h 276"/>
                  <a:gd name="T28" fmla="*/ 307 w 377"/>
                  <a:gd name="T29" fmla="*/ 91 h 276"/>
                  <a:gd name="T30" fmla="*/ 285 w 377"/>
                  <a:gd name="T31" fmla="*/ 63 h 276"/>
                  <a:gd name="T32" fmla="*/ 285 w 377"/>
                  <a:gd name="T33" fmla="*/ 43 h 276"/>
                  <a:gd name="T34" fmla="*/ 253 w 377"/>
                  <a:gd name="T35" fmla="*/ 43 h 276"/>
                  <a:gd name="T36" fmla="*/ 204 w 377"/>
                  <a:gd name="T37" fmla="*/ 0 h 276"/>
                  <a:gd name="T38" fmla="*/ 192 w 377"/>
                  <a:gd name="T39" fmla="*/ 0 h 276"/>
                  <a:gd name="T40" fmla="*/ 192 w 377"/>
                  <a:gd name="T41" fmla="*/ 14 h 276"/>
                  <a:gd name="T42" fmla="*/ 237 w 377"/>
                  <a:gd name="T43" fmla="*/ 47 h 276"/>
                  <a:gd name="T44" fmla="*/ 237 w 377"/>
                  <a:gd name="T45" fmla="*/ 65 h 276"/>
                  <a:gd name="T46" fmla="*/ 248 w 377"/>
                  <a:gd name="T47" fmla="*/ 112 h 276"/>
                  <a:gd name="T48" fmla="*/ 269 w 377"/>
                  <a:gd name="T49" fmla="*/ 118 h 276"/>
                  <a:gd name="T50" fmla="*/ 290 w 377"/>
                  <a:gd name="T51" fmla="*/ 120 h 276"/>
                  <a:gd name="T52" fmla="*/ 316 w 377"/>
                  <a:gd name="T53" fmla="*/ 150 h 276"/>
                  <a:gd name="T54" fmla="*/ 332 w 377"/>
                  <a:gd name="T55" fmla="*/ 205 h 276"/>
                  <a:gd name="T56" fmla="*/ 321 w 377"/>
                  <a:gd name="T57" fmla="*/ 223 h 276"/>
                  <a:gd name="T58" fmla="*/ 272 w 377"/>
                  <a:gd name="T59" fmla="*/ 237 h 276"/>
                  <a:gd name="T60" fmla="*/ 226 w 377"/>
                  <a:gd name="T61" fmla="*/ 239 h 276"/>
                  <a:gd name="T62" fmla="*/ 188 w 377"/>
                  <a:gd name="T63" fmla="*/ 239 h 276"/>
                  <a:gd name="T64" fmla="*/ 139 w 377"/>
                  <a:gd name="T65" fmla="*/ 226 h 276"/>
                  <a:gd name="T66" fmla="*/ 95 w 377"/>
                  <a:gd name="T67" fmla="*/ 201 h 276"/>
                  <a:gd name="T68" fmla="*/ 57 w 377"/>
                  <a:gd name="T69" fmla="*/ 16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 h="276">
                    <a:moveTo>
                      <a:pt x="57" y="167"/>
                    </a:moveTo>
                    <a:lnTo>
                      <a:pt x="32" y="147"/>
                    </a:lnTo>
                    <a:lnTo>
                      <a:pt x="8" y="147"/>
                    </a:lnTo>
                    <a:lnTo>
                      <a:pt x="0" y="168"/>
                    </a:lnTo>
                    <a:lnTo>
                      <a:pt x="8" y="210"/>
                    </a:lnTo>
                    <a:lnTo>
                      <a:pt x="63" y="243"/>
                    </a:lnTo>
                    <a:lnTo>
                      <a:pt x="161" y="272"/>
                    </a:lnTo>
                    <a:lnTo>
                      <a:pt x="181" y="276"/>
                    </a:lnTo>
                    <a:lnTo>
                      <a:pt x="203" y="276"/>
                    </a:lnTo>
                    <a:lnTo>
                      <a:pt x="242" y="276"/>
                    </a:lnTo>
                    <a:lnTo>
                      <a:pt x="312" y="254"/>
                    </a:lnTo>
                    <a:lnTo>
                      <a:pt x="375" y="234"/>
                    </a:lnTo>
                    <a:lnTo>
                      <a:pt x="377" y="221"/>
                    </a:lnTo>
                    <a:lnTo>
                      <a:pt x="345" y="147"/>
                    </a:lnTo>
                    <a:lnTo>
                      <a:pt x="307" y="91"/>
                    </a:lnTo>
                    <a:lnTo>
                      <a:pt x="285" y="63"/>
                    </a:lnTo>
                    <a:lnTo>
                      <a:pt x="285" y="43"/>
                    </a:lnTo>
                    <a:lnTo>
                      <a:pt x="253" y="43"/>
                    </a:lnTo>
                    <a:lnTo>
                      <a:pt x="204" y="0"/>
                    </a:lnTo>
                    <a:lnTo>
                      <a:pt x="192" y="0"/>
                    </a:lnTo>
                    <a:lnTo>
                      <a:pt x="192" y="14"/>
                    </a:lnTo>
                    <a:lnTo>
                      <a:pt x="237" y="47"/>
                    </a:lnTo>
                    <a:lnTo>
                      <a:pt x="237" y="65"/>
                    </a:lnTo>
                    <a:lnTo>
                      <a:pt x="248" y="112"/>
                    </a:lnTo>
                    <a:lnTo>
                      <a:pt x="269" y="118"/>
                    </a:lnTo>
                    <a:lnTo>
                      <a:pt x="290" y="120"/>
                    </a:lnTo>
                    <a:lnTo>
                      <a:pt x="316" y="150"/>
                    </a:lnTo>
                    <a:lnTo>
                      <a:pt x="332" y="205"/>
                    </a:lnTo>
                    <a:lnTo>
                      <a:pt x="321" y="223"/>
                    </a:lnTo>
                    <a:lnTo>
                      <a:pt x="272" y="237"/>
                    </a:lnTo>
                    <a:lnTo>
                      <a:pt x="226" y="239"/>
                    </a:lnTo>
                    <a:lnTo>
                      <a:pt x="188" y="239"/>
                    </a:lnTo>
                    <a:lnTo>
                      <a:pt x="139" y="226"/>
                    </a:lnTo>
                    <a:lnTo>
                      <a:pt x="95" y="201"/>
                    </a:lnTo>
                    <a:lnTo>
                      <a:pt x="57" y="167"/>
                    </a:lnTo>
                    <a:close/>
                  </a:path>
                </a:pathLst>
              </a:custGeom>
              <a:solidFill>
                <a:srgbClr val="FF6600"/>
              </a:solidFill>
              <a:ln w="9525">
                <a:solidFill>
                  <a:srgbClr val="FF6600"/>
                </a:solidFill>
                <a:round/>
                <a:headEnd/>
                <a:tailEnd/>
              </a:ln>
            </p:spPr>
            <p:txBody>
              <a:bodyPr/>
              <a:lstStyle/>
              <a:p>
                <a:endParaRPr lang="nb-NO"/>
              </a:p>
            </p:txBody>
          </p:sp>
          <p:sp>
            <p:nvSpPr>
              <p:cNvPr id="6155" name="Freeform 11"/>
              <p:cNvSpPr>
                <a:spLocks/>
              </p:cNvSpPr>
              <p:nvPr/>
            </p:nvSpPr>
            <p:spPr bwMode="auto">
              <a:xfrm>
                <a:off x="4506" y="2314"/>
                <a:ext cx="300" cy="441"/>
              </a:xfrm>
              <a:custGeom>
                <a:avLst/>
                <a:gdLst>
                  <a:gd name="T0" fmla="*/ 82 w 300"/>
                  <a:gd name="T1" fmla="*/ 28 h 441"/>
                  <a:gd name="T2" fmla="*/ 122 w 300"/>
                  <a:gd name="T3" fmla="*/ 10 h 441"/>
                  <a:gd name="T4" fmla="*/ 169 w 300"/>
                  <a:gd name="T5" fmla="*/ 1 h 441"/>
                  <a:gd name="T6" fmla="*/ 225 w 300"/>
                  <a:gd name="T7" fmla="*/ 0 h 441"/>
                  <a:gd name="T8" fmla="*/ 258 w 300"/>
                  <a:gd name="T9" fmla="*/ 7 h 441"/>
                  <a:gd name="T10" fmla="*/ 295 w 300"/>
                  <a:gd name="T11" fmla="*/ 28 h 441"/>
                  <a:gd name="T12" fmla="*/ 300 w 300"/>
                  <a:gd name="T13" fmla="*/ 50 h 441"/>
                  <a:gd name="T14" fmla="*/ 296 w 300"/>
                  <a:gd name="T15" fmla="*/ 77 h 441"/>
                  <a:gd name="T16" fmla="*/ 280 w 300"/>
                  <a:gd name="T17" fmla="*/ 102 h 441"/>
                  <a:gd name="T18" fmla="*/ 262 w 300"/>
                  <a:gd name="T19" fmla="*/ 114 h 441"/>
                  <a:gd name="T20" fmla="*/ 231 w 300"/>
                  <a:gd name="T21" fmla="*/ 129 h 441"/>
                  <a:gd name="T22" fmla="*/ 202 w 300"/>
                  <a:gd name="T23" fmla="*/ 150 h 441"/>
                  <a:gd name="T24" fmla="*/ 187 w 300"/>
                  <a:gd name="T25" fmla="*/ 174 h 441"/>
                  <a:gd name="T26" fmla="*/ 180 w 300"/>
                  <a:gd name="T27" fmla="*/ 217 h 441"/>
                  <a:gd name="T28" fmla="*/ 191 w 300"/>
                  <a:gd name="T29" fmla="*/ 249 h 441"/>
                  <a:gd name="T30" fmla="*/ 213 w 300"/>
                  <a:gd name="T31" fmla="*/ 281 h 441"/>
                  <a:gd name="T32" fmla="*/ 229 w 300"/>
                  <a:gd name="T33" fmla="*/ 328 h 441"/>
                  <a:gd name="T34" fmla="*/ 231 w 300"/>
                  <a:gd name="T35" fmla="*/ 382 h 441"/>
                  <a:gd name="T36" fmla="*/ 220 w 300"/>
                  <a:gd name="T37" fmla="*/ 414 h 441"/>
                  <a:gd name="T38" fmla="*/ 193 w 300"/>
                  <a:gd name="T39" fmla="*/ 436 h 441"/>
                  <a:gd name="T40" fmla="*/ 160 w 300"/>
                  <a:gd name="T41" fmla="*/ 441 h 441"/>
                  <a:gd name="T42" fmla="*/ 111 w 300"/>
                  <a:gd name="T43" fmla="*/ 427 h 441"/>
                  <a:gd name="T44" fmla="*/ 67 w 300"/>
                  <a:gd name="T45" fmla="*/ 394 h 441"/>
                  <a:gd name="T46" fmla="*/ 38 w 300"/>
                  <a:gd name="T47" fmla="*/ 355 h 441"/>
                  <a:gd name="T48" fmla="*/ 11 w 300"/>
                  <a:gd name="T49" fmla="*/ 292 h 441"/>
                  <a:gd name="T50" fmla="*/ 0 w 300"/>
                  <a:gd name="T51" fmla="*/ 215 h 441"/>
                  <a:gd name="T52" fmla="*/ 7 w 300"/>
                  <a:gd name="T53" fmla="*/ 147 h 441"/>
                  <a:gd name="T54" fmla="*/ 27 w 300"/>
                  <a:gd name="T55" fmla="*/ 87 h 441"/>
                  <a:gd name="T56" fmla="*/ 55 w 300"/>
                  <a:gd name="T57" fmla="*/ 53 h 441"/>
                  <a:gd name="T58" fmla="*/ 82 w 300"/>
                  <a:gd name="T59" fmla="*/ 2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0" h="441">
                    <a:moveTo>
                      <a:pt x="82" y="28"/>
                    </a:moveTo>
                    <a:lnTo>
                      <a:pt x="122" y="10"/>
                    </a:lnTo>
                    <a:lnTo>
                      <a:pt x="169" y="1"/>
                    </a:lnTo>
                    <a:lnTo>
                      <a:pt x="225" y="0"/>
                    </a:lnTo>
                    <a:lnTo>
                      <a:pt x="258" y="7"/>
                    </a:lnTo>
                    <a:lnTo>
                      <a:pt x="295" y="28"/>
                    </a:lnTo>
                    <a:lnTo>
                      <a:pt x="300" y="50"/>
                    </a:lnTo>
                    <a:lnTo>
                      <a:pt x="296" y="77"/>
                    </a:lnTo>
                    <a:lnTo>
                      <a:pt x="280" y="102"/>
                    </a:lnTo>
                    <a:lnTo>
                      <a:pt x="262" y="114"/>
                    </a:lnTo>
                    <a:lnTo>
                      <a:pt x="231" y="129"/>
                    </a:lnTo>
                    <a:lnTo>
                      <a:pt x="202" y="150"/>
                    </a:lnTo>
                    <a:lnTo>
                      <a:pt x="187" y="174"/>
                    </a:lnTo>
                    <a:lnTo>
                      <a:pt x="180" y="217"/>
                    </a:lnTo>
                    <a:lnTo>
                      <a:pt x="191" y="249"/>
                    </a:lnTo>
                    <a:lnTo>
                      <a:pt x="213" y="281"/>
                    </a:lnTo>
                    <a:lnTo>
                      <a:pt x="229" y="328"/>
                    </a:lnTo>
                    <a:lnTo>
                      <a:pt x="231" y="382"/>
                    </a:lnTo>
                    <a:lnTo>
                      <a:pt x="220" y="414"/>
                    </a:lnTo>
                    <a:lnTo>
                      <a:pt x="193" y="436"/>
                    </a:lnTo>
                    <a:lnTo>
                      <a:pt x="160" y="441"/>
                    </a:lnTo>
                    <a:lnTo>
                      <a:pt x="111" y="427"/>
                    </a:lnTo>
                    <a:lnTo>
                      <a:pt x="67" y="394"/>
                    </a:lnTo>
                    <a:lnTo>
                      <a:pt x="38" y="355"/>
                    </a:lnTo>
                    <a:lnTo>
                      <a:pt x="11" y="292"/>
                    </a:lnTo>
                    <a:lnTo>
                      <a:pt x="0" y="215"/>
                    </a:lnTo>
                    <a:lnTo>
                      <a:pt x="7" y="147"/>
                    </a:lnTo>
                    <a:lnTo>
                      <a:pt x="27" y="87"/>
                    </a:lnTo>
                    <a:lnTo>
                      <a:pt x="55" y="53"/>
                    </a:lnTo>
                    <a:lnTo>
                      <a:pt x="82" y="28"/>
                    </a:lnTo>
                    <a:close/>
                  </a:path>
                </a:pathLst>
              </a:custGeom>
              <a:solidFill>
                <a:srgbClr val="FF6600"/>
              </a:solidFill>
              <a:ln w="9525">
                <a:solidFill>
                  <a:srgbClr val="FF6600"/>
                </a:solidFill>
                <a:round/>
                <a:headEnd/>
                <a:tailEnd/>
              </a:ln>
            </p:spPr>
            <p:txBody>
              <a:bodyPr/>
              <a:lstStyle/>
              <a:p>
                <a:endParaRPr lang="nb-NO"/>
              </a:p>
            </p:txBody>
          </p:sp>
          <p:sp>
            <p:nvSpPr>
              <p:cNvPr id="6156" name="Freeform 12"/>
              <p:cNvSpPr>
                <a:spLocks/>
              </p:cNvSpPr>
              <p:nvPr/>
            </p:nvSpPr>
            <p:spPr bwMode="auto">
              <a:xfrm>
                <a:off x="4395" y="2658"/>
                <a:ext cx="332" cy="505"/>
              </a:xfrm>
              <a:custGeom>
                <a:avLst/>
                <a:gdLst>
                  <a:gd name="T0" fmla="*/ 290 w 332"/>
                  <a:gd name="T1" fmla="*/ 109 h 505"/>
                  <a:gd name="T2" fmla="*/ 255 w 332"/>
                  <a:gd name="T3" fmla="*/ 66 h 505"/>
                  <a:gd name="T4" fmla="*/ 208 w 332"/>
                  <a:gd name="T5" fmla="*/ 5 h 505"/>
                  <a:gd name="T6" fmla="*/ 170 w 332"/>
                  <a:gd name="T7" fmla="*/ 0 h 505"/>
                  <a:gd name="T8" fmla="*/ 143 w 332"/>
                  <a:gd name="T9" fmla="*/ 5 h 505"/>
                  <a:gd name="T10" fmla="*/ 136 w 332"/>
                  <a:gd name="T11" fmla="*/ 32 h 505"/>
                  <a:gd name="T12" fmla="*/ 154 w 332"/>
                  <a:gd name="T13" fmla="*/ 71 h 505"/>
                  <a:gd name="T14" fmla="*/ 212 w 332"/>
                  <a:gd name="T15" fmla="*/ 119 h 505"/>
                  <a:gd name="T16" fmla="*/ 263 w 332"/>
                  <a:gd name="T17" fmla="*/ 168 h 505"/>
                  <a:gd name="T18" fmla="*/ 284 w 332"/>
                  <a:gd name="T19" fmla="*/ 192 h 505"/>
                  <a:gd name="T20" fmla="*/ 284 w 332"/>
                  <a:gd name="T21" fmla="*/ 205 h 505"/>
                  <a:gd name="T22" fmla="*/ 268 w 332"/>
                  <a:gd name="T23" fmla="*/ 235 h 505"/>
                  <a:gd name="T24" fmla="*/ 230 w 332"/>
                  <a:gd name="T25" fmla="*/ 269 h 505"/>
                  <a:gd name="T26" fmla="*/ 181 w 332"/>
                  <a:gd name="T27" fmla="*/ 291 h 505"/>
                  <a:gd name="T28" fmla="*/ 127 w 332"/>
                  <a:gd name="T29" fmla="*/ 301 h 505"/>
                  <a:gd name="T30" fmla="*/ 76 w 332"/>
                  <a:gd name="T31" fmla="*/ 310 h 505"/>
                  <a:gd name="T32" fmla="*/ 45 w 332"/>
                  <a:gd name="T33" fmla="*/ 316 h 505"/>
                  <a:gd name="T34" fmla="*/ 16 w 332"/>
                  <a:gd name="T35" fmla="*/ 312 h 505"/>
                  <a:gd name="T36" fmla="*/ 0 w 332"/>
                  <a:gd name="T37" fmla="*/ 323 h 505"/>
                  <a:gd name="T38" fmla="*/ 0 w 332"/>
                  <a:gd name="T39" fmla="*/ 344 h 505"/>
                  <a:gd name="T40" fmla="*/ 11 w 332"/>
                  <a:gd name="T41" fmla="*/ 353 h 505"/>
                  <a:gd name="T42" fmla="*/ 76 w 332"/>
                  <a:gd name="T43" fmla="*/ 374 h 505"/>
                  <a:gd name="T44" fmla="*/ 130 w 332"/>
                  <a:gd name="T45" fmla="*/ 407 h 505"/>
                  <a:gd name="T46" fmla="*/ 176 w 332"/>
                  <a:gd name="T47" fmla="*/ 457 h 505"/>
                  <a:gd name="T48" fmla="*/ 190 w 332"/>
                  <a:gd name="T49" fmla="*/ 484 h 505"/>
                  <a:gd name="T50" fmla="*/ 196 w 332"/>
                  <a:gd name="T51" fmla="*/ 503 h 505"/>
                  <a:gd name="T52" fmla="*/ 217 w 332"/>
                  <a:gd name="T53" fmla="*/ 505 h 505"/>
                  <a:gd name="T54" fmla="*/ 252 w 332"/>
                  <a:gd name="T55" fmla="*/ 494 h 505"/>
                  <a:gd name="T56" fmla="*/ 250 w 332"/>
                  <a:gd name="T57" fmla="*/ 467 h 505"/>
                  <a:gd name="T58" fmla="*/ 214 w 332"/>
                  <a:gd name="T59" fmla="*/ 428 h 505"/>
                  <a:gd name="T60" fmla="*/ 168 w 332"/>
                  <a:gd name="T61" fmla="*/ 392 h 505"/>
                  <a:gd name="T62" fmla="*/ 130 w 332"/>
                  <a:gd name="T63" fmla="*/ 371 h 505"/>
                  <a:gd name="T64" fmla="*/ 89 w 332"/>
                  <a:gd name="T65" fmla="*/ 355 h 505"/>
                  <a:gd name="T66" fmla="*/ 60 w 332"/>
                  <a:gd name="T67" fmla="*/ 344 h 505"/>
                  <a:gd name="T68" fmla="*/ 62 w 332"/>
                  <a:gd name="T69" fmla="*/ 338 h 505"/>
                  <a:gd name="T70" fmla="*/ 121 w 332"/>
                  <a:gd name="T71" fmla="*/ 332 h 505"/>
                  <a:gd name="T72" fmla="*/ 181 w 332"/>
                  <a:gd name="T73" fmla="*/ 321 h 505"/>
                  <a:gd name="T74" fmla="*/ 235 w 332"/>
                  <a:gd name="T75" fmla="*/ 305 h 505"/>
                  <a:gd name="T76" fmla="*/ 268 w 332"/>
                  <a:gd name="T77" fmla="*/ 291 h 505"/>
                  <a:gd name="T78" fmla="*/ 304 w 332"/>
                  <a:gd name="T79" fmla="*/ 257 h 505"/>
                  <a:gd name="T80" fmla="*/ 322 w 332"/>
                  <a:gd name="T81" fmla="*/ 219 h 505"/>
                  <a:gd name="T82" fmla="*/ 332 w 332"/>
                  <a:gd name="T83" fmla="*/ 183 h 505"/>
                  <a:gd name="T84" fmla="*/ 326 w 332"/>
                  <a:gd name="T85" fmla="*/ 155 h 505"/>
                  <a:gd name="T86" fmla="*/ 306 w 332"/>
                  <a:gd name="T87" fmla="*/ 134 h 505"/>
                  <a:gd name="T88" fmla="*/ 290 w 332"/>
                  <a:gd name="T89" fmla="*/ 1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2" h="505">
                    <a:moveTo>
                      <a:pt x="290" y="109"/>
                    </a:moveTo>
                    <a:lnTo>
                      <a:pt x="255" y="66"/>
                    </a:lnTo>
                    <a:lnTo>
                      <a:pt x="208" y="5"/>
                    </a:lnTo>
                    <a:lnTo>
                      <a:pt x="170" y="0"/>
                    </a:lnTo>
                    <a:lnTo>
                      <a:pt x="143" y="5"/>
                    </a:lnTo>
                    <a:lnTo>
                      <a:pt x="136" y="32"/>
                    </a:lnTo>
                    <a:lnTo>
                      <a:pt x="154" y="71"/>
                    </a:lnTo>
                    <a:lnTo>
                      <a:pt x="212" y="119"/>
                    </a:lnTo>
                    <a:lnTo>
                      <a:pt x="263" y="168"/>
                    </a:lnTo>
                    <a:lnTo>
                      <a:pt x="284" y="192"/>
                    </a:lnTo>
                    <a:lnTo>
                      <a:pt x="284" y="205"/>
                    </a:lnTo>
                    <a:lnTo>
                      <a:pt x="268" y="235"/>
                    </a:lnTo>
                    <a:lnTo>
                      <a:pt x="230" y="269"/>
                    </a:lnTo>
                    <a:lnTo>
                      <a:pt x="181" y="291"/>
                    </a:lnTo>
                    <a:lnTo>
                      <a:pt x="127" y="301"/>
                    </a:lnTo>
                    <a:lnTo>
                      <a:pt x="76" y="310"/>
                    </a:lnTo>
                    <a:lnTo>
                      <a:pt x="45" y="316"/>
                    </a:lnTo>
                    <a:lnTo>
                      <a:pt x="16" y="312"/>
                    </a:lnTo>
                    <a:lnTo>
                      <a:pt x="0" y="323"/>
                    </a:lnTo>
                    <a:lnTo>
                      <a:pt x="0" y="344"/>
                    </a:lnTo>
                    <a:lnTo>
                      <a:pt x="11" y="353"/>
                    </a:lnTo>
                    <a:lnTo>
                      <a:pt x="76" y="374"/>
                    </a:lnTo>
                    <a:lnTo>
                      <a:pt x="130" y="407"/>
                    </a:lnTo>
                    <a:lnTo>
                      <a:pt x="176" y="457"/>
                    </a:lnTo>
                    <a:lnTo>
                      <a:pt x="190" y="484"/>
                    </a:lnTo>
                    <a:lnTo>
                      <a:pt x="196" y="503"/>
                    </a:lnTo>
                    <a:lnTo>
                      <a:pt x="217" y="505"/>
                    </a:lnTo>
                    <a:lnTo>
                      <a:pt x="252" y="494"/>
                    </a:lnTo>
                    <a:lnTo>
                      <a:pt x="250" y="467"/>
                    </a:lnTo>
                    <a:lnTo>
                      <a:pt x="214" y="428"/>
                    </a:lnTo>
                    <a:lnTo>
                      <a:pt x="168" y="392"/>
                    </a:lnTo>
                    <a:lnTo>
                      <a:pt x="130" y="371"/>
                    </a:lnTo>
                    <a:lnTo>
                      <a:pt x="89" y="355"/>
                    </a:lnTo>
                    <a:lnTo>
                      <a:pt x="60" y="344"/>
                    </a:lnTo>
                    <a:lnTo>
                      <a:pt x="62" y="338"/>
                    </a:lnTo>
                    <a:lnTo>
                      <a:pt x="121" y="332"/>
                    </a:lnTo>
                    <a:lnTo>
                      <a:pt x="181" y="321"/>
                    </a:lnTo>
                    <a:lnTo>
                      <a:pt x="235" y="305"/>
                    </a:lnTo>
                    <a:lnTo>
                      <a:pt x="268" y="291"/>
                    </a:lnTo>
                    <a:lnTo>
                      <a:pt x="304" y="257"/>
                    </a:lnTo>
                    <a:lnTo>
                      <a:pt x="322" y="219"/>
                    </a:lnTo>
                    <a:lnTo>
                      <a:pt x="332" y="183"/>
                    </a:lnTo>
                    <a:lnTo>
                      <a:pt x="326" y="155"/>
                    </a:lnTo>
                    <a:lnTo>
                      <a:pt x="306" y="134"/>
                    </a:lnTo>
                    <a:lnTo>
                      <a:pt x="290" y="109"/>
                    </a:lnTo>
                    <a:close/>
                  </a:path>
                </a:pathLst>
              </a:custGeom>
              <a:solidFill>
                <a:srgbClr val="FF6600"/>
              </a:solidFill>
              <a:ln w="9525">
                <a:solidFill>
                  <a:srgbClr val="FF6600"/>
                </a:solidFill>
                <a:round/>
                <a:headEnd/>
                <a:tailEnd/>
              </a:ln>
            </p:spPr>
            <p:txBody>
              <a:bodyPr/>
              <a:lstStyle/>
              <a:p>
                <a:endParaRPr lang="nb-NO"/>
              </a:p>
            </p:txBody>
          </p:sp>
          <p:sp>
            <p:nvSpPr>
              <p:cNvPr id="6157" name="Freeform 13"/>
              <p:cNvSpPr>
                <a:spLocks/>
              </p:cNvSpPr>
              <p:nvPr/>
            </p:nvSpPr>
            <p:spPr bwMode="auto">
              <a:xfrm>
                <a:off x="4666" y="2620"/>
                <a:ext cx="278" cy="532"/>
              </a:xfrm>
              <a:custGeom>
                <a:avLst/>
                <a:gdLst>
                  <a:gd name="T0" fmla="*/ 34 w 278"/>
                  <a:gd name="T1" fmla="*/ 0 h 532"/>
                  <a:gd name="T2" fmla="*/ 1 w 278"/>
                  <a:gd name="T3" fmla="*/ 1 h 532"/>
                  <a:gd name="T4" fmla="*/ 0 w 278"/>
                  <a:gd name="T5" fmla="*/ 26 h 532"/>
                  <a:gd name="T6" fmla="*/ 10 w 278"/>
                  <a:gd name="T7" fmla="*/ 53 h 532"/>
                  <a:gd name="T8" fmla="*/ 37 w 278"/>
                  <a:gd name="T9" fmla="*/ 85 h 532"/>
                  <a:gd name="T10" fmla="*/ 65 w 278"/>
                  <a:gd name="T11" fmla="*/ 119 h 532"/>
                  <a:gd name="T12" fmla="*/ 94 w 278"/>
                  <a:gd name="T13" fmla="*/ 194 h 532"/>
                  <a:gd name="T14" fmla="*/ 103 w 278"/>
                  <a:gd name="T15" fmla="*/ 246 h 532"/>
                  <a:gd name="T16" fmla="*/ 99 w 278"/>
                  <a:gd name="T17" fmla="*/ 294 h 532"/>
                  <a:gd name="T18" fmla="*/ 83 w 278"/>
                  <a:gd name="T19" fmla="*/ 358 h 532"/>
                  <a:gd name="T20" fmla="*/ 65 w 278"/>
                  <a:gd name="T21" fmla="*/ 414 h 532"/>
                  <a:gd name="T22" fmla="*/ 48 w 278"/>
                  <a:gd name="T23" fmla="*/ 471 h 532"/>
                  <a:gd name="T24" fmla="*/ 37 w 278"/>
                  <a:gd name="T25" fmla="*/ 498 h 532"/>
                  <a:gd name="T26" fmla="*/ 32 w 278"/>
                  <a:gd name="T27" fmla="*/ 525 h 532"/>
                  <a:gd name="T28" fmla="*/ 45 w 278"/>
                  <a:gd name="T29" fmla="*/ 532 h 532"/>
                  <a:gd name="T30" fmla="*/ 77 w 278"/>
                  <a:gd name="T31" fmla="*/ 521 h 532"/>
                  <a:gd name="T32" fmla="*/ 137 w 278"/>
                  <a:gd name="T33" fmla="*/ 511 h 532"/>
                  <a:gd name="T34" fmla="*/ 191 w 278"/>
                  <a:gd name="T35" fmla="*/ 516 h 532"/>
                  <a:gd name="T36" fmla="*/ 245 w 278"/>
                  <a:gd name="T37" fmla="*/ 532 h 532"/>
                  <a:gd name="T38" fmla="*/ 256 w 278"/>
                  <a:gd name="T39" fmla="*/ 530 h 532"/>
                  <a:gd name="T40" fmla="*/ 278 w 278"/>
                  <a:gd name="T41" fmla="*/ 498 h 532"/>
                  <a:gd name="T42" fmla="*/ 278 w 278"/>
                  <a:gd name="T43" fmla="*/ 484 h 532"/>
                  <a:gd name="T44" fmla="*/ 233 w 278"/>
                  <a:gd name="T45" fmla="*/ 476 h 532"/>
                  <a:gd name="T46" fmla="*/ 175 w 278"/>
                  <a:gd name="T47" fmla="*/ 476 h 532"/>
                  <a:gd name="T48" fmla="*/ 121 w 278"/>
                  <a:gd name="T49" fmla="*/ 487 h 532"/>
                  <a:gd name="T50" fmla="*/ 70 w 278"/>
                  <a:gd name="T51" fmla="*/ 503 h 532"/>
                  <a:gd name="T52" fmla="*/ 65 w 278"/>
                  <a:gd name="T53" fmla="*/ 494 h 532"/>
                  <a:gd name="T54" fmla="*/ 76 w 278"/>
                  <a:gd name="T55" fmla="*/ 471 h 532"/>
                  <a:gd name="T56" fmla="*/ 105 w 278"/>
                  <a:gd name="T57" fmla="*/ 403 h 532"/>
                  <a:gd name="T58" fmla="*/ 124 w 278"/>
                  <a:gd name="T59" fmla="*/ 334 h 532"/>
                  <a:gd name="T60" fmla="*/ 135 w 278"/>
                  <a:gd name="T61" fmla="*/ 273 h 532"/>
                  <a:gd name="T62" fmla="*/ 135 w 278"/>
                  <a:gd name="T63" fmla="*/ 241 h 532"/>
                  <a:gd name="T64" fmla="*/ 130 w 278"/>
                  <a:gd name="T65" fmla="*/ 192 h 532"/>
                  <a:gd name="T66" fmla="*/ 115 w 278"/>
                  <a:gd name="T67" fmla="*/ 146 h 532"/>
                  <a:gd name="T68" fmla="*/ 103 w 278"/>
                  <a:gd name="T69" fmla="*/ 114 h 532"/>
                  <a:gd name="T70" fmla="*/ 83 w 278"/>
                  <a:gd name="T71" fmla="*/ 71 h 532"/>
                  <a:gd name="T72" fmla="*/ 61 w 278"/>
                  <a:gd name="T73" fmla="*/ 21 h 532"/>
                  <a:gd name="T74" fmla="*/ 34 w 278"/>
                  <a:gd name="T75"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532">
                    <a:moveTo>
                      <a:pt x="34" y="0"/>
                    </a:moveTo>
                    <a:lnTo>
                      <a:pt x="1" y="1"/>
                    </a:lnTo>
                    <a:lnTo>
                      <a:pt x="0" y="26"/>
                    </a:lnTo>
                    <a:lnTo>
                      <a:pt x="10" y="53"/>
                    </a:lnTo>
                    <a:lnTo>
                      <a:pt x="37" y="85"/>
                    </a:lnTo>
                    <a:lnTo>
                      <a:pt x="65" y="119"/>
                    </a:lnTo>
                    <a:lnTo>
                      <a:pt x="94" y="194"/>
                    </a:lnTo>
                    <a:lnTo>
                      <a:pt x="103" y="246"/>
                    </a:lnTo>
                    <a:lnTo>
                      <a:pt x="99" y="294"/>
                    </a:lnTo>
                    <a:lnTo>
                      <a:pt x="83" y="358"/>
                    </a:lnTo>
                    <a:lnTo>
                      <a:pt x="65" y="414"/>
                    </a:lnTo>
                    <a:lnTo>
                      <a:pt x="48" y="471"/>
                    </a:lnTo>
                    <a:lnTo>
                      <a:pt x="37" y="498"/>
                    </a:lnTo>
                    <a:lnTo>
                      <a:pt x="32" y="525"/>
                    </a:lnTo>
                    <a:lnTo>
                      <a:pt x="45" y="532"/>
                    </a:lnTo>
                    <a:lnTo>
                      <a:pt x="77" y="521"/>
                    </a:lnTo>
                    <a:lnTo>
                      <a:pt x="137" y="511"/>
                    </a:lnTo>
                    <a:lnTo>
                      <a:pt x="191" y="516"/>
                    </a:lnTo>
                    <a:lnTo>
                      <a:pt x="245" y="532"/>
                    </a:lnTo>
                    <a:lnTo>
                      <a:pt x="256" y="530"/>
                    </a:lnTo>
                    <a:lnTo>
                      <a:pt x="278" y="498"/>
                    </a:lnTo>
                    <a:lnTo>
                      <a:pt x="278" y="484"/>
                    </a:lnTo>
                    <a:lnTo>
                      <a:pt x="233" y="476"/>
                    </a:lnTo>
                    <a:lnTo>
                      <a:pt x="175" y="476"/>
                    </a:lnTo>
                    <a:lnTo>
                      <a:pt x="121" y="487"/>
                    </a:lnTo>
                    <a:lnTo>
                      <a:pt x="70" y="503"/>
                    </a:lnTo>
                    <a:lnTo>
                      <a:pt x="65" y="494"/>
                    </a:lnTo>
                    <a:lnTo>
                      <a:pt x="76" y="471"/>
                    </a:lnTo>
                    <a:lnTo>
                      <a:pt x="105" y="403"/>
                    </a:lnTo>
                    <a:lnTo>
                      <a:pt x="124" y="334"/>
                    </a:lnTo>
                    <a:lnTo>
                      <a:pt x="135" y="273"/>
                    </a:lnTo>
                    <a:lnTo>
                      <a:pt x="135" y="241"/>
                    </a:lnTo>
                    <a:lnTo>
                      <a:pt x="130" y="192"/>
                    </a:lnTo>
                    <a:lnTo>
                      <a:pt x="115" y="146"/>
                    </a:lnTo>
                    <a:lnTo>
                      <a:pt x="103" y="114"/>
                    </a:lnTo>
                    <a:lnTo>
                      <a:pt x="83" y="71"/>
                    </a:lnTo>
                    <a:lnTo>
                      <a:pt x="61" y="21"/>
                    </a:lnTo>
                    <a:lnTo>
                      <a:pt x="34" y="0"/>
                    </a:lnTo>
                    <a:close/>
                  </a:path>
                </a:pathLst>
              </a:custGeom>
              <a:solidFill>
                <a:srgbClr val="FF6600"/>
              </a:solidFill>
              <a:ln w="9525">
                <a:solidFill>
                  <a:srgbClr val="FF6600"/>
                </a:solidFill>
                <a:round/>
                <a:headEnd/>
                <a:tailEnd/>
              </a:ln>
            </p:spPr>
            <p:txBody>
              <a:bodyPr/>
              <a:lstStyle/>
              <a:p>
                <a:endParaRPr lang="nb-NO"/>
              </a:p>
            </p:txBody>
          </p:sp>
        </p:grpSp>
        <p:grpSp>
          <p:nvGrpSpPr>
            <p:cNvPr id="6172" name="Group 28"/>
            <p:cNvGrpSpPr>
              <a:grpSpLocks/>
            </p:cNvGrpSpPr>
            <p:nvPr/>
          </p:nvGrpSpPr>
          <p:grpSpPr bwMode="auto">
            <a:xfrm>
              <a:off x="3232" y="1702"/>
              <a:ext cx="1211" cy="1219"/>
              <a:chOff x="3232" y="1702"/>
              <a:chExt cx="1211" cy="1219"/>
            </a:xfrm>
          </p:grpSpPr>
          <p:sp>
            <p:nvSpPr>
              <p:cNvPr id="6159" name="Freeform 15"/>
              <p:cNvSpPr>
                <a:spLocks/>
              </p:cNvSpPr>
              <p:nvPr/>
            </p:nvSpPr>
            <p:spPr bwMode="auto">
              <a:xfrm>
                <a:off x="3562" y="2113"/>
                <a:ext cx="531" cy="458"/>
              </a:xfrm>
              <a:custGeom>
                <a:avLst/>
                <a:gdLst>
                  <a:gd name="T0" fmla="*/ 278 w 531"/>
                  <a:gd name="T1" fmla="*/ 39 h 458"/>
                  <a:gd name="T2" fmla="*/ 230 w 531"/>
                  <a:gd name="T3" fmla="*/ 17 h 458"/>
                  <a:gd name="T4" fmla="*/ 176 w 531"/>
                  <a:gd name="T5" fmla="*/ 17 h 458"/>
                  <a:gd name="T6" fmla="*/ 113 w 531"/>
                  <a:gd name="T7" fmla="*/ 60 h 458"/>
                  <a:gd name="T8" fmla="*/ 97 w 531"/>
                  <a:gd name="T9" fmla="*/ 118 h 458"/>
                  <a:gd name="T10" fmla="*/ 135 w 531"/>
                  <a:gd name="T11" fmla="*/ 172 h 458"/>
                  <a:gd name="T12" fmla="*/ 97 w 531"/>
                  <a:gd name="T13" fmla="*/ 182 h 458"/>
                  <a:gd name="T14" fmla="*/ 38 w 531"/>
                  <a:gd name="T15" fmla="*/ 227 h 458"/>
                  <a:gd name="T16" fmla="*/ 22 w 531"/>
                  <a:gd name="T17" fmla="*/ 291 h 458"/>
                  <a:gd name="T18" fmla="*/ 52 w 531"/>
                  <a:gd name="T19" fmla="*/ 311 h 458"/>
                  <a:gd name="T20" fmla="*/ 95 w 531"/>
                  <a:gd name="T21" fmla="*/ 295 h 458"/>
                  <a:gd name="T22" fmla="*/ 74 w 531"/>
                  <a:gd name="T23" fmla="*/ 340 h 458"/>
                  <a:gd name="T24" fmla="*/ 90 w 531"/>
                  <a:gd name="T25" fmla="*/ 372 h 458"/>
                  <a:gd name="T26" fmla="*/ 117 w 531"/>
                  <a:gd name="T27" fmla="*/ 388 h 458"/>
                  <a:gd name="T28" fmla="*/ 145 w 531"/>
                  <a:gd name="T29" fmla="*/ 431 h 458"/>
                  <a:gd name="T30" fmla="*/ 215 w 531"/>
                  <a:gd name="T31" fmla="*/ 440 h 458"/>
                  <a:gd name="T32" fmla="*/ 262 w 531"/>
                  <a:gd name="T33" fmla="*/ 399 h 458"/>
                  <a:gd name="T34" fmla="*/ 269 w 531"/>
                  <a:gd name="T35" fmla="*/ 345 h 458"/>
                  <a:gd name="T36" fmla="*/ 248 w 531"/>
                  <a:gd name="T37" fmla="*/ 297 h 458"/>
                  <a:gd name="T38" fmla="*/ 240 w 531"/>
                  <a:gd name="T39" fmla="*/ 262 h 458"/>
                  <a:gd name="T40" fmla="*/ 278 w 531"/>
                  <a:gd name="T41" fmla="*/ 286 h 458"/>
                  <a:gd name="T42" fmla="*/ 328 w 531"/>
                  <a:gd name="T43" fmla="*/ 291 h 458"/>
                  <a:gd name="T44" fmla="*/ 355 w 531"/>
                  <a:gd name="T45" fmla="*/ 243 h 458"/>
                  <a:gd name="T46" fmla="*/ 326 w 531"/>
                  <a:gd name="T47" fmla="*/ 200 h 458"/>
                  <a:gd name="T48" fmla="*/ 267 w 531"/>
                  <a:gd name="T49" fmla="*/ 152 h 458"/>
                  <a:gd name="T50" fmla="*/ 226 w 531"/>
                  <a:gd name="T51" fmla="*/ 141 h 458"/>
                  <a:gd name="T52" fmla="*/ 310 w 531"/>
                  <a:gd name="T53" fmla="*/ 114 h 458"/>
                  <a:gd name="T54" fmla="*/ 414 w 531"/>
                  <a:gd name="T55" fmla="*/ 66 h 458"/>
                  <a:gd name="T56" fmla="*/ 447 w 531"/>
                  <a:gd name="T57" fmla="*/ 64 h 458"/>
                  <a:gd name="T58" fmla="*/ 343 w 531"/>
                  <a:gd name="T59" fmla="*/ 114 h 458"/>
                  <a:gd name="T60" fmla="*/ 310 w 531"/>
                  <a:gd name="T61" fmla="*/ 157 h 458"/>
                  <a:gd name="T62" fmla="*/ 468 w 531"/>
                  <a:gd name="T63" fmla="*/ 241 h 458"/>
                  <a:gd name="T64" fmla="*/ 526 w 531"/>
                  <a:gd name="T65" fmla="*/ 268 h 458"/>
                  <a:gd name="T66" fmla="*/ 366 w 531"/>
                  <a:gd name="T67" fmla="*/ 215 h 458"/>
                  <a:gd name="T68" fmla="*/ 371 w 531"/>
                  <a:gd name="T69" fmla="*/ 246 h 458"/>
                  <a:gd name="T70" fmla="*/ 359 w 531"/>
                  <a:gd name="T71" fmla="*/ 306 h 458"/>
                  <a:gd name="T72" fmla="*/ 294 w 531"/>
                  <a:gd name="T73" fmla="*/ 313 h 458"/>
                  <a:gd name="T74" fmla="*/ 296 w 531"/>
                  <a:gd name="T75" fmla="*/ 349 h 458"/>
                  <a:gd name="T76" fmla="*/ 273 w 531"/>
                  <a:gd name="T77" fmla="*/ 424 h 458"/>
                  <a:gd name="T78" fmla="*/ 203 w 531"/>
                  <a:gd name="T79" fmla="*/ 458 h 458"/>
                  <a:gd name="T80" fmla="*/ 124 w 531"/>
                  <a:gd name="T81" fmla="*/ 442 h 458"/>
                  <a:gd name="T82" fmla="*/ 102 w 531"/>
                  <a:gd name="T83" fmla="*/ 397 h 458"/>
                  <a:gd name="T84" fmla="*/ 70 w 531"/>
                  <a:gd name="T85" fmla="*/ 388 h 458"/>
                  <a:gd name="T86" fmla="*/ 59 w 531"/>
                  <a:gd name="T87" fmla="*/ 356 h 458"/>
                  <a:gd name="T88" fmla="*/ 65 w 531"/>
                  <a:gd name="T89" fmla="*/ 322 h 458"/>
                  <a:gd name="T90" fmla="*/ 11 w 531"/>
                  <a:gd name="T91" fmla="*/ 313 h 458"/>
                  <a:gd name="T92" fmla="*/ 0 w 531"/>
                  <a:gd name="T93" fmla="*/ 257 h 458"/>
                  <a:gd name="T94" fmla="*/ 32 w 531"/>
                  <a:gd name="T95" fmla="*/ 200 h 458"/>
                  <a:gd name="T96" fmla="*/ 79 w 531"/>
                  <a:gd name="T97" fmla="*/ 168 h 458"/>
                  <a:gd name="T98" fmla="*/ 86 w 531"/>
                  <a:gd name="T99" fmla="*/ 139 h 458"/>
                  <a:gd name="T100" fmla="*/ 86 w 531"/>
                  <a:gd name="T101" fmla="*/ 96 h 458"/>
                  <a:gd name="T102" fmla="*/ 113 w 531"/>
                  <a:gd name="T103" fmla="*/ 33 h 458"/>
                  <a:gd name="T104" fmla="*/ 183 w 531"/>
                  <a:gd name="T105" fmla="*/ 0 h 458"/>
                  <a:gd name="T106" fmla="*/ 267 w 531"/>
                  <a:gd name="T107" fmla="*/ 5 h 458"/>
                  <a:gd name="T108" fmla="*/ 289 w 531"/>
                  <a:gd name="T109" fmla="*/ 2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1" h="458">
                    <a:moveTo>
                      <a:pt x="289" y="23"/>
                    </a:moveTo>
                    <a:lnTo>
                      <a:pt x="278" y="39"/>
                    </a:lnTo>
                    <a:lnTo>
                      <a:pt x="248" y="32"/>
                    </a:lnTo>
                    <a:lnTo>
                      <a:pt x="230" y="17"/>
                    </a:lnTo>
                    <a:lnTo>
                      <a:pt x="210" y="12"/>
                    </a:lnTo>
                    <a:lnTo>
                      <a:pt x="176" y="17"/>
                    </a:lnTo>
                    <a:lnTo>
                      <a:pt x="138" y="37"/>
                    </a:lnTo>
                    <a:lnTo>
                      <a:pt x="113" y="60"/>
                    </a:lnTo>
                    <a:lnTo>
                      <a:pt x="102" y="87"/>
                    </a:lnTo>
                    <a:lnTo>
                      <a:pt x="97" y="118"/>
                    </a:lnTo>
                    <a:lnTo>
                      <a:pt x="111" y="155"/>
                    </a:lnTo>
                    <a:lnTo>
                      <a:pt x="135" y="172"/>
                    </a:lnTo>
                    <a:lnTo>
                      <a:pt x="133" y="179"/>
                    </a:lnTo>
                    <a:lnTo>
                      <a:pt x="97" y="182"/>
                    </a:lnTo>
                    <a:lnTo>
                      <a:pt x="59" y="199"/>
                    </a:lnTo>
                    <a:lnTo>
                      <a:pt x="38" y="227"/>
                    </a:lnTo>
                    <a:lnTo>
                      <a:pt x="22" y="262"/>
                    </a:lnTo>
                    <a:lnTo>
                      <a:pt x="22" y="291"/>
                    </a:lnTo>
                    <a:lnTo>
                      <a:pt x="32" y="307"/>
                    </a:lnTo>
                    <a:lnTo>
                      <a:pt x="52" y="311"/>
                    </a:lnTo>
                    <a:lnTo>
                      <a:pt x="84" y="302"/>
                    </a:lnTo>
                    <a:lnTo>
                      <a:pt x="95" y="295"/>
                    </a:lnTo>
                    <a:lnTo>
                      <a:pt x="86" y="306"/>
                    </a:lnTo>
                    <a:lnTo>
                      <a:pt x="74" y="340"/>
                    </a:lnTo>
                    <a:lnTo>
                      <a:pt x="74" y="356"/>
                    </a:lnTo>
                    <a:lnTo>
                      <a:pt x="90" y="372"/>
                    </a:lnTo>
                    <a:lnTo>
                      <a:pt x="117" y="372"/>
                    </a:lnTo>
                    <a:lnTo>
                      <a:pt x="117" y="388"/>
                    </a:lnTo>
                    <a:lnTo>
                      <a:pt x="124" y="419"/>
                    </a:lnTo>
                    <a:lnTo>
                      <a:pt x="145" y="431"/>
                    </a:lnTo>
                    <a:lnTo>
                      <a:pt x="183" y="440"/>
                    </a:lnTo>
                    <a:lnTo>
                      <a:pt x="215" y="440"/>
                    </a:lnTo>
                    <a:lnTo>
                      <a:pt x="248" y="420"/>
                    </a:lnTo>
                    <a:lnTo>
                      <a:pt x="262" y="399"/>
                    </a:lnTo>
                    <a:lnTo>
                      <a:pt x="269" y="372"/>
                    </a:lnTo>
                    <a:lnTo>
                      <a:pt x="269" y="345"/>
                    </a:lnTo>
                    <a:lnTo>
                      <a:pt x="267" y="318"/>
                    </a:lnTo>
                    <a:lnTo>
                      <a:pt x="248" y="297"/>
                    </a:lnTo>
                    <a:lnTo>
                      <a:pt x="235" y="268"/>
                    </a:lnTo>
                    <a:lnTo>
                      <a:pt x="240" y="262"/>
                    </a:lnTo>
                    <a:lnTo>
                      <a:pt x="262" y="275"/>
                    </a:lnTo>
                    <a:lnTo>
                      <a:pt x="278" y="286"/>
                    </a:lnTo>
                    <a:lnTo>
                      <a:pt x="305" y="291"/>
                    </a:lnTo>
                    <a:lnTo>
                      <a:pt x="328" y="291"/>
                    </a:lnTo>
                    <a:lnTo>
                      <a:pt x="350" y="275"/>
                    </a:lnTo>
                    <a:lnTo>
                      <a:pt x="355" y="243"/>
                    </a:lnTo>
                    <a:lnTo>
                      <a:pt x="348" y="222"/>
                    </a:lnTo>
                    <a:lnTo>
                      <a:pt x="326" y="200"/>
                    </a:lnTo>
                    <a:lnTo>
                      <a:pt x="301" y="173"/>
                    </a:lnTo>
                    <a:lnTo>
                      <a:pt x="267" y="152"/>
                    </a:lnTo>
                    <a:lnTo>
                      <a:pt x="242" y="145"/>
                    </a:lnTo>
                    <a:lnTo>
                      <a:pt x="226" y="141"/>
                    </a:lnTo>
                    <a:lnTo>
                      <a:pt x="240" y="130"/>
                    </a:lnTo>
                    <a:lnTo>
                      <a:pt x="310" y="114"/>
                    </a:lnTo>
                    <a:lnTo>
                      <a:pt x="355" y="96"/>
                    </a:lnTo>
                    <a:lnTo>
                      <a:pt x="414" y="66"/>
                    </a:lnTo>
                    <a:lnTo>
                      <a:pt x="445" y="50"/>
                    </a:lnTo>
                    <a:lnTo>
                      <a:pt x="447" y="64"/>
                    </a:lnTo>
                    <a:lnTo>
                      <a:pt x="382" y="93"/>
                    </a:lnTo>
                    <a:lnTo>
                      <a:pt x="343" y="114"/>
                    </a:lnTo>
                    <a:lnTo>
                      <a:pt x="300" y="141"/>
                    </a:lnTo>
                    <a:lnTo>
                      <a:pt x="310" y="157"/>
                    </a:lnTo>
                    <a:lnTo>
                      <a:pt x="393" y="204"/>
                    </a:lnTo>
                    <a:lnTo>
                      <a:pt x="468" y="241"/>
                    </a:lnTo>
                    <a:lnTo>
                      <a:pt x="531" y="262"/>
                    </a:lnTo>
                    <a:lnTo>
                      <a:pt x="526" y="268"/>
                    </a:lnTo>
                    <a:lnTo>
                      <a:pt x="429" y="236"/>
                    </a:lnTo>
                    <a:lnTo>
                      <a:pt x="366" y="215"/>
                    </a:lnTo>
                    <a:lnTo>
                      <a:pt x="361" y="222"/>
                    </a:lnTo>
                    <a:lnTo>
                      <a:pt x="371" y="246"/>
                    </a:lnTo>
                    <a:lnTo>
                      <a:pt x="371" y="275"/>
                    </a:lnTo>
                    <a:lnTo>
                      <a:pt x="359" y="306"/>
                    </a:lnTo>
                    <a:lnTo>
                      <a:pt x="328" y="313"/>
                    </a:lnTo>
                    <a:lnTo>
                      <a:pt x="294" y="313"/>
                    </a:lnTo>
                    <a:lnTo>
                      <a:pt x="285" y="313"/>
                    </a:lnTo>
                    <a:lnTo>
                      <a:pt x="296" y="349"/>
                    </a:lnTo>
                    <a:lnTo>
                      <a:pt x="289" y="383"/>
                    </a:lnTo>
                    <a:lnTo>
                      <a:pt x="273" y="424"/>
                    </a:lnTo>
                    <a:lnTo>
                      <a:pt x="240" y="453"/>
                    </a:lnTo>
                    <a:lnTo>
                      <a:pt x="203" y="458"/>
                    </a:lnTo>
                    <a:lnTo>
                      <a:pt x="149" y="456"/>
                    </a:lnTo>
                    <a:lnTo>
                      <a:pt x="124" y="442"/>
                    </a:lnTo>
                    <a:lnTo>
                      <a:pt x="108" y="424"/>
                    </a:lnTo>
                    <a:lnTo>
                      <a:pt x="102" y="397"/>
                    </a:lnTo>
                    <a:lnTo>
                      <a:pt x="102" y="388"/>
                    </a:lnTo>
                    <a:lnTo>
                      <a:pt x="70" y="388"/>
                    </a:lnTo>
                    <a:lnTo>
                      <a:pt x="59" y="372"/>
                    </a:lnTo>
                    <a:lnTo>
                      <a:pt x="59" y="356"/>
                    </a:lnTo>
                    <a:lnTo>
                      <a:pt x="59" y="338"/>
                    </a:lnTo>
                    <a:lnTo>
                      <a:pt x="65" y="322"/>
                    </a:lnTo>
                    <a:lnTo>
                      <a:pt x="41" y="323"/>
                    </a:lnTo>
                    <a:lnTo>
                      <a:pt x="11" y="313"/>
                    </a:lnTo>
                    <a:lnTo>
                      <a:pt x="4" y="289"/>
                    </a:lnTo>
                    <a:lnTo>
                      <a:pt x="0" y="257"/>
                    </a:lnTo>
                    <a:lnTo>
                      <a:pt x="11" y="227"/>
                    </a:lnTo>
                    <a:lnTo>
                      <a:pt x="32" y="200"/>
                    </a:lnTo>
                    <a:lnTo>
                      <a:pt x="54" y="184"/>
                    </a:lnTo>
                    <a:lnTo>
                      <a:pt x="79" y="168"/>
                    </a:lnTo>
                    <a:lnTo>
                      <a:pt x="100" y="168"/>
                    </a:lnTo>
                    <a:lnTo>
                      <a:pt x="86" y="139"/>
                    </a:lnTo>
                    <a:lnTo>
                      <a:pt x="84" y="118"/>
                    </a:lnTo>
                    <a:lnTo>
                      <a:pt x="86" y="96"/>
                    </a:lnTo>
                    <a:lnTo>
                      <a:pt x="97" y="64"/>
                    </a:lnTo>
                    <a:lnTo>
                      <a:pt x="113" y="33"/>
                    </a:lnTo>
                    <a:lnTo>
                      <a:pt x="140" y="17"/>
                    </a:lnTo>
                    <a:lnTo>
                      <a:pt x="183" y="0"/>
                    </a:lnTo>
                    <a:lnTo>
                      <a:pt x="231" y="1"/>
                    </a:lnTo>
                    <a:lnTo>
                      <a:pt x="267" y="5"/>
                    </a:lnTo>
                    <a:lnTo>
                      <a:pt x="283" y="12"/>
                    </a:lnTo>
                    <a:lnTo>
                      <a:pt x="289" y="23"/>
                    </a:lnTo>
                    <a:close/>
                  </a:path>
                </a:pathLst>
              </a:custGeom>
              <a:solidFill>
                <a:srgbClr val="FF6600"/>
              </a:solidFill>
              <a:ln w="9525">
                <a:solidFill>
                  <a:srgbClr val="FF6600"/>
                </a:solidFill>
                <a:round/>
                <a:headEnd/>
                <a:tailEnd/>
              </a:ln>
            </p:spPr>
            <p:txBody>
              <a:bodyPr/>
              <a:lstStyle/>
              <a:p>
                <a:endParaRPr lang="nb-NO"/>
              </a:p>
            </p:txBody>
          </p:sp>
          <p:sp>
            <p:nvSpPr>
              <p:cNvPr id="6160" name="Freeform 16"/>
              <p:cNvSpPr>
                <a:spLocks/>
              </p:cNvSpPr>
              <p:nvPr/>
            </p:nvSpPr>
            <p:spPr bwMode="auto">
              <a:xfrm>
                <a:off x="3713" y="2278"/>
                <a:ext cx="69" cy="67"/>
              </a:xfrm>
              <a:custGeom>
                <a:avLst/>
                <a:gdLst>
                  <a:gd name="T0" fmla="*/ 2 w 69"/>
                  <a:gd name="T1" fmla="*/ 24 h 67"/>
                  <a:gd name="T2" fmla="*/ 24 w 69"/>
                  <a:gd name="T3" fmla="*/ 42 h 67"/>
                  <a:gd name="T4" fmla="*/ 30 w 69"/>
                  <a:gd name="T5" fmla="*/ 60 h 67"/>
                  <a:gd name="T6" fmla="*/ 44 w 69"/>
                  <a:gd name="T7" fmla="*/ 67 h 67"/>
                  <a:gd name="T8" fmla="*/ 48 w 69"/>
                  <a:gd name="T9" fmla="*/ 48 h 67"/>
                  <a:gd name="T10" fmla="*/ 69 w 69"/>
                  <a:gd name="T11" fmla="*/ 36 h 67"/>
                  <a:gd name="T12" fmla="*/ 48 w 69"/>
                  <a:gd name="T13" fmla="*/ 22 h 67"/>
                  <a:gd name="T14" fmla="*/ 50 w 69"/>
                  <a:gd name="T15" fmla="*/ 0 h 67"/>
                  <a:gd name="T16" fmla="*/ 30 w 69"/>
                  <a:gd name="T17" fmla="*/ 6 h 67"/>
                  <a:gd name="T18" fmla="*/ 0 w 69"/>
                  <a:gd name="T19" fmla="*/ 10 h 67"/>
                  <a:gd name="T20" fmla="*/ 2 w 69"/>
                  <a:gd name="T21"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67">
                    <a:moveTo>
                      <a:pt x="2" y="24"/>
                    </a:moveTo>
                    <a:lnTo>
                      <a:pt x="24" y="42"/>
                    </a:lnTo>
                    <a:lnTo>
                      <a:pt x="30" y="60"/>
                    </a:lnTo>
                    <a:lnTo>
                      <a:pt x="44" y="67"/>
                    </a:lnTo>
                    <a:lnTo>
                      <a:pt x="48" y="48"/>
                    </a:lnTo>
                    <a:lnTo>
                      <a:pt x="69" y="36"/>
                    </a:lnTo>
                    <a:lnTo>
                      <a:pt x="48" y="22"/>
                    </a:lnTo>
                    <a:lnTo>
                      <a:pt x="50" y="0"/>
                    </a:lnTo>
                    <a:lnTo>
                      <a:pt x="30" y="6"/>
                    </a:lnTo>
                    <a:lnTo>
                      <a:pt x="0" y="10"/>
                    </a:lnTo>
                    <a:lnTo>
                      <a:pt x="2" y="24"/>
                    </a:lnTo>
                    <a:close/>
                  </a:path>
                </a:pathLst>
              </a:custGeom>
              <a:solidFill>
                <a:srgbClr val="FF6600"/>
              </a:solidFill>
              <a:ln w="9525">
                <a:solidFill>
                  <a:srgbClr val="FF6600"/>
                </a:solidFill>
                <a:round/>
                <a:headEnd/>
                <a:tailEnd/>
              </a:ln>
            </p:spPr>
            <p:txBody>
              <a:bodyPr/>
              <a:lstStyle/>
              <a:p>
                <a:endParaRPr lang="nb-NO"/>
              </a:p>
            </p:txBody>
          </p:sp>
          <p:sp>
            <p:nvSpPr>
              <p:cNvPr id="6161" name="Freeform 17"/>
              <p:cNvSpPr>
                <a:spLocks/>
              </p:cNvSpPr>
              <p:nvPr/>
            </p:nvSpPr>
            <p:spPr bwMode="auto">
              <a:xfrm>
                <a:off x="3888" y="1993"/>
                <a:ext cx="379" cy="590"/>
              </a:xfrm>
              <a:custGeom>
                <a:avLst/>
                <a:gdLst>
                  <a:gd name="T0" fmla="*/ 103 w 379"/>
                  <a:gd name="T1" fmla="*/ 21 h 590"/>
                  <a:gd name="T2" fmla="*/ 18 w 379"/>
                  <a:gd name="T3" fmla="*/ 23 h 590"/>
                  <a:gd name="T4" fmla="*/ 0 w 379"/>
                  <a:gd name="T5" fmla="*/ 58 h 590"/>
                  <a:gd name="T6" fmla="*/ 38 w 379"/>
                  <a:gd name="T7" fmla="*/ 48 h 590"/>
                  <a:gd name="T8" fmla="*/ 81 w 379"/>
                  <a:gd name="T9" fmla="*/ 32 h 590"/>
                  <a:gd name="T10" fmla="*/ 121 w 379"/>
                  <a:gd name="T11" fmla="*/ 58 h 590"/>
                  <a:gd name="T12" fmla="*/ 88 w 379"/>
                  <a:gd name="T13" fmla="*/ 108 h 590"/>
                  <a:gd name="T14" fmla="*/ 94 w 379"/>
                  <a:gd name="T15" fmla="*/ 146 h 590"/>
                  <a:gd name="T16" fmla="*/ 126 w 379"/>
                  <a:gd name="T17" fmla="*/ 107 h 590"/>
                  <a:gd name="T18" fmla="*/ 153 w 379"/>
                  <a:gd name="T19" fmla="*/ 108 h 590"/>
                  <a:gd name="T20" fmla="*/ 205 w 379"/>
                  <a:gd name="T21" fmla="*/ 117 h 590"/>
                  <a:gd name="T22" fmla="*/ 265 w 379"/>
                  <a:gd name="T23" fmla="*/ 149 h 590"/>
                  <a:gd name="T24" fmla="*/ 283 w 379"/>
                  <a:gd name="T25" fmla="*/ 189 h 590"/>
                  <a:gd name="T26" fmla="*/ 277 w 379"/>
                  <a:gd name="T27" fmla="*/ 224 h 590"/>
                  <a:gd name="T28" fmla="*/ 234 w 379"/>
                  <a:gd name="T29" fmla="*/ 237 h 590"/>
                  <a:gd name="T30" fmla="*/ 200 w 379"/>
                  <a:gd name="T31" fmla="*/ 253 h 590"/>
                  <a:gd name="T32" fmla="*/ 297 w 379"/>
                  <a:gd name="T33" fmla="*/ 262 h 590"/>
                  <a:gd name="T34" fmla="*/ 351 w 379"/>
                  <a:gd name="T35" fmla="*/ 311 h 590"/>
                  <a:gd name="T36" fmla="*/ 351 w 379"/>
                  <a:gd name="T37" fmla="*/ 417 h 590"/>
                  <a:gd name="T38" fmla="*/ 321 w 379"/>
                  <a:gd name="T39" fmla="*/ 445 h 590"/>
                  <a:gd name="T40" fmla="*/ 337 w 379"/>
                  <a:gd name="T41" fmla="*/ 461 h 590"/>
                  <a:gd name="T42" fmla="*/ 362 w 379"/>
                  <a:gd name="T43" fmla="*/ 510 h 590"/>
                  <a:gd name="T44" fmla="*/ 335 w 379"/>
                  <a:gd name="T45" fmla="*/ 561 h 590"/>
                  <a:gd name="T46" fmla="*/ 261 w 379"/>
                  <a:gd name="T47" fmla="*/ 577 h 590"/>
                  <a:gd name="T48" fmla="*/ 186 w 379"/>
                  <a:gd name="T49" fmla="*/ 540 h 590"/>
                  <a:gd name="T50" fmla="*/ 151 w 379"/>
                  <a:gd name="T51" fmla="*/ 552 h 590"/>
                  <a:gd name="T52" fmla="*/ 243 w 379"/>
                  <a:gd name="T53" fmla="*/ 588 h 590"/>
                  <a:gd name="T54" fmla="*/ 346 w 379"/>
                  <a:gd name="T55" fmla="*/ 574 h 590"/>
                  <a:gd name="T56" fmla="*/ 379 w 379"/>
                  <a:gd name="T57" fmla="*/ 520 h 590"/>
                  <a:gd name="T58" fmla="*/ 368 w 379"/>
                  <a:gd name="T59" fmla="*/ 456 h 590"/>
                  <a:gd name="T60" fmla="*/ 364 w 379"/>
                  <a:gd name="T61" fmla="*/ 422 h 590"/>
                  <a:gd name="T62" fmla="*/ 369 w 379"/>
                  <a:gd name="T63" fmla="*/ 317 h 590"/>
                  <a:gd name="T64" fmla="*/ 326 w 379"/>
                  <a:gd name="T65" fmla="*/ 253 h 590"/>
                  <a:gd name="T66" fmla="*/ 305 w 379"/>
                  <a:gd name="T67" fmla="*/ 198 h 590"/>
                  <a:gd name="T68" fmla="*/ 259 w 379"/>
                  <a:gd name="T69" fmla="*/ 119 h 590"/>
                  <a:gd name="T70" fmla="*/ 191 w 379"/>
                  <a:gd name="T71" fmla="*/ 96 h 590"/>
                  <a:gd name="T72" fmla="*/ 153 w 379"/>
                  <a:gd name="T73" fmla="*/ 74 h 590"/>
                  <a:gd name="T74" fmla="*/ 184 w 379"/>
                  <a:gd name="T75" fmla="*/ 0 h 590"/>
                  <a:gd name="T76" fmla="*/ 130 w 379"/>
                  <a:gd name="T77" fmla="*/ 3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9" h="590">
                    <a:moveTo>
                      <a:pt x="130" y="33"/>
                    </a:moveTo>
                    <a:lnTo>
                      <a:pt x="103" y="21"/>
                    </a:lnTo>
                    <a:lnTo>
                      <a:pt x="40" y="10"/>
                    </a:lnTo>
                    <a:lnTo>
                      <a:pt x="18" y="23"/>
                    </a:lnTo>
                    <a:lnTo>
                      <a:pt x="0" y="39"/>
                    </a:lnTo>
                    <a:lnTo>
                      <a:pt x="0" y="58"/>
                    </a:lnTo>
                    <a:lnTo>
                      <a:pt x="16" y="64"/>
                    </a:lnTo>
                    <a:lnTo>
                      <a:pt x="38" y="48"/>
                    </a:lnTo>
                    <a:lnTo>
                      <a:pt x="59" y="32"/>
                    </a:lnTo>
                    <a:lnTo>
                      <a:pt x="81" y="32"/>
                    </a:lnTo>
                    <a:lnTo>
                      <a:pt x="103" y="42"/>
                    </a:lnTo>
                    <a:lnTo>
                      <a:pt x="121" y="58"/>
                    </a:lnTo>
                    <a:lnTo>
                      <a:pt x="121" y="65"/>
                    </a:lnTo>
                    <a:lnTo>
                      <a:pt x="88" y="108"/>
                    </a:lnTo>
                    <a:lnTo>
                      <a:pt x="83" y="135"/>
                    </a:lnTo>
                    <a:lnTo>
                      <a:pt x="94" y="146"/>
                    </a:lnTo>
                    <a:lnTo>
                      <a:pt x="114" y="133"/>
                    </a:lnTo>
                    <a:lnTo>
                      <a:pt x="126" y="107"/>
                    </a:lnTo>
                    <a:lnTo>
                      <a:pt x="137" y="96"/>
                    </a:lnTo>
                    <a:lnTo>
                      <a:pt x="153" y="108"/>
                    </a:lnTo>
                    <a:lnTo>
                      <a:pt x="168" y="114"/>
                    </a:lnTo>
                    <a:lnTo>
                      <a:pt x="205" y="117"/>
                    </a:lnTo>
                    <a:lnTo>
                      <a:pt x="243" y="130"/>
                    </a:lnTo>
                    <a:lnTo>
                      <a:pt x="265" y="149"/>
                    </a:lnTo>
                    <a:lnTo>
                      <a:pt x="277" y="167"/>
                    </a:lnTo>
                    <a:lnTo>
                      <a:pt x="283" y="189"/>
                    </a:lnTo>
                    <a:lnTo>
                      <a:pt x="281" y="208"/>
                    </a:lnTo>
                    <a:lnTo>
                      <a:pt x="277" y="224"/>
                    </a:lnTo>
                    <a:lnTo>
                      <a:pt x="265" y="232"/>
                    </a:lnTo>
                    <a:lnTo>
                      <a:pt x="234" y="237"/>
                    </a:lnTo>
                    <a:lnTo>
                      <a:pt x="200" y="246"/>
                    </a:lnTo>
                    <a:lnTo>
                      <a:pt x="200" y="253"/>
                    </a:lnTo>
                    <a:lnTo>
                      <a:pt x="245" y="253"/>
                    </a:lnTo>
                    <a:lnTo>
                      <a:pt x="297" y="262"/>
                    </a:lnTo>
                    <a:lnTo>
                      <a:pt x="332" y="283"/>
                    </a:lnTo>
                    <a:lnTo>
                      <a:pt x="351" y="311"/>
                    </a:lnTo>
                    <a:lnTo>
                      <a:pt x="359" y="369"/>
                    </a:lnTo>
                    <a:lnTo>
                      <a:pt x="351" y="417"/>
                    </a:lnTo>
                    <a:lnTo>
                      <a:pt x="337" y="433"/>
                    </a:lnTo>
                    <a:lnTo>
                      <a:pt x="321" y="445"/>
                    </a:lnTo>
                    <a:lnTo>
                      <a:pt x="310" y="454"/>
                    </a:lnTo>
                    <a:lnTo>
                      <a:pt x="337" y="461"/>
                    </a:lnTo>
                    <a:lnTo>
                      <a:pt x="357" y="481"/>
                    </a:lnTo>
                    <a:lnTo>
                      <a:pt x="362" y="510"/>
                    </a:lnTo>
                    <a:lnTo>
                      <a:pt x="353" y="545"/>
                    </a:lnTo>
                    <a:lnTo>
                      <a:pt x="335" y="561"/>
                    </a:lnTo>
                    <a:lnTo>
                      <a:pt x="305" y="577"/>
                    </a:lnTo>
                    <a:lnTo>
                      <a:pt x="261" y="577"/>
                    </a:lnTo>
                    <a:lnTo>
                      <a:pt x="216" y="563"/>
                    </a:lnTo>
                    <a:lnTo>
                      <a:pt x="186" y="540"/>
                    </a:lnTo>
                    <a:lnTo>
                      <a:pt x="162" y="524"/>
                    </a:lnTo>
                    <a:lnTo>
                      <a:pt x="151" y="552"/>
                    </a:lnTo>
                    <a:lnTo>
                      <a:pt x="164" y="572"/>
                    </a:lnTo>
                    <a:lnTo>
                      <a:pt x="243" y="588"/>
                    </a:lnTo>
                    <a:lnTo>
                      <a:pt x="303" y="590"/>
                    </a:lnTo>
                    <a:lnTo>
                      <a:pt x="346" y="574"/>
                    </a:lnTo>
                    <a:lnTo>
                      <a:pt x="368" y="551"/>
                    </a:lnTo>
                    <a:lnTo>
                      <a:pt x="379" y="520"/>
                    </a:lnTo>
                    <a:lnTo>
                      <a:pt x="375" y="483"/>
                    </a:lnTo>
                    <a:lnTo>
                      <a:pt x="368" y="456"/>
                    </a:lnTo>
                    <a:lnTo>
                      <a:pt x="357" y="445"/>
                    </a:lnTo>
                    <a:lnTo>
                      <a:pt x="364" y="422"/>
                    </a:lnTo>
                    <a:lnTo>
                      <a:pt x="373" y="379"/>
                    </a:lnTo>
                    <a:lnTo>
                      <a:pt x="369" y="317"/>
                    </a:lnTo>
                    <a:lnTo>
                      <a:pt x="353" y="283"/>
                    </a:lnTo>
                    <a:lnTo>
                      <a:pt x="326" y="253"/>
                    </a:lnTo>
                    <a:lnTo>
                      <a:pt x="297" y="232"/>
                    </a:lnTo>
                    <a:lnTo>
                      <a:pt x="305" y="198"/>
                    </a:lnTo>
                    <a:lnTo>
                      <a:pt x="292" y="146"/>
                    </a:lnTo>
                    <a:lnTo>
                      <a:pt x="259" y="119"/>
                    </a:lnTo>
                    <a:lnTo>
                      <a:pt x="227" y="108"/>
                    </a:lnTo>
                    <a:lnTo>
                      <a:pt x="191" y="96"/>
                    </a:lnTo>
                    <a:lnTo>
                      <a:pt x="168" y="90"/>
                    </a:lnTo>
                    <a:lnTo>
                      <a:pt x="153" y="74"/>
                    </a:lnTo>
                    <a:lnTo>
                      <a:pt x="153" y="64"/>
                    </a:lnTo>
                    <a:lnTo>
                      <a:pt x="184" y="0"/>
                    </a:lnTo>
                    <a:lnTo>
                      <a:pt x="137" y="44"/>
                    </a:lnTo>
                    <a:lnTo>
                      <a:pt x="130" y="33"/>
                    </a:lnTo>
                    <a:close/>
                  </a:path>
                </a:pathLst>
              </a:custGeom>
              <a:solidFill>
                <a:srgbClr val="FF6600"/>
              </a:solidFill>
              <a:ln w="9525">
                <a:solidFill>
                  <a:srgbClr val="FF6600"/>
                </a:solidFill>
                <a:round/>
                <a:headEnd/>
                <a:tailEnd/>
              </a:ln>
            </p:spPr>
            <p:txBody>
              <a:bodyPr/>
              <a:lstStyle/>
              <a:p>
                <a:endParaRPr lang="nb-NO"/>
              </a:p>
            </p:txBody>
          </p:sp>
          <p:sp>
            <p:nvSpPr>
              <p:cNvPr id="6162" name="Freeform 18"/>
              <p:cNvSpPr>
                <a:spLocks/>
              </p:cNvSpPr>
              <p:nvPr/>
            </p:nvSpPr>
            <p:spPr bwMode="auto">
              <a:xfrm>
                <a:off x="4226" y="2062"/>
                <a:ext cx="108" cy="69"/>
              </a:xfrm>
              <a:custGeom>
                <a:avLst/>
                <a:gdLst>
                  <a:gd name="T0" fmla="*/ 11 w 108"/>
                  <a:gd name="T1" fmla="*/ 59 h 69"/>
                  <a:gd name="T2" fmla="*/ 93 w 108"/>
                  <a:gd name="T3" fmla="*/ 0 h 69"/>
                  <a:gd name="T4" fmla="*/ 108 w 108"/>
                  <a:gd name="T5" fmla="*/ 5 h 69"/>
                  <a:gd name="T6" fmla="*/ 104 w 108"/>
                  <a:gd name="T7" fmla="*/ 21 h 69"/>
                  <a:gd name="T8" fmla="*/ 0 w 108"/>
                  <a:gd name="T9" fmla="*/ 69 h 69"/>
                  <a:gd name="T10" fmla="*/ 11 w 108"/>
                  <a:gd name="T11" fmla="*/ 59 h 69"/>
                </a:gdLst>
                <a:ahLst/>
                <a:cxnLst>
                  <a:cxn ang="0">
                    <a:pos x="T0" y="T1"/>
                  </a:cxn>
                  <a:cxn ang="0">
                    <a:pos x="T2" y="T3"/>
                  </a:cxn>
                  <a:cxn ang="0">
                    <a:pos x="T4" y="T5"/>
                  </a:cxn>
                  <a:cxn ang="0">
                    <a:pos x="T6" y="T7"/>
                  </a:cxn>
                  <a:cxn ang="0">
                    <a:pos x="T8" y="T9"/>
                  </a:cxn>
                  <a:cxn ang="0">
                    <a:pos x="T10" y="T11"/>
                  </a:cxn>
                </a:cxnLst>
                <a:rect l="0" t="0" r="r" b="b"/>
                <a:pathLst>
                  <a:path w="108" h="69">
                    <a:moveTo>
                      <a:pt x="11" y="59"/>
                    </a:moveTo>
                    <a:lnTo>
                      <a:pt x="93" y="0"/>
                    </a:lnTo>
                    <a:lnTo>
                      <a:pt x="108" y="5"/>
                    </a:lnTo>
                    <a:lnTo>
                      <a:pt x="104" y="21"/>
                    </a:lnTo>
                    <a:lnTo>
                      <a:pt x="0" y="69"/>
                    </a:lnTo>
                    <a:lnTo>
                      <a:pt x="11" y="59"/>
                    </a:lnTo>
                    <a:close/>
                  </a:path>
                </a:pathLst>
              </a:custGeom>
              <a:solidFill>
                <a:srgbClr val="FF6600"/>
              </a:solidFill>
              <a:ln w="9525">
                <a:solidFill>
                  <a:srgbClr val="FF6600"/>
                </a:solidFill>
                <a:round/>
                <a:headEnd/>
                <a:tailEnd/>
              </a:ln>
            </p:spPr>
            <p:txBody>
              <a:bodyPr/>
              <a:lstStyle/>
              <a:p>
                <a:endParaRPr lang="nb-NO"/>
              </a:p>
            </p:txBody>
          </p:sp>
          <p:sp>
            <p:nvSpPr>
              <p:cNvPr id="6163" name="Freeform 19"/>
              <p:cNvSpPr>
                <a:spLocks/>
              </p:cNvSpPr>
              <p:nvPr/>
            </p:nvSpPr>
            <p:spPr bwMode="auto">
              <a:xfrm>
                <a:off x="4046" y="2736"/>
                <a:ext cx="105" cy="168"/>
              </a:xfrm>
              <a:custGeom>
                <a:avLst/>
                <a:gdLst>
                  <a:gd name="T0" fmla="*/ 105 w 105"/>
                  <a:gd name="T1" fmla="*/ 168 h 168"/>
                  <a:gd name="T2" fmla="*/ 65 w 105"/>
                  <a:gd name="T3" fmla="*/ 61 h 168"/>
                  <a:gd name="T4" fmla="*/ 22 w 105"/>
                  <a:gd name="T5" fmla="*/ 0 h 168"/>
                  <a:gd name="T6" fmla="*/ 5 w 105"/>
                  <a:gd name="T7" fmla="*/ 0 h 168"/>
                  <a:gd name="T8" fmla="*/ 0 w 105"/>
                  <a:gd name="T9" fmla="*/ 17 h 168"/>
                  <a:gd name="T10" fmla="*/ 34 w 105"/>
                  <a:gd name="T11" fmla="*/ 55 h 168"/>
                  <a:gd name="T12" fmla="*/ 69 w 105"/>
                  <a:gd name="T13" fmla="*/ 107 h 168"/>
                  <a:gd name="T14" fmla="*/ 105 w 105"/>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68">
                    <a:moveTo>
                      <a:pt x="105" y="168"/>
                    </a:moveTo>
                    <a:lnTo>
                      <a:pt x="65" y="61"/>
                    </a:lnTo>
                    <a:lnTo>
                      <a:pt x="22" y="0"/>
                    </a:lnTo>
                    <a:lnTo>
                      <a:pt x="5" y="0"/>
                    </a:lnTo>
                    <a:lnTo>
                      <a:pt x="0" y="17"/>
                    </a:lnTo>
                    <a:lnTo>
                      <a:pt x="34" y="55"/>
                    </a:lnTo>
                    <a:lnTo>
                      <a:pt x="69" y="107"/>
                    </a:lnTo>
                    <a:lnTo>
                      <a:pt x="105" y="168"/>
                    </a:lnTo>
                    <a:close/>
                  </a:path>
                </a:pathLst>
              </a:custGeom>
              <a:solidFill>
                <a:srgbClr val="FF6600"/>
              </a:solidFill>
              <a:ln w="9525">
                <a:solidFill>
                  <a:srgbClr val="FF6600"/>
                </a:solidFill>
                <a:round/>
                <a:headEnd/>
                <a:tailEnd/>
              </a:ln>
            </p:spPr>
            <p:txBody>
              <a:bodyPr/>
              <a:lstStyle/>
              <a:p>
                <a:endParaRPr lang="nb-NO"/>
              </a:p>
            </p:txBody>
          </p:sp>
          <p:sp>
            <p:nvSpPr>
              <p:cNvPr id="6164" name="Freeform 20"/>
              <p:cNvSpPr>
                <a:spLocks/>
              </p:cNvSpPr>
              <p:nvPr/>
            </p:nvSpPr>
            <p:spPr bwMode="auto">
              <a:xfrm>
                <a:off x="3497" y="2482"/>
                <a:ext cx="531" cy="439"/>
              </a:xfrm>
              <a:custGeom>
                <a:avLst/>
                <a:gdLst>
                  <a:gd name="T0" fmla="*/ 515 w 531"/>
                  <a:gd name="T1" fmla="*/ 61 h 439"/>
                  <a:gd name="T2" fmla="*/ 531 w 531"/>
                  <a:gd name="T3" fmla="*/ 147 h 439"/>
                  <a:gd name="T4" fmla="*/ 499 w 531"/>
                  <a:gd name="T5" fmla="*/ 207 h 439"/>
                  <a:gd name="T6" fmla="*/ 436 w 531"/>
                  <a:gd name="T7" fmla="*/ 205 h 439"/>
                  <a:gd name="T8" fmla="*/ 452 w 531"/>
                  <a:gd name="T9" fmla="*/ 313 h 439"/>
                  <a:gd name="T10" fmla="*/ 420 w 531"/>
                  <a:gd name="T11" fmla="*/ 390 h 439"/>
                  <a:gd name="T12" fmla="*/ 366 w 531"/>
                  <a:gd name="T13" fmla="*/ 428 h 439"/>
                  <a:gd name="T14" fmla="*/ 259 w 531"/>
                  <a:gd name="T15" fmla="*/ 439 h 439"/>
                  <a:gd name="T16" fmla="*/ 152 w 531"/>
                  <a:gd name="T17" fmla="*/ 428 h 439"/>
                  <a:gd name="T18" fmla="*/ 91 w 531"/>
                  <a:gd name="T19" fmla="*/ 361 h 439"/>
                  <a:gd name="T20" fmla="*/ 50 w 531"/>
                  <a:gd name="T21" fmla="*/ 304 h 439"/>
                  <a:gd name="T22" fmla="*/ 7 w 531"/>
                  <a:gd name="T23" fmla="*/ 244 h 439"/>
                  <a:gd name="T24" fmla="*/ 0 w 531"/>
                  <a:gd name="T25" fmla="*/ 164 h 439"/>
                  <a:gd name="T26" fmla="*/ 42 w 531"/>
                  <a:gd name="T27" fmla="*/ 113 h 439"/>
                  <a:gd name="T28" fmla="*/ 37 w 531"/>
                  <a:gd name="T29" fmla="*/ 147 h 439"/>
                  <a:gd name="T30" fmla="*/ 17 w 531"/>
                  <a:gd name="T31" fmla="*/ 217 h 439"/>
                  <a:gd name="T32" fmla="*/ 48 w 531"/>
                  <a:gd name="T33" fmla="*/ 275 h 439"/>
                  <a:gd name="T34" fmla="*/ 107 w 531"/>
                  <a:gd name="T35" fmla="*/ 264 h 439"/>
                  <a:gd name="T36" fmla="*/ 145 w 531"/>
                  <a:gd name="T37" fmla="*/ 259 h 439"/>
                  <a:gd name="T38" fmla="*/ 93 w 531"/>
                  <a:gd name="T39" fmla="*/ 314 h 439"/>
                  <a:gd name="T40" fmla="*/ 114 w 531"/>
                  <a:gd name="T41" fmla="*/ 368 h 439"/>
                  <a:gd name="T42" fmla="*/ 184 w 531"/>
                  <a:gd name="T43" fmla="*/ 415 h 439"/>
                  <a:gd name="T44" fmla="*/ 219 w 531"/>
                  <a:gd name="T45" fmla="*/ 383 h 439"/>
                  <a:gd name="T46" fmla="*/ 241 w 531"/>
                  <a:gd name="T47" fmla="*/ 417 h 439"/>
                  <a:gd name="T48" fmla="*/ 302 w 531"/>
                  <a:gd name="T49" fmla="*/ 426 h 439"/>
                  <a:gd name="T50" fmla="*/ 371 w 531"/>
                  <a:gd name="T51" fmla="*/ 399 h 439"/>
                  <a:gd name="T52" fmla="*/ 425 w 531"/>
                  <a:gd name="T53" fmla="*/ 352 h 439"/>
                  <a:gd name="T54" fmla="*/ 431 w 531"/>
                  <a:gd name="T55" fmla="*/ 287 h 439"/>
                  <a:gd name="T56" fmla="*/ 423 w 531"/>
                  <a:gd name="T57" fmla="*/ 217 h 439"/>
                  <a:gd name="T58" fmla="*/ 398 w 531"/>
                  <a:gd name="T59" fmla="*/ 158 h 439"/>
                  <a:gd name="T60" fmla="*/ 445 w 531"/>
                  <a:gd name="T61" fmla="*/ 183 h 439"/>
                  <a:gd name="T62" fmla="*/ 484 w 531"/>
                  <a:gd name="T63" fmla="*/ 190 h 439"/>
                  <a:gd name="T64" fmla="*/ 515 w 531"/>
                  <a:gd name="T65" fmla="*/ 158 h 439"/>
                  <a:gd name="T66" fmla="*/ 506 w 531"/>
                  <a:gd name="T67" fmla="*/ 93 h 439"/>
                  <a:gd name="T68" fmla="*/ 477 w 531"/>
                  <a:gd name="T69" fmla="*/ 18 h 439"/>
                  <a:gd name="T70" fmla="*/ 483 w 531"/>
                  <a:gd name="T71"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1" h="439">
                    <a:moveTo>
                      <a:pt x="483" y="0"/>
                    </a:moveTo>
                    <a:lnTo>
                      <a:pt x="515" y="61"/>
                    </a:lnTo>
                    <a:lnTo>
                      <a:pt x="522" y="102"/>
                    </a:lnTo>
                    <a:lnTo>
                      <a:pt x="531" y="147"/>
                    </a:lnTo>
                    <a:lnTo>
                      <a:pt x="522" y="190"/>
                    </a:lnTo>
                    <a:lnTo>
                      <a:pt x="499" y="207"/>
                    </a:lnTo>
                    <a:lnTo>
                      <a:pt x="468" y="212"/>
                    </a:lnTo>
                    <a:lnTo>
                      <a:pt x="436" y="205"/>
                    </a:lnTo>
                    <a:lnTo>
                      <a:pt x="450" y="244"/>
                    </a:lnTo>
                    <a:lnTo>
                      <a:pt x="452" y="313"/>
                    </a:lnTo>
                    <a:lnTo>
                      <a:pt x="445" y="358"/>
                    </a:lnTo>
                    <a:lnTo>
                      <a:pt x="420" y="390"/>
                    </a:lnTo>
                    <a:lnTo>
                      <a:pt x="393" y="410"/>
                    </a:lnTo>
                    <a:lnTo>
                      <a:pt x="366" y="428"/>
                    </a:lnTo>
                    <a:lnTo>
                      <a:pt x="327" y="437"/>
                    </a:lnTo>
                    <a:lnTo>
                      <a:pt x="259" y="439"/>
                    </a:lnTo>
                    <a:lnTo>
                      <a:pt x="205" y="439"/>
                    </a:lnTo>
                    <a:lnTo>
                      <a:pt x="152" y="428"/>
                    </a:lnTo>
                    <a:lnTo>
                      <a:pt x="109" y="395"/>
                    </a:lnTo>
                    <a:lnTo>
                      <a:pt x="91" y="361"/>
                    </a:lnTo>
                    <a:lnTo>
                      <a:pt x="82" y="320"/>
                    </a:lnTo>
                    <a:lnTo>
                      <a:pt x="50" y="304"/>
                    </a:lnTo>
                    <a:lnTo>
                      <a:pt x="17" y="275"/>
                    </a:lnTo>
                    <a:lnTo>
                      <a:pt x="7" y="244"/>
                    </a:lnTo>
                    <a:lnTo>
                      <a:pt x="0" y="207"/>
                    </a:lnTo>
                    <a:lnTo>
                      <a:pt x="0" y="164"/>
                    </a:lnTo>
                    <a:lnTo>
                      <a:pt x="16" y="113"/>
                    </a:lnTo>
                    <a:lnTo>
                      <a:pt x="42" y="113"/>
                    </a:lnTo>
                    <a:lnTo>
                      <a:pt x="48" y="129"/>
                    </a:lnTo>
                    <a:lnTo>
                      <a:pt x="37" y="147"/>
                    </a:lnTo>
                    <a:lnTo>
                      <a:pt x="23" y="169"/>
                    </a:lnTo>
                    <a:lnTo>
                      <a:pt x="17" y="217"/>
                    </a:lnTo>
                    <a:lnTo>
                      <a:pt x="23" y="248"/>
                    </a:lnTo>
                    <a:lnTo>
                      <a:pt x="48" y="275"/>
                    </a:lnTo>
                    <a:lnTo>
                      <a:pt x="75" y="275"/>
                    </a:lnTo>
                    <a:lnTo>
                      <a:pt x="107" y="264"/>
                    </a:lnTo>
                    <a:lnTo>
                      <a:pt x="150" y="237"/>
                    </a:lnTo>
                    <a:lnTo>
                      <a:pt x="145" y="259"/>
                    </a:lnTo>
                    <a:lnTo>
                      <a:pt x="98" y="291"/>
                    </a:lnTo>
                    <a:lnTo>
                      <a:pt x="93" y="314"/>
                    </a:lnTo>
                    <a:lnTo>
                      <a:pt x="103" y="340"/>
                    </a:lnTo>
                    <a:lnTo>
                      <a:pt x="114" y="368"/>
                    </a:lnTo>
                    <a:lnTo>
                      <a:pt x="141" y="401"/>
                    </a:lnTo>
                    <a:lnTo>
                      <a:pt x="184" y="415"/>
                    </a:lnTo>
                    <a:lnTo>
                      <a:pt x="210" y="404"/>
                    </a:lnTo>
                    <a:lnTo>
                      <a:pt x="219" y="383"/>
                    </a:lnTo>
                    <a:lnTo>
                      <a:pt x="230" y="383"/>
                    </a:lnTo>
                    <a:lnTo>
                      <a:pt x="241" y="417"/>
                    </a:lnTo>
                    <a:lnTo>
                      <a:pt x="268" y="426"/>
                    </a:lnTo>
                    <a:lnTo>
                      <a:pt x="302" y="426"/>
                    </a:lnTo>
                    <a:lnTo>
                      <a:pt x="340" y="417"/>
                    </a:lnTo>
                    <a:lnTo>
                      <a:pt x="371" y="399"/>
                    </a:lnTo>
                    <a:lnTo>
                      <a:pt x="409" y="377"/>
                    </a:lnTo>
                    <a:lnTo>
                      <a:pt x="425" y="352"/>
                    </a:lnTo>
                    <a:lnTo>
                      <a:pt x="431" y="323"/>
                    </a:lnTo>
                    <a:lnTo>
                      <a:pt x="431" y="287"/>
                    </a:lnTo>
                    <a:lnTo>
                      <a:pt x="429" y="248"/>
                    </a:lnTo>
                    <a:lnTo>
                      <a:pt x="423" y="217"/>
                    </a:lnTo>
                    <a:lnTo>
                      <a:pt x="413" y="194"/>
                    </a:lnTo>
                    <a:lnTo>
                      <a:pt x="398" y="158"/>
                    </a:lnTo>
                    <a:lnTo>
                      <a:pt x="407" y="151"/>
                    </a:lnTo>
                    <a:lnTo>
                      <a:pt x="445" y="183"/>
                    </a:lnTo>
                    <a:lnTo>
                      <a:pt x="463" y="190"/>
                    </a:lnTo>
                    <a:lnTo>
                      <a:pt x="484" y="190"/>
                    </a:lnTo>
                    <a:lnTo>
                      <a:pt x="501" y="180"/>
                    </a:lnTo>
                    <a:lnTo>
                      <a:pt x="515" y="158"/>
                    </a:lnTo>
                    <a:lnTo>
                      <a:pt x="511" y="126"/>
                    </a:lnTo>
                    <a:lnTo>
                      <a:pt x="506" y="93"/>
                    </a:lnTo>
                    <a:lnTo>
                      <a:pt x="490" y="54"/>
                    </a:lnTo>
                    <a:lnTo>
                      <a:pt x="477" y="18"/>
                    </a:lnTo>
                    <a:lnTo>
                      <a:pt x="472" y="0"/>
                    </a:lnTo>
                    <a:lnTo>
                      <a:pt x="483" y="0"/>
                    </a:lnTo>
                    <a:close/>
                  </a:path>
                </a:pathLst>
              </a:custGeom>
              <a:solidFill>
                <a:srgbClr val="FF6600"/>
              </a:solidFill>
              <a:ln w="9525">
                <a:solidFill>
                  <a:srgbClr val="FF6600"/>
                </a:solidFill>
                <a:round/>
                <a:headEnd/>
                <a:tailEnd/>
              </a:ln>
            </p:spPr>
            <p:txBody>
              <a:bodyPr/>
              <a:lstStyle/>
              <a:p>
                <a:endParaRPr lang="nb-NO"/>
              </a:p>
            </p:txBody>
          </p:sp>
          <p:sp>
            <p:nvSpPr>
              <p:cNvPr id="6165" name="Freeform 21"/>
              <p:cNvSpPr>
                <a:spLocks/>
              </p:cNvSpPr>
              <p:nvPr/>
            </p:nvSpPr>
            <p:spPr bwMode="auto">
              <a:xfrm>
                <a:off x="3783" y="1702"/>
                <a:ext cx="103" cy="210"/>
              </a:xfrm>
              <a:custGeom>
                <a:avLst/>
                <a:gdLst>
                  <a:gd name="T0" fmla="*/ 4 w 103"/>
                  <a:gd name="T1" fmla="*/ 181 h 210"/>
                  <a:gd name="T2" fmla="*/ 35 w 103"/>
                  <a:gd name="T3" fmla="*/ 95 h 210"/>
                  <a:gd name="T4" fmla="*/ 70 w 103"/>
                  <a:gd name="T5" fmla="*/ 32 h 210"/>
                  <a:gd name="T6" fmla="*/ 103 w 103"/>
                  <a:gd name="T7" fmla="*/ 0 h 210"/>
                  <a:gd name="T8" fmla="*/ 81 w 103"/>
                  <a:gd name="T9" fmla="*/ 45 h 210"/>
                  <a:gd name="T10" fmla="*/ 52 w 103"/>
                  <a:gd name="T11" fmla="*/ 115 h 210"/>
                  <a:gd name="T12" fmla="*/ 35 w 103"/>
                  <a:gd name="T13" fmla="*/ 175 h 210"/>
                  <a:gd name="T14" fmla="*/ 21 w 103"/>
                  <a:gd name="T15" fmla="*/ 205 h 210"/>
                  <a:gd name="T16" fmla="*/ 4 w 103"/>
                  <a:gd name="T17" fmla="*/ 210 h 210"/>
                  <a:gd name="T18" fmla="*/ 0 w 103"/>
                  <a:gd name="T19" fmla="*/ 192 h 210"/>
                  <a:gd name="T20" fmla="*/ 4 w 103"/>
                  <a:gd name="T21"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210">
                    <a:moveTo>
                      <a:pt x="4" y="181"/>
                    </a:moveTo>
                    <a:lnTo>
                      <a:pt x="35" y="95"/>
                    </a:lnTo>
                    <a:lnTo>
                      <a:pt x="70" y="32"/>
                    </a:lnTo>
                    <a:lnTo>
                      <a:pt x="103" y="0"/>
                    </a:lnTo>
                    <a:lnTo>
                      <a:pt x="81" y="45"/>
                    </a:lnTo>
                    <a:lnTo>
                      <a:pt x="52" y="115"/>
                    </a:lnTo>
                    <a:lnTo>
                      <a:pt x="35" y="175"/>
                    </a:lnTo>
                    <a:lnTo>
                      <a:pt x="21" y="205"/>
                    </a:lnTo>
                    <a:lnTo>
                      <a:pt x="4" y="210"/>
                    </a:lnTo>
                    <a:lnTo>
                      <a:pt x="0" y="192"/>
                    </a:lnTo>
                    <a:lnTo>
                      <a:pt x="4" y="181"/>
                    </a:lnTo>
                    <a:close/>
                  </a:path>
                </a:pathLst>
              </a:custGeom>
              <a:solidFill>
                <a:srgbClr val="FF6600"/>
              </a:solidFill>
              <a:ln w="9525">
                <a:solidFill>
                  <a:srgbClr val="FF6600"/>
                </a:solidFill>
                <a:round/>
                <a:headEnd/>
                <a:tailEnd/>
              </a:ln>
            </p:spPr>
            <p:txBody>
              <a:bodyPr/>
              <a:lstStyle/>
              <a:p>
                <a:endParaRPr lang="nb-NO"/>
              </a:p>
            </p:txBody>
          </p:sp>
          <p:sp>
            <p:nvSpPr>
              <p:cNvPr id="6166" name="Freeform 22"/>
              <p:cNvSpPr>
                <a:spLocks/>
              </p:cNvSpPr>
              <p:nvPr/>
            </p:nvSpPr>
            <p:spPr bwMode="auto">
              <a:xfrm>
                <a:off x="3781" y="1966"/>
                <a:ext cx="52" cy="39"/>
              </a:xfrm>
              <a:custGeom>
                <a:avLst/>
                <a:gdLst>
                  <a:gd name="T0" fmla="*/ 52 w 52"/>
                  <a:gd name="T1" fmla="*/ 15 h 39"/>
                  <a:gd name="T2" fmla="*/ 34 w 52"/>
                  <a:gd name="T3" fmla="*/ 0 h 39"/>
                  <a:gd name="T4" fmla="*/ 6 w 52"/>
                  <a:gd name="T5" fmla="*/ 0 h 39"/>
                  <a:gd name="T6" fmla="*/ 0 w 52"/>
                  <a:gd name="T7" fmla="*/ 20 h 39"/>
                  <a:gd name="T8" fmla="*/ 13 w 52"/>
                  <a:gd name="T9" fmla="*/ 39 h 39"/>
                  <a:gd name="T10" fmla="*/ 39 w 52"/>
                  <a:gd name="T11" fmla="*/ 39 h 39"/>
                  <a:gd name="T12" fmla="*/ 52 w 52"/>
                  <a:gd name="T13" fmla="*/ 15 h 39"/>
                </a:gdLst>
                <a:ahLst/>
                <a:cxnLst>
                  <a:cxn ang="0">
                    <a:pos x="T0" y="T1"/>
                  </a:cxn>
                  <a:cxn ang="0">
                    <a:pos x="T2" y="T3"/>
                  </a:cxn>
                  <a:cxn ang="0">
                    <a:pos x="T4" y="T5"/>
                  </a:cxn>
                  <a:cxn ang="0">
                    <a:pos x="T6" y="T7"/>
                  </a:cxn>
                  <a:cxn ang="0">
                    <a:pos x="T8" y="T9"/>
                  </a:cxn>
                  <a:cxn ang="0">
                    <a:pos x="T10" y="T11"/>
                  </a:cxn>
                  <a:cxn ang="0">
                    <a:pos x="T12" y="T13"/>
                  </a:cxn>
                </a:cxnLst>
                <a:rect l="0" t="0" r="r" b="b"/>
                <a:pathLst>
                  <a:path w="52" h="39">
                    <a:moveTo>
                      <a:pt x="52" y="15"/>
                    </a:moveTo>
                    <a:lnTo>
                      <a:pt x="34" y="0"/>
                    </a:lnTo>
                    <a:lnTo>
                      <a:pt x="6" y="0"/>
                    </a:lnTo>
                    <a:lnTo>
                      <a:pt x="0" y="20"/>
                    </a:lnTo>
                    <a:lnTo>
                      <a:pt x="13" y="39"/>
                    </a:lnTo>
                    <a:lnTo>
                      <a:pt x="39" y="39"/>
                    </a:lnTo>
                    <a:lnTo>
                      <a:pt x="52" y="15"/>
                    </a:lnTo>
                    <a:close/>
                  </a:path>
                </a:pathLst>
              </a:custGeom>
              <a:solidFill>
                <a:srgbClr val="FF6600"/>
              </a:solidFill>
              <a:ln w="9525">
                <a:solidFill>
                  <a:srgbClr val="FF6600"/>
                </a:solidFill>
                <a:round/>
                <a:headEnd/>
                <a:tailEnd/>
              </a:ln>
            </p:spPr>
            <p:txBody>
              <a:bodyPr/>
              <a:lstStyle/>
              <a:p>
                <a:endParaRPr lang="nb-NO"/>
              </a:p>
            </p:txBody>
          </p:sp>
          <p:sp>
            <p:nvSpPr>
              <p:cNvPr id="6167" name="Oval 23"/>
              <p:cNvSpPr>
                <a:spLocks noChangeArrowheads="1"/>
              </p:cNvSpPr>
              <p:nvPr/>
            </p:nvSpPr>
            <p:spPr bwMode="auto">
              <a:xfrm>
                <a:off x="4088" y="1755"/>
                <a:ext cx="52" cy="39"/>
              </a:xfrm>
              <a:prstGeom prst="ellipse">
                <a:avLst/>
              </a:prstGeom>
              <a:solidFill>
                <a:srgbClr val="FF6600"/>
              </a:solidFill>
              <a:ln w="9525">
                <a:solidFill>
                  <a:srgbClr val="FF6600"/>
                </a:solidFill>
                <a:round/>
                <a:headEnd/>
                <a:tailEnd/>
              </a:ln>
            </p:spPr>
            <p:txBody>
              <a:bodyPr/>
              <a:lstStyle/>
              <a:p>
                <a:endParaRPr lang="nb-NO"/>
              </a:p>
            </p:txBody>
          </p:sp>
          <p:sp>
            <p:nvSpPr>
              <p:cNvPr id="6168" name="Freeform 24"/>
              <p:cNvSpPr>
                <a:spLocks/>
              </p:cNvSpPr>
              <p:nvPr/>
            </p:nvSpPr>
            <p:spPr bwMode="auto">
              <a:xfrm>
                <a:off x="4387" y="1849"/>
                <a:ext cx="56" cy="46"/>
              </a:xfrm>
              <a:custGeom>
                <a:avLst/>
                <a:gdLst>
                  <a:gd name="T0" fmla="*/ 35 w 56"/>
                  <a:gd name="T1" fmla="*/ 6 h 46"/>
                  <a:gd name="T2" fmla="*/ 19 w 56"/>
                  <a:gd name="T3" fmla="*/ 0 h 46"/>
                  <a:gd name="T4" fmla="*/ 10 w 56"/>
                  <a:gd name="T5" fmla="*/ 2 h 46"/>
                  <a:gd name="T6" fmla="*/ 0 w 56"/>
                  <a:gd name="T7" fmla="*/ 28 h 46"/>
                  <a:gd name="T8" fmla="*/ 19 w 56"/>
                  <a:gd name="T9" fmla="*/ 46 h 46"/>
                  <a:gd name="T10" fmla="*/ 56 w 56"/>
                  <a:gd name="T11" fmla="*/ 26 h 46"/>
                  <a:gd name="T12" fmla="*/ 50 w 56"/>
                  <a:gd name="T13" fmla="*/ 13 h 46"/>
                  <a:gd name="T14" fmla="*/ 35 w 56"/>
                  <a:gd name="T15" fmla="*/ 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6">
                    <a:moveTo>
                      <a:pt x="35" y="6"/>
                    </a:moveTo>
                    <a:lnTo>
                      <a:pt x="19" y="0"/>
                    </a:lnTo>
                    <a:lnTo>
                      <a:pt x="10" y="2"/>
                    </a:lnTo>
                    <a:lnTo>
                      <a:pt x="0" y="28"/>
                    </a:lnTo>
                    <a:lnTo>
                      <a:pt x="19" y="46"/>
                    </a:lnTo>
                    <a:lnTo>
                      <a:pt x="56" y="26"/>
                    </a:lnTo>
                    <a:lnTo>
                      <a:pt x="50" y="13"/>
                    </a:lnTo>
                    <a:lnTo>
                      <a:pt x="35" y="6"/>
                    </a:lnTo>
                    <a:close/>
                  </a:path>
                </a:pathLst>
              </a:custGeom>
              <a:solidFill>
                <a:srgbClr val="FF6600"/>
              </a:solidFill>
              <a:ln w="9525">
                <a:solidFill>
                  <a:srgbClr val="FF6600"/>
                </a:solidFill>
                <a:round/>
                <a:headEnd/>
                <a:tailEnd/>
              </a:ln>
            </p:spPr>
            <p:txBody>
              <a:bodyPr/>
              <a:lstStyle/>
              <a:p>
                <a:endParaRPr lang="nb-NO"/>
              </a:p>
            </p:txBody>
          </p:sp>
          <p:sp>
            <p:nvSpPr>
              <p:cNvPr id="6169" name="Freeform 25"/>
              <p:cNvSpPr>
                <a:spLocks/>
              </p:cNvSpPr>
              <p:nvPr/>
            </p:nvSpPr>
            <p:spPr bwMode="auto">
              <a:xfrm>
                <a:off x="4080" y="1949"/>
                <a:ext cx="39" cy="39"/>
              </a:xfrm>
              <a:custGeom>
                <a:avLst/>
                <a:gdLst>
                  <a:gd name="T0" fmla="*/ 39 w 39"/>
                  <a:gd name="T1" fmla="*/ 0 h 39"/>
                  <a:gd name="T2" fmla="*/ 13 w 39"/>
                  <a:gd name="T3" fmla="*/ 5 h 39"/>
                  <a:gd name="T4" fmla="*/ 0 w 39"/>
                  <a:gd name="T5" fmla="*/ 39 h 39"/>
                  <a:gd name="T6" fmla="*/ 39 w 39"/>
                  <a:gd name="T7" fmla="*/ 0 h 39"/>
                </a:gdLst>
                <a:ahLst/>
                <a:cxnLst>
                  <a:cxn ang="0">
                    <a:pos x="T0" y="T1"/>
                  </a:cxn>
                  <a:cxn ang="0">
                    <a:pos x="T2" y="T3"/>
                  </a:cxn>
                  <a:cxn ang="0">
                    <a:pos x="T4" y="T5"/>
                  </a:cxn>
                  <a:cxn ang="0">
                    <a:pos x="T6" y="T7"/>
                  </a:cxn>
                </a:cxnLst>
                <a:rect l="0" t="0" r="r" b="b"/>
                <a:pathLst>
                  <a:path w="39" h="39">
                    <a:moveTo>
                      <a:pt x="39" y="0"/>
                    </a:moveTo>
                    <a:lnTo>
                      <a:pt x="13" y="5"/>
                    </a:lnTo>
                    <a:lnTo>
                      <a:pt x="0" y="39"/>
                    </a:lnTo>
                    <a:lnTo>
                      <a:pt x="39" y="0"/>
                    </a:lnTo>
                    <a:close/>
                  </a:path>
                </a:pathLst>
              </a:custGeom>
              <a:solidFill>
                <a:srgbClr val="FF6600"/>
              </a:solidFill>
              <a:ln w="9525">
                <a:solidFill>
                  <a:srgbClr val="FF6600"/>
                </a:solidFill>
                <a:round/>
                <a:headEnd/>
                <a:tailEnd/>
              </a:ln>
            </p:spPr>
            <p:txBody>
              <a:bodyPr/>
              <a:lstStyle/>
              <a:p>
                <a:endParaRPr lang="nb-NO"/>
              </a:p>
            </p:txBody>
          </p:sp>
          <p:sp>
            <p:nvSpPr>
              <p:cNvPr id="6170" name="Freeform 26"/>
              <p:cNvSpPr>
                <a:spLocks/>
              </p:cNvSpPr>
              <p:nvPr/>
            </p:nvSpPr>
            <p:spPr bwMode="auto">
              <a:xfrm>
                <a:off x="3232" y="1895"/>
                <a:ext cx="394" cy="630"/>
              </a:xfrm>
              <a:custGeom>
                <a:avLst/>
                <a:gdLst>
                  <a:gd name="T0" fmla="*/ 75 w 394"/>
                  <a:gd name="T1" fmla="*/ 576 h 630"/>
                  <a:gd name="T2" fmla="*/ 140 w 394"/>
                  <a:gd name="T3" fmla="*/ 630 h 630"/>
                  <a:gd name="T4" fmla="*/ 178 w 394"/>
                  <a:gd name="T5" fmla="*/ 614 h 630"/>
                  <a:gd name="T6" fmla="*/ 142 w 394"/>
                  <a:gd name="T7" fmla="*/ 598 h 630"/>
                  <a:gd name="T8" fmla="*/ 99 w 394"/>
                  <a:gd name="T9" fmla="*/ 582 h 630"/>
                  <a:gd name="T10" fmla="*/ 86 w 394"/>
                  <a:gd name="T11" fmla="*/ 535 h 630"/>
                  <a:gd name="T12" fmla="*/ 144 w 394"/>
                  <a:gd name="T13" fmla="*/ 519 h 630"/>
                  <a:gd name="T14" fmla="*/ 165 w 394"/>
                  <a:gd name="T15" fmla="*/ 487 h 630"/>
                  <a:gd name="T16" fmla="*/ 115 w 394"/>
                  <a:gd name="T17" fmla="*/ 496 h 630"/>
                  <a:gd name="T18" fmla="*/ 95 w 394"/>
                  <a:gd name="T19" fmla="*/ 477 h 630"/>
                  <a:gd name="T20" fmla="*/ 62 w 394"/>
                  <a:gd name="T21" fmla="*/ 437 h 630"/>
                  <a:gd name="T22" fmla="*/ 39 w 394"/>
                  <a:gd name="T23" fmla="*/ 373 h 630"/>
                  <a:gd name="T24" fmla="*/ 50 w 394"/>
                  <a:gd name="T25" fmla="*/ 332 h 630"/>
                  <a:gd name="T26" fmla="*/ 79 w 394"/>
                  <a:gd name="T27" fmla="*/ 309 h 630"/>
                  <a:gd name="T28" fmla="*/ 118 w 394"/>
                  <a:gd name="T29" fmla="*/ 328 h 630"/>
                  <a:gd name="T30" fmla="*/ 156 w 394"/>
                  <a:gd name="T31" fmla="*/ 337 h 630"/>
                  <a:gd name="T32" fmla="*/ 88 w 394"/>
                  <a:gd name="T33" fmla="*/ 268 h 630"/>
                  <a:gd name="T34" fmla="*/ 80 w 394"/>
                  <a:gd name="T35" fmla="*/ 195 h 630"/>
                  <a:gd name="T36" fmla="*/ 151 w 394"/>
                  <a:gd name="T37" fmla="*/ 116 h 630"/>
                  <a:gd name="T38" fmla="*/ 192 w 394"/>
                  <a:gd name="T39" fmla="*/ 114 h 630"/>
                  <a:gd name="T40" fmla="*/ 190 w 394"/>
                  <a:gd name="T41" fmla="*/ 91 h 630"/>
                  <a:gd name="T42" fmla="*/ 203 w 394"/>
                  <a:gd name="T43" fmla="*/ 37 h 630"/>
                  <a:gd name="T44" fmla="*/ 259 w 394"/>
                  <a:gd name="T45" fmla="*/ 16 h 630"/>
                  <a:gd name="T46" fmla="*/ 324 w 394"/>
                  <a:gd name="T47" fmla="*/ 54 h 630"/>
                  <a:gd name="T48" fmla="*/ 356 w 394"/>
                  <a:gd name="T49" fmla="*/ 130 h 630"/>
                  <a:gd name="T50" fmla="*/ 390 w 394"/>
                  <a:gd name="T51" fmla="*/ 143 h 630"/>
                  <a:gd name="T52" fmla="*/ 345 w 394"/>
                  <a:gd name="T53" fmla="*/ 57 h 630"/>
                  <a:gd name="T54" fmla="*/ 259 w 394"/>
                  <a:gd name="T55" fmla="*/ 0 h 630"/>
                  <a:gd name="T56" fmla="*/ 198 w 394"/>
                  <a:gd name="T57" fmla="*/ 20 h 630"/>
                  <a:gd name="T58" fmla="*/ 163 w 394"/>
                  <a:gd name="T59" fmla="*/ 75 h 630"/>
                  <a:gd name="T60" fmla="*/ 144 w 394"/>
                  <a:gd name="T61" fmla="*/ 104 h 630"/>
                  <a:gd name="T62" fmla="*/ 70 w 394"/>
                  <a:gd name="T63" fmla="*/ 178 h 630"/>
                  <a:gd name="T64" fmla="*/ 61 w 394"/>
                  <a:gd name="T65" fmla="*/ 255 h 630"/>
                  <a:gd name="T66" fmla="*/ 41 w 394"/>
                  <a:gd name="T67" fmla="*/ 312 h 630"/>
                  <a:gd name="T68" fmla="*/ 23 w 394"/>
                  <a:gd name="T69" fmla="*/ 400 h 630"/>
                  <a:gd name="T70" fmla="*/ 59 w 394"/>
                  <a:gd name="T71" fmla="*/ 462 h 630"/>
                  <a:gd name="T72" fmla="*/ 73 w 394"/>
                  <a:gd name="T73" fmla="*/ 503 h 630"/>
                  <a:gd name="T74" fmla="*/ 0 w 394"/>
                  <a:gd name="T75" fmla="*/ 539 h 630"/>
                  <a:gd name="T76" fmla="*/ 62 w 394"/>
                  <a:gd name="T77" fmla="*/ 55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4" h="630">
                    <a:moveTo>
                      <a:pt x="62" y="550"/>
                    </a:moveTo>
                    <a:lnTo>
                      <a:pt x="75" y="576"/>
                    </a:lnTo>
                    <a:lnTo>
                      <a:pt x="117" y="625"/>
                    </a:lnTo>
                    <a:lnTo>
                      <a:pt x="140" y="630"/>
                    </a:lnTo>
                    <a:lnTo>
                      <a:pt x="165" y="630"/>
                    </a:lnTo>
                    <a:lnTo>
                      <a:pt x="178" y="614"/>
                    </a:lnTo>
                    <a:lnTo>
                      <a:pt x="169" y="600"/>
                    </a:lnTo>
                    <a:lnTo>
                      <a:pt x="142" y="598"/>
                    </a:lnTo>
                    <a:lnTo>
                      <a:pt x="115" y="596"/>
                    </a:lnTo>
                    <a:lnTo>
                      <a:pt x="99" y="582"/>
                    </a:lnTo>
                    <a:lnTo>
                      <a:pt x="89" y="560"/>
                    </a:lnTo>
                    <a:lnTo>
                      <a:pt x="86" y="535"/>
                    </a:lnTo>
                    <a:lnTo>
                      <a:pt x="91" y="530"/>
                    </a:lnTo>
                    <a:lnTo>
                      <a:pt x="144" y="519"/>
                    </a:lnTo>
                    <a:lnTo>
                      <a:pt x="165" y="503"/>
                    </a:lnTo>
                    <a:lnTo>
                      <a:pt x="165" y="487"/>
                    </a:lnTo>
                    <a:lnTo>
                      <a:pt x="142" y="484"/>
                    </a:lnTo>
                    <a:lnTo>
                      <a:pt x="115" y="496"/>
                    </a:lnTo>
                    <a:lnTo>
                      <a:pt x="99" y="498"/>
                    </a:lnTo>
                    <a:lnTo>
                      <a:pt x="95" y="477"/>
                    </a:lnTo>
                    <a:lnTo>
                      <a:pt x="88" y="464"/>
                    </a:lnTo>
                    <a:lnTo>
                      <a:pt x="62" y="437"/>
                    </a:lnTo>
                    <a:lnTo>
                      <a:pt x="41" y="403"/>
                    </a:lnTo>
                    <a:lnTo>
                      <a:pt x="39" y="373"/>
                    </a:lnTo>
                    <a:lnTo>
                      <a:pt x="41" y="352"/>
                    </a:lnTo>
                    <a:lnTo>
                      <a:pt x="50" y="332"/>
                    </a:lnTo>
                    <a:lnTo>
                      <a:pt x="64" y="319"/>
                    </a:lnTo>
                    <a:lnTo>
                      <a:pt x="79" y="309"/>
                    </a:lnTo>
                    <a:lnTo>
                      <a:pt x="93" y="312"/>
                    </a:lnTo>
                    <a:lnTo>
                      <a:pt x="118" y="328"/>
                    </a:lnTo>
                    <a:lnTo>
                      <a:pt x="151" y="343"/>
                    </a:lnTo>
                    <a:lnTo>
                      <a:pt x="156" y="337"/>
                    </a:lnTo>
                    <a:lnTo>
                      <a:pt x="122" y="309"/>
                    </a:lnTo>
                    <a:lnTo>
                      <a:pt x="88" y="268"/>
                    </a:lnTo>
                    <a:lnTo>
                      <a:pt x="77" y="228"/>
                    </a:lnTo>
                    <a:lnTo>
                      <a:pt x="80" y="195"/>
                    </a:lnTo>
                    <a:lnTo>
                      <a:pt x="113" y="146"/>
                    </a:lnTo>
                    <a:lnTo>
                      <a:pt x="151" y="116"/>
                    </a:lnTo>
                    <a:lnTo>
                      <a:pt x="172" y="112"/>
                    </a:lnTo>
                    <a:lnTo>
                      <a:pt x="192" y="114"/>
                    </a:lnTo>
                    <a:lnTo>
                      <a:pt x="207" y="114"/>
                    </a:lnTo>
                    <a:lnTo>
                      <a:pt x="190" y="91"/>
                    </a:lnTo>
                    <a:lnTo>
                      <a:pt x="189" y="64"/>
                    </a:lnTo>
                    <a:lnTo>
                      <a:pt x="203" y="37"/>
                    </a:lnTo>
                    <a:lnTo>
                      <a:pt x="234" y="18"/>
                    </a:lnTo>
                    <a:lnTo>
                      <a:pt x="259" y="16"/>
                    </a:lnTo>
                    <a:lnTo>
                      <a:pt x="291" y="25"/>
                    </a:lnTo>
                    <a:lnTo>
                      <a:pt x="324" y="54"/>
                    </a:lnTo>
                    <a:lnTo>
                      <a:pt x="349" y="93"/>
                    </a:lnTo>
                    <a:lnTo>
                      <a:pt x="356" y="130"/>
                    </a:lnTo>
                    <a:lnTo>
                      <a:pt x="363" y="157"/>
                    </a:lnTo>
                    <a:lnTo>
                      <a:pt x="390" y="143"/>
                    </a:lnTo>
                    <a:lnTo>
                      <a:pt x="394" y="120"/>
                    </a:lnTo>
                    <a:lnTo>
                      <a:pt x="345" y="57"/>
                    </a:lnTo>
                    <a:lnTo>
                      <a:pt x="302" y="16"/>
                    </a:lnTo>
                    <a:lnTo>
                      <a:pt x="259" y="0"/>
                    </a:lnTo>
                    <a:lnTo>
                      <a:pt x="226" y="4"/>
                    </a:lnTo>
                    <a:lnTo>
                      <a:pt x="198" y="20"/>
                    </a:lnTo>
                    <a:lnTo>
                      <a:pt x="176" y="50"/>
                    </a:lnTo>
                    <a:lnTo>
                      <a:pt x="163" y="75"/>
                    </a:lnTo>
                    <a:lnTo>
                      <a:pt x="165" y="91"/>
                    </a:lnTo>
                    <a:lnTo>
                      <a:pt x="144" y="104"/>
                    </a:lnTo>
                    <a:lnTo>
                      <a:pt x="109" y="130"/>
                    </a:lnTo>
                    <a:lnTo>
                      <a:pt x="70" y="178"/>
                    </a:lnTo>
                    <a:lnTo>
                      <a:pt x="61" y="216"/>
                    </a:lnTo>
                    <a:lnTo>
                      <a:pt x="61" y="255"/>
                    </a:lnTo>
                    <a:lnTo>
                      <a:pt x="68" y="291"/>
                    </a:lnTo>
                    <a:lnTo>
                      <a:pt x="41" y="312"/>
                    </a:lnTo>
                    <a:lnTo>
                      <a:pt x="16" y="359"/>
                    </a:lnTo>
                    <a:lnTo>
                      <a:pt x="23" y="400"/>
                    </a:lnTo>
                    <a:lnTo>
                      <a:pt x="39" y="428"/>
                    </a:lnTo>
                    <a:lnTo>
                      <a:pt x="59" y="462"/>
                    </a:lnTo>
                    <a:lnTo>
                      <a:pt x="73" y="482"/>
                    </a:lnTo>
                    <a:lnTo>
                      <a:pt x="73" y="503"/>
                    </a:lnTo>
                    <a:lnTo>
                      <a:pt x="66" y="510"/>
                    </a:lnTo>
                    <a:lnTo>
                      <a:pt x="0" y="539"/>
                    </a:lnTo>
                    <a:lnTo>
                      <a:pt x="64" y="535"/>
                    </a:lnTo>
                    <a:lnTo>
                      <a:pt x="62" y="550"/>
                    </a:lnTo>
                    <a:close/>
                  </a:path>
                </a:pathLst>
              </a:custGeom>
              <a:solidFill>
                <a:srgbClr val="FF6600"/>
              </a:solidFill>
              <a:ln w="9525">
                <a:solidFill>
                  <a:srgbClr val="FF6600"/>
                </a:solidFill>
                <a:round/>
                <a:headEnd/>
                <a:tailEnd/>
              </a:ln>
            </p:spPr>
            <p:txBody>
              <a:bodyPr/>
              <a:lstStyle/>
              <a:p>
                <a:endParaRPr lang="nb-NO"/>
              </a:p>
            </p:txBody>
          </p:sp>
          <p:sp>
            <p:nvSpPr>
              <p:cNvPr id="6171" name="Freeform 27"/>
              <p:cNvSpPr>
                <a:spLocks/>
              </p:cNvSpPr>
              <p:nvPr/>
            </p:nvSpPr>
            <p:spPr bwMode="auto">
              <a:xfrm>
                <a:off x="3427" y="2135"/>
                <a:ext cx="179" cy="119"/>
              </a:xfrm>
              <a:custGeom>
                <a:avLst/>
                <a:gdLst>
                  <a:gd name="T0" fmla="*/ 175 w 179"/>
                  <a:gd name="T1" fmla="*/ 119 h 119"/>
                  <a:gd name="T2" fmla="*/ 179 w 179"/>
                  <a:gd name="T3" fmla="*/ 103 h 119"/>
                  <a:gd name="T4" fmla="*/ 167 w 179"/>
                  <a:gd name="T5" fmla="*/ 86 h 119"/>
                  <a:gd name="T6" fmla="*/ 90 w 179"/>
                  <a:gd name="T7" fmla="*/ 34 h 119"/>
                  <a:gd name="T8" fmla="*/ 0 w 179"/>
                  <a:gd name="T9" fmla="*/ 0 h 119"/>
                  <a:gd name="T10" fmla="*/ 67 w 179"/>
                  <a:gd name="T11" fmla="*/ 45 h 119"/>
                  <a:gd name="T12" fmla="*/ 123 w 179"/>
                  <a:gd name="T13" fmla="*/ 81 h 119"/>
                  <a:gd name="T14" fmla="*/ 156 w 179"/>
                  <a:gd name="T15" fmla="*/ 115 h 119"/>
                  <a:gd name="T16" fmla="*/ 175 w 179"/>
                  <a:gd name="T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19">
                    <a:moveTo>
                      <a:pt x="175" y="119"/>
                    </a:moveTo>
                    <a:lnTo>
                      <a:pt x="179" y="103"/>
                    </a:lnTo>
                    <a:lnTo>
                      <a:pt x="167" y="86"/>
                    </a:lnTo>
                    <a:lnTo>
                      <a:pt x="90" y="34"/>
                    </a:lnTo>
                    <a:lnTo>
                      <a:pt x="0" y="0"/>
                    </a:lnTo>
                    <a:lnTo>
                      <a:pt x="67" y="45"/>
                    </a:lnTo>
                    <a:lnTo>
                      <a:pt x="123" y="81"/>
                    </a:lnTo>
                    <a:lnTo>
                      <a:pt x="156" y="115"/>
                    </a:lnTo>
                    <a:lnTo>
                      <a:pt x="175" y="119"/>
                    </a:lnTo>
                    <a:close/>
                  </a:path>
                </a:pathLst>
              </a:custGeom>
              <a:solidFill>
                <a:srgbClr val="FF6600"/>
              </a:solidFill>
              <a:ln w="9525">
                <a:solidFill>
                  <a:srgbClr val="FF6600"/>
                </a:solidFill>
                <a:round/>
                <a:headEnd/>
                <a:tailEnd/>
              </a:ln>
            </p:spPr>
            <p:txBody>
              <a:bodyPr/>
              <a:lstStyle/>
              <a:p>
                <a:endParaRPr lang="nb-NO"/>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bunntekst 5"/>
          <p:cNvSpPr>
            <a:spLocks noGrp="1"/>
          </p:cNvSpPr>
          <p:nvPr>
            <p:ph type="ftr" sz="quarter" idx="10"/>
          </p:nvPr>
        </p:nvSpPr>
        <p:spPr/>
        <p:txBody>
          <a:bodyPr/>
          <a:lstStyle/>
          <a:p>
            <a:r>
              <a:rPr lang="nb-NO" altLang="nb-NO"/>
              <a:t>© 2005 Arbeids- og miljømedisinsk avdeling UNN HF</a:t>
            </a:r>
          </a:p>
        </p:txBody>
      </p:sp>
      <p:sp>
        <p:nvSpPr>
          <p:cNvPr id="9" name="Plassholder for lysbildenummer 6"/>
          <p:cNvSpPr>
            <a:spLocks noGrp="1"/>
          </p:cNvSpPr>
          <p:nvPr>
            <p:ph type="sldNum" sz="quarter" idx="11"/>
          </p:nvPr>
        </p:nvSpPr>
        <p:spPr/>
        <p:txBody>
          <a:bodyPr/>
          <a:lstStyle/>
          <a:p>
            <a:fld id="{CC4AB051-C34D-401B-9245-85CFEB32EEC8}" type="slidenum">
              <a:rPr lang="nb-NO" altLang="nb-NO"/>
              <a:pPr/>
              <a:t>4</a:t>
            </a:fld>
            <a:endParaRPr lang="nb-NO" altLang="nb-NO"/>
          </a:p>
        </p:txBody>
      </p:sp>
      <p:sp>
        <p:nvSpPr>
          <p:cNvPr id="14338" name="Rectangle 2"/>
          <p:cNvSpPr>
            <a:spLocks noGrp="1" noChangeArrowheads="1"/>
          </p:cNvSpPr>
          <p:nvPr>
            <p:ph type="title"/>
          </p:nvPr>
        </p:nvSpPr>
        <p:spPr/>
        <p:txBody>
          <a:bodyPr/>
          <a:lstStyle/>
          <a:p>
            <a:r>
              <a:rPr lang="nb-NO" altLang="nb-NO" b="1"/>
              <a:t>Grenseverdier</a:t>
            </a:r>
          </a:p>
        </p:txBody>
      </p:sp>
      <p:sp>
        <p:nvSpPr>
          <p:cNvPr id="14339" name="Rectangle 3"/>
          <p:cNvSpPr>
            <a:spLocks noGrp="1" noChangeArrowheads="1"/>
          </p:cNvSpPr>
          <p:nvPr>
            <p:ph type="body" sz="half" idx="1"/>
          </p:nvPr>
        </p:nvSpPr>
        <p:spPr>
          <a:xfrm>
            <a:off x="611188" y="1600200"/>
            <a:ext cx="4248150" cy="4525963"/>
          </a:xfrm>
        </p:spPr>
        <p:txBody>
          <a:bodyPr/>
          <a:lstStyle/>
          <a:p>
            <a:pPr>
              <a:lnSpc>
                <a:spcPct val="90000"/>
              </a:lnSpc>
              <a:buFontTx/>
              <a:buNone/>
            </a:pPr>
            <a:r>
              <a:rPr lang="nb-NO" altLang="nb-NO" sz="2800"/>
              <a:t>Arbeidstilsynet:</a:t>
            </a:r>
          </a:p>
          <a:p>
            <a:pPr>
              <a:lnSpc>
                <a:spcPct val="90000"/>
              </a:lnSpc>
            </a:pPr>
            <a:r>
              <a:rPr lang="nb-NO" altLang="nb-NO" sz="2800"/>
              <a:t>85 dBA for 8 timers gjennomsnitt</a:t>
            </a:r>
          </a:p>
          <a:p>
            <a:pPr>
              <a:lnSpc>
                <a:spcPct val="90000"/>
              </a:lnSpc>
            </a:pPr>
            <a:r>
              <a:rPr lang="nb-NO" altLang="nb-NO" sz="2800"/>
              <a:t>130 dBC for toppverdier (impulsstøy)</a:t>
            </a:r>
          </a:p>
          <a:p>
            <a:pPr>
              <a:lnSpc>
                <a:spcPct val="90000"/>
              </a:lnSpc>
              <a:buFontTx/>
              <a:buNone/>
            </a:pPr>
            <a:endParaRPr lang="nb-NO" altLang="nb-NO" sz="2800"/>
          </a:p>
          <a:p>
            <a:pPr>
              <a:lnSpc>
                <a:spcPct val="90000"/>
              </a:lnSpc>
              <a:buFontTx/>
              <a:buNone/>
            </a:pPr>
            <a:r>
              <a:rPr lang="nb-NO" altLang="nb-NO" sz="2800"/>
              <a:t>Plan- og bygningsloven:</a:t>
            </a:r>
          </a:p>
          <a:p>
            <a:pPr>
              <a:lnSpc>
                <a:spcPct val="90000"/>
              </a:lnSpc>
            </a:pPr>
            <a:r>
              <a:rPr lang="nb-NO" altLang="nb-NO" sz="2800"/>
              <a:t>Absorbering av støy, minimum 20 %</a:t>
            </a:r>
          </a:p>
        </p:txBody>
      </p:sp>
      <p:sp>
        <p:nvSpPr>
          <p:cNvPr id="14353" name="WordArt 17"/>
          <p:cNvSpPr>
            <a:spLocks noChangeArrowheads="1" noChangeShapeType="1" noTextEdit="1"/>
          </p:cNvSpPr>
          <p:nvPr/>
        </p:nvSpPr>
        <p:spPr bwMode="auto">
          <a:xfrm>
            <a:off x="7272338" y="5013325"/>
            <a:ext cx="609600" cy="647700"/>
          </a:xfrm>
          <a:prstGeom prst="rect">
            <a:avLst/>
          </a:prstGeom>
        </p:spPr>
        <p:txBody>
          <a:bodyPr wrap="none" fromWordArt="1">
            <a:prstTxWarp prst="textSlantUp">
              <a:avLst>
                <a:gd name="adj" fmla="val 32056"/>
              </a:avLst>
            </a:prstTxWarp>
          </a:bodyPr>
          <a:lstStyle/>
          <a:p>
            <a:r>
              <a:rPr lang="nb-NO" sz="3600" kern="10">
                <a:ln w="9525">
                  <a:solidFill>
                    <a:srgbClr val="FF9900"/>
                  </a:solidFill>
                  <a:round/>
                  <a:headEnd/>
                  <a:tailEnd/>
                </a:ln>
                <a:gradFill rotWithShape="0">
                  <a:gsLst>
                    <a:gs pos="0">
                      <a:schemeClr val="accent2"/>
                    </a:gs>
                    <a:gs pos="100000">
                      <a:srgbClr val="FF6600"/>
                    </a:gs>
                  </a:gsLst>
                  <a:lin ang="5400000" scaled="1"/>
                </a:gradFill>
                <a:effectLst>
                  <a:outerShdw dist="53882" dir="2700000" algn="ctr" rotWithShape="0">
                    <a:schemeClr val="accent2">
                      <a:alpha val="80000"/>
                    </a:schemeClr>
                  </a:outerShdw>
                </a:effectLst>
                <a:latin typeface="Impact" panose="020B0806030902050204" pitchFamily="34" charset="0"/>
              </a:rPr>
              <a:t>§§</a:t>
            </a:r>
          </a:p>
        </p:txBody>
      </p:sp>
      <p:sp>
        <p:nvSpPr>
          <p:cNvPr id="14354" name="WordArt 18"/>
          <p:cNvSpPr>
            <a:spLocks noChangeArrowheads="1" noChangeShapeType="1" noTextEdit="1"/>
          </p:cNvSpPr>
          <p:nvPr/>
        </p:nvSpPr>
        <p:spPr bwMode="auto">
          <a:xfrm>
            <a:off x="5940425" y="4292600"/>
            <a:ext cx="1871663" cy="1079500"/>
          </a:xfrm>
          <a:prstGeom prst="rect">
            <a:avLst/>
          </a:prstGeom>
        </p:spPr>
        <p:txBody>
          <a:bodyPr wrap="none" fromWordArt="1">
            <a:prstTxWarp prst="textSlantUp">
              <a:avLst>
                <a:gd name="adj" fmla="val 55556"/>
              </a:avLst>
            </a:prstTxWarp>
          </a:bodyPr>
          <a:lstStyle/>
          <a:p>
            <a:r>
              <a:rPr lang="nb-NO" sz="3600" kern="10">
                <a:ln w="9525">
                  <a:solidFill>
                    <a:srgbClr val="FF9900"/>
                  </a:solidFill>
                  <a:round/>
                  <a:headEnd/>
                  <a:tailEnd/>
                </a:ln>
                <a:gradFill rotWithShape="0">
                  <a:gsLst>
                    <a:gs pos="0">
                      <a:srgbClr val="FF6600"/>
                    </a:gs>
                    <a:gs pos="100000">
                      <a:schemeClr val="accent2"/>
                    </a:gs>
                  </a:gsLst>
                  <a:lin ang="5400000" scaled="1"/>
                </a:gradFill>
                <a:effectLst>
                  <a:outerShdw dist="53882" dir="2700000" algn="ctr" rotWithShape="0">
                    <a:schemeClr val="accent2">
                      <a:alpha val="80000"/>
                    </a:schemeClr>
                  </a:outerShdw>
                </a:effectLst>
                <a:latin typeface="Impact" panose="020B0806030902050204" pitchFamily="34" charset="0"/>
              </a:rPr>
              <a:t>PLBL</a:t>
            </a:r>
          </a:p>
        </p:txBody>
      </p:sp>
      <p:sp>
        <p:nvSpPr>
          <p:cNvPr id="14355" name="WordArt 19"/>
          <p:cNvSpPr>
            <a:spLocks noChangeArrowheads="1" noChangeShapeType="1" noTextEdit="1"/>
          </p:cNvSpPr>
          <p:nvPr/>
        </p:nvSpPr>
        <p:spPr bwMode="auto">
          <a:xfrm>
            <a:off x="5903913" y="4076700"/>
            <a:ext cx="609600" cy="647700"/>
          </a:xfrm>
          <a:prstGeom prst="rect">
            <a:avLst/>
          </a:prstGeom>
        </p:spPr>
        <p:txBody>
          <a:bodyPr wrap="none" fromWordArt="1">
            <a:prstTxWarp prst="textSlantUp">
              <a:avLst>
                <a:gd name="adj" fmla="val 32056"/>
              </a:avLst>
            </a:prstTxWarp>
          </a:bodyPr>
          <a:lstStyle/>
          <a:p>
            <a:r>
              <a:rPr lang="nb-NO" sz="3600" kern="10">
                <a:ln w="9525">
                  <a:solidFill>
                    <a:srgbClr val="FF9900"/>
                  </a:solidFill>
                  <a:round/>
                  <a:headEnd/>
                  <a:tailEnd/>
                </a:ln>
                <a:gradFill rotWithShape="0">
                  <a:gsLst>
                    <a:gs pos="0">
                      <a:schemeClr val="accent2"/>
                    </a:gs>
                    <a:gs pos="100000">
                      <a:srgbClr val="FF6600"/>
                    </a:gs>
                  </a:gsLst>
                  <a:lin ang="5400000" scaled="1"/>
                </a:gradFill>
                <a:effectLst>
                  <a:outerShdw dist="53882" dir="2700000" algn="ctr" rotWithShape="0">
                    <a:schemeClr val="accent2">
                      <a:alpha val="80000"/>
                    </a:schemeClr>
                  </a:outerShdw>
                </a:effectLst>
                <a:latin typeface="Impact" panose="020B0806030902050204" pitchFamily="34" charset="0"/>
              </a:rPr>
              <a:t>§§</a:t>
            </a:r>
          </a:p>
        </p:txBody>
      </p:sp>
      <p:pic>
        <p:nvPicPr>
          <p:cNvPr id="14366" name="Picture 30" descr="logoat2c copy"/>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87888" y="1890713"/>
            <a:ext cx="3925887" cy="160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96F47E6F-5438-4E6A-AC7E-9EC0C0DB0248}" type="slidenum">
              <a:rPr lang="nb-NO" altLang="nb-NO"/>
              <a:pPr/>
              <a:t>5</a:t>
            </a:fld>
            <a:endParaRPr lang="nb-NO" altLang="nb-NO"/>
          </a:p>
        </p:txBody>
      </p:sp>
      <p:sp>
        <p:nvSpPr>
          <p:cNvPr id="26626" name="Rectangle 2"/>
          <p:cNvSpPr>
            <a:spLocks noGrp="1" noChangeArrowheads="1"/>
          </p:cNvSpPr>
          <p:nvPr>
            <p:ph type="title"/>
          </p:nvPr>
        </p:nvSpPr>
        <p:spPr/>
        <p:txBody>
          <a:bodyPr/>
          <a:lstStyle/>
          <a:p>
            <a:r>
              <a:rPr lang="nb-NO" altLang="nb-NO" sz="3600" b="1"/>
              <a:t>Risiko for å få hørselsskade</a:t>
            </a:r>
          </a:p>
        </p:txBody>
      </p:sp>
      <p:sp>
        <p:nvSpPr>
          <p:cNvPr id="26627" name="Rectangle 3"/>
          <p:cNvSpPr>
            <a:spLocks noGrp="1" noChangeArrowheads="1"/>
          </p:cNvSpPr>
          <p:nvPr>
            <p:ph type="body" sz="half" idx="1"/>
          </p:nvPr>
        </p:nvSpPr>
        <p:spPr>
          <a:xfrm>
            <a:off x="611188" y="1600200"/>
            <a:ext cx="4179887" cy="4525963"/>
          </a:xfrm>
        </p:spPr>
        <p:txBody>
          <a:bodyPr/>
          <a:lstStyle/>
          <a:p>
            <a:r>
              <a:rPr lang="nb-NO" altLang="nb-NO" sz="2800"/>
              <a:t>Grenseverdiene overskrides</a:t>
            </a:r>
          </a:p>
          <a:p>
            <a:r>
              <a:rPr lang="nb-NO" altLang="nb-NO" sz="2800"/>
              <a:t>Økende andel impulsstøy</a:t>
            </a:r>
          </a:p>
          <a:p>
            <a:r>
              <a:rPr lang="nb-NO" altLang="nb-NO" sz="2800"/>
              <a:t>Hørselsvern blir ikke brukt korrekt</a:t>
            </a:r>
          </a:p>
          <a:p>
            <a:r>
              <a:rPr lang="nb-NO" altLang="nb-NO" sz="2800"/>
              <a:t>Lav akustisk dempning forsterker støynivået</a:t>
            </a:r>
          </a:p>
        </p:txBody>
      </p:sp>
      <p:pic>
        <p:nvPicPr>
          <p:cNvPr id="26628" name="Picture 4" descr="master-ea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r="13062" b="15570"/>
          <a:stretch>
            <a:fillRect/>
          </a:stretch>
        </p:blipFill>
        <p:spPr>
          <a:xfrm>
            <a:off x="5040313" y="2097088"/>
            <a:ext cx="3413125" cy="2995612"/>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lassholder for bunntekst 5"/>
          <p:cNvSpPr>
            <a:spLocks noGrp="1"/>
          </p:cNvSpPr>
          <p:nvPr>
            <p:ph type="ftr" sz="quarter" idx="10"/>
          </p:nvPr>
        </p:nvSpPr>
        <p:spPr/>
        <p:txBody>
          <a:bodyPr/>
          <a:lstStyle/>
          <a:p>
            <a:r>
              <a:rPr lang="nb-NO" altLang="nb-NO"/>
              <a:t>© 2005 Arbeids- og miljømedisinsk avdeling UNN HF</a:t>
            </a:r>
          </a:p>
        </p:txBody>
      </p:sp>
      <p:sp>
        <p:nvSpPr>
          <p:cNvPr id="37" name="Plassholder for lysbildenummer 6"/>
          <p:cNvSpPr>
            <a:spLocks noGrp="1"/>
          </p:cNvSpPr>
          <p:nvPr>
            <p:ph type="sldNum" sz="quarter" idx="11"/>
          </p:nvPr>
        </p:nvSpPr>
        <p:spPr/>
        <p:txBody>
          <a:bodyPr/>
          <a:lstStyle/>
          <a:p>
            <a:fld id="{8C5E088A-82C7-4A76-89BE-651213ED98AA}" type="slidenum">
              <a:rPr lang="nb-NO" altLang="nb-NO"/>
              <a:pPr/>
              <a:t>6</a:t>
            </a:fld>
            <a:endParaRPr lang="nb-NO" altLang="nb-NO"/>
          </a:p>
        </p:txBody>
      </p:sp>
      <p:sp>
        <p:nvSpPr>
          <p:cNvPr id="13314" name="Rectangle 2"/>
          <p:cNvSpPr>
            <a:spLocks noGrp="1" noChangeArrowheads="1"/>
          </p:cNvSpPr>
          <p:nvPr>
            <p:ph type="title"/>
          </p:nvPr>
        </p:nvSpPr>
        <p:spPr/>
        <p:txBody>
          <a:bodyPr/>
          <a:lstStyle/>
          <a:p>
            <a:r>
              <a:rPr lang="nb-NO" altLang="nb-NO" sz="3200" b="1"/>
              <a:t>Konsekvenser av støy i arbeidet</a:t>
            </a:r>
          </a:p>
        </p:txBody>
      </p:sp>
      <p:sp>
        <p:nvSpPr>
          <p:cNvPr id="13315" name="Rectangle 3"/>
          <p:cNvSpPr>
            <a:spLocks noGrp="1" noChangeArrowheads="1"/>
          </p:cNvSpPr>
          <p:nvPr>
            <p:ph type="body" sz="half" idx="1"/>
          </p:nvPr>
        </p:nvSpPr>
        <p:spPr>
          <a:xfrm>
            <a:off x="611188" y="1600200"/>
            <a:ext cx="4943475" cy="4525963"/>
          </a:xfrm>
        </p:spPr>
        <p:txBody>
          <a:bodyPr/>
          <a:lstStyle/>
          <a:p>
            <a:pPr>
              <a:lnSpc>
                <a:spcPct val="90000"/>
              </a:lnSpc>
            </a:pPr>
            <a:r>
              <a:rPr lang="nb-NO" altLang="nb-NO" sz="2400"/>
              <a:t>Hørselstap, øresus og unormal lydopplevelse</a:t>
            </a:r>
          </a:p>
          <a:p>
            <a:pPr>
              <a:lnSpc>
                <a:spcPct val="90000"/>
              </a:lnSpc>
            </a:pPr>
            <a:r>
              <a:rPr lang="nb-NO" altLang="nb-NO" sz="2400"/>
              <a:t>Stress</a:t>
            </a:r>
          </a:p>
          <a:p>
            <a:pPr>
              <a:lnSpc>
                <a:spcPct val="90000"/>
              </a:lnSpc>
            </a:pPr>
            <a:r>
              <a:rPr lang="nb-NO" altLang="nb-NO" sz="2400"/>
              <a:t>Forstyrret talekommunikasjon</a:t>
            </a:r>
          </a:p>
          <a:p>
            <a:pPr>
              <a:lnSpc>
                <a:spcPct val="90000"/>
              </a:lnSpc>
            </a:pPr>
            <a:r>
              <a:rPr lang="nb-NO" altLang="nb-NO" sz="2400"/>
              <a:t>Overdøve fare- og varslingssignaler</a:t>
            </a:r>
          </a:p>
          <a:p>
            <a:pPr>
              <a:lnSpc>
                <a:spcPct val="90000"/>
              </a:lnSpc>
            </a:pPr>
            <a:r>
              <a:rPr lang="nb-NO" altLang="nb-NO" sz="2400"/>
              <a:t>Reduserte prestasjoner</a:t>
            </a:r>
          </a:p>
          <a:p>
            <a:pPr>
              <a:lnSpc>
                <a:spcPct val="90000"/>
              </a:lnSpc>
            </a:pPr>
            <a:r>
              <a:rPr lang="nb-NO" altLang="nb-NO" sz="2400"/>
              <a:t>Ulykkesrisiko </a:t>
            </a:r>
          </a:p>
          <a:p>
            <a:pPr>
              <a:lnSpc>
                <a:spcPct val="90000"/>
              </a:lnSpc>
            </a:pPr>
            <a:r>
              <a:rPr lang="nb-NO" altLang="nb-NO" sz="2400"/>
              <a:t>Tretthet, hodepine, irritabilitet etc. </a:t>
            </a:r>
          </a:p>
          <a:p>
            <a:pPr>
              <a:lnSpc>
                <a:spcPct val="90000"/>
              </a:lnSpc>
            </a:pPr>
            <a:r>
              <a:rPr lang="nb-NO" altLang="nb-NO" sz="2400"/>
              <a:t>Forhøyet blodtrykk?</a:t>
            </a:r>
          </a:p>
        </p:txBody>
      </p:sp>
      <p:pic>
        <p:nvPicPr>
          <p:cNvPr id="13319" name="Picture 7"/>
          <p:cNvPicPr>
            <a:picLocks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451600" y="3938588"/>
            <a:ext cx="892175" cy="175895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grpSp>
        <p:nvGrpSpPr>
          <p:cNvPr id="13352" name="Group 40"/>
          <p:cNvGrpSpPr>
            <a:grpSpLocks/>
          </p:cNvGrpSpPr>
          <p:nvPr/>
        </p:nvGrpSpPr>
        <p:grpSpPr bwMode="auto">
          <a:xfrm>
            <a:off x="5543550" y="1824038"/>
            <a:ext cx="2706688" cy="1460500"/>
            <a:chOff x="2999" y="1013"/>
            <a:chExt cx="2380" cy="1367"/>
          </a:xfrm>
        </p:grpSpPr>
        <p:sp>
          <p:nvSpPr>
            <p:cNvPr id="13322" name="Freeform 10"/>
            <p:cNvSpPr>
              <a:spLocks/>
            </p:cNvSpPr>
            <p:nvPr/>
          </p:nvSpPr>
          <p:spPr bwMode="auto">
            <a:xfrm>
              <a:off x="4144" y="1972"/>
              <a:ext cx="107" cy="176"/>
            </a:xfrm>
            <a:custGeom>
              <a:avLst/>
              <a:gdLst>
                <a:gd name="T0" fmla="*/ 164 w 537"/>
                <a:gd name="T1" fmla="*/ 0 h 880"/>
                <a:gd name="T2" fmla="*/ 149 w 537"/>
                <a:gd name="T3" fmla="*/ 2 h 880"/>
                <a:gd name="T4" fmla="*/ 138 w 537"/>
                <a:gd name="T5" fmla="*/ 8 h 880"/>
                <a:gd name="T6" fmla="*/ 115 w 537"/>
                <a:gd name="T7" fmla="*/ 36 h 880"/>
                <a:gd name="T8" fmla="*/ 87 w 537"/>
                <a:gd name="T9" fmla="*/ 62 h 880"/>
                <a:gd name="T10" fmla="*/ 53 w 537"/>
                <a:gd name="T11" fmla="*/ 107 h 880"/>
                <a:gd name="T12" fmla="*/ 22 w 537"/>
                <a:gd name="T13" fmla="*/ 169 h 880"/>
                <a:gd name="T14" fmla="*/ 2 w 537"/>
                <a:gd name="T15" fmla="*/ 240 h 880"/>
                <a:gd name="T16" fmla="*/ 0 w 537"/>
                <a:gd name="T17" fmla="*/ 274 h 880"/>
                <a:gd name="T18" fmla="*/ 8 w 537"/>
                <a:gd name="T19" fmla="*/ 353 h 880"/>
                <a:gd name="T20" fmla="*/ 64 w 537"/>
                <a:gd name="T21" fmla="*/ 532 h 880"/>
                <a:gd name="T22" fmla="*/ 160 w 537"/>
                <a:gd name="T23" fmla="*/ 733 h 880"/>
                <a:gd name="T24" fmla="*/ 206 w 537"/>
                <a:gd name="T25" fmla="*/ 807 h 880"/>
                <a:gd name="T26" fmla="*/ 232 w 537"/>
                <a:gd name="T27" fmla="*/ 837 h 880"/>
                <a:gd name="T28" fmla="*/ 257 w 537"/>
                <a:gd name="T29" fmla="*/ 860 h 880"/>
                <a:gd name="T30" fmla="*/ 283 w 537"/>
                <a:gd name="T31" fmla="*/ 875 h 880"/>
                <a:gd name="T32" fmla="*/ 313 w 537"/>
                <a:gd name="T33" fmla="*/ 880 h 880"/>
                <a:gd name="T34" fmla="*/ 347 w 537"/>
                <a:gd name="T35" fmla="*/ 875 h 880"/>
                <a:gd name="T36" fmla="*/ 460 w 537"/>
                <a:gd name="T37" fmla="*/ 824 h 880"/>
                <a:gd name="T38" fmla="*/ 492 w 537"/>
                <a:gd name="T39" fmla="*/ 801 h 880"/>
                <a:gd name="T40" fmla="*/ 526 w 537"/>
                <a:gd name="T41" fmla="*/ 769 h 880"/>
                <a:gd name="T42" fmla="*/ 532 w 537"/>
                <a:gd name="T43" fmla="*/ 762 h 880"/>
                <a:gd name="T44" fmla="*/ 537 w 537"/>
                <a:gd name="T45" fmla="*/ 747 h 880"/>
                <a:gd name="T46" fmla="*/ 537 w 537"/>
                <a:gd name="T47" fmla="*/ 736 h 880"/>
                <a:gd name="T48" fmla="*/ 481 w 537"/>
                <a:gd name="T49" fmla="*/ 682 h 880"/>
                <a:gd name="T50" fmla="*/ 460 w 537"/>
                <a:gd name="T51" fmla="*/ 654 h 880"/>
                <a:gd name="T52" fmla="*/ 452 w 537"/>
                <a:gd name="T53" fmla="*/ 634 h 880"/>
                <a:gd name="T54" fmla="*/ 441 w 537"/>
                <a:gd name="T55" fmla="*/ 614 h 880"/>
                <a:gd name="T56" fmla="*/ 226 w 537"/>
                <a:gd name="T57" fmla="*/ 68 h 880"/>
                <a:gd name="T58" fmla="*/ 203 w 537"/>
                <a:gd name="T59" fmla="*/ 30 h 880"/>
                <a:gd name="T60" fmla="*/ 194 w 537"/>
                <a:gd name="T61" fmla="*/ 19 h 880"/>
                <a:gd name="T62" fmla="*/ 186 w 537"/>
                <a:gd name="T63" fmla="*/ 11 h 880"/>
                <a:gd name="T64" fmla="*/ 177 w 537"/>
                <a:gd name="T65" fmla="*/ 5 h 880"/>
                <a:gd name="T66" fmla="*/ 164 w 537"/>
                <a:gd name="T67"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7" h="880">
                  <a:moveTo>
                    <a:pt x="164" y="0"/>
                  </a:moveTo>
                  <a:lnTo>
                    <a:pt x="149" y="2"/>
                  </a:lnTo>
                  <a:lnTo>
                    <a:pt x="138" y="8"/>
                  </a:lnTo>
                  <a:lnTo>
                    <a:pt x="115" y="36"/>
                  </a:lnTo>
                  <a:lnTo>
                    <a:pt x="87" y="62"/>
                  </a:lnTo>
                  <a:lnTo>
                    <a:pt x="53" y="107"/>
                  </a:lnTo>
                  <a:lnTo>
                    <a:pt x="22" y="169"/>
                  </a:lnTo>
                  <a:lnTo>
                    <a:pt x="2" y="240"/>
                  </a:lnTo>
                  <a:lnTo>
                    <a:pt x="0" y="274"/>
                  </a:lnTo>
                  <a:lnTo>
                    <a:pt x="8" y="353"/>
                  </a:lnTo>
                  <a:lnTo>
                    <a:pt x="64" y="532"/>
                  </a:lnTo>
                  <a:lnTo>
                    <a:pt x="160" y="733"/>
                  </a:lnTo>
                  <a:lnTo>
                    <a:pt x="206" y="807"/>
                  </a:lnTo>
                  <a:lnTo>
                    <a:pt x="232" y="837"/>
                  </a:lnTo>
                  <a:lnTo>
                    <a:pt x="257" y="860"/>
                  </a:lnTo>
                  <a:lnTo>
                    <a:pt x="283" y="875"/>
                  </a:lnTo>
                  <a:lnTo>
                    <a:pt x="313" y="880"/>
                  </a:lnTo>
                  <a:lnTo>
                    <a:pt x="347" y="875"/>
                  </a:lnTo>
                  <a:lnTo>
                    <a:pt x="460" y="824"/>
                  </a:lnTo>
                  <a:lnTo>
                    <a:pt x="492" y="801"/>
                  </a:lnTo>
                  <a:lnTo>
                    <a:pt x="526" y="769"/>
                  </a:lnTo>
                  <a:lnTo>
                    <a:pt x="532" y="762"/>
                  </a:lnTo>
                  <a:lnTo>
                    <a:pt x="537" y="747"/>
                  </a:lnTo>
                  <a:lnTo>
                    <a:pt x="537" y="736"/>
                  </a:lnTo>
                  <a:lnTo>
                    <a:pt x="481" y="682"/>
                  </a:lnTo>
                  <a:lnTo>
                    <a:pt x="460" y="654"/>
                  </a:lnTo>
                  <a:lnTo>
                    <a:pt x="452" y="634"/>
                  </a:lnTo>
                  <a:lnTo>
                    <a:pt x="441" y="614"/>
                  </a:lnTo>
                  <a:lnTo>
                    <a:pt x="226" y="68"/>
                  </a:lnTo>
                  <a:lnTo>
                    <a:pt x="203" y="30"/>
                  </a:lnTo>
                  <a:lnTo>
                    <a:pt x="194" y="19"/>
                  </a:lnTo>
                  <a:lnTo>
                    <a:pt x="186" y="11"/>
                  </a:lnTo>
                  <a:lnTo>
                    <a:pt x="177" y="5"/>
                  </a:lnTo>
                  <a:lnTo>
                    <a:pt x="164" y="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23" name="Freeform 11"/>
            <p:cNvSpPr>
              <a:spLocks/>
            </p:cNvSpPr>
            <p:nvPr/>
          </p:nvSpPr>
          <p:spPr bwMode="auto">
            <a:xfrm>
              <a:off x="4020" y="1509"/>
              <a:ext cx="143" cy="789"/>
            </a:xfrm>
            <a:custGeom>
              <a:avLst/>
              <a:gdLst>
                <a:gd name="T0" fmla="*/ 360 w 719"/>
                <a:gd name="T1" fmla="*/ 185 h 3948"/>
                <a:gd name="T2" fmla="*/ 411 w 719"/>
                <a:gd name="T3" fmla="*/ 445 h 3948"/>
                <a:gd name="T4" fmla="*/ 428 w 719"/>
                <a:gd name="T5" fmla="*/ 1768 h 3948"/>
                <a:gd name="T6" fmla="*/ 408 w 719"/>
                <a:gd name="T7" fmla="*/ 1836 h 3948"/>
                <a:gd name="T8" fmla="*/ 379 w 719"/>
                <a:gd name="T9" fmla="*/ 1873 h 3948"/>
                <a:gd name="T10" fmla="*/ 270 w 719"/>
                <a:gd name="T11" fmla="*/ 1947 h 3948"/>
                <a:gd name="T12" fmla="*/ 66 w 719"/>
                <a:gd name="T13" fmla="*/ 2003 h 3948"/>
                <a:gd name="T14" fmla="*/ 43 w 719"/>
                <a:gd name="T15" fmla="*/ 2022 h 3948"/>
                <a:gd name="T16" fmla="*/ 23 w 719"/>
                <a:gd name="T17" fmla="*/ 2071 h 3948"/>
                <a:gd name="T18" fmla="*/ 34 w 719"/>
                <a:gd name="T19" fmla="*/ 2184 h 3948"/>
                <a:gd name="T20" fmla="*/ 32 w 719"/>
                <a:gd name="T21" fmla="*/ 2873 h 3948"/>
                <a:gd name="T22" fmla="*/ 32 w 719"/>
                <a:gd name="T23" fmla="*/ 3586 h 3948"/>
                <a:gd name="T24" fmla="*/ 0 w 719"/>
                <a:gd name="T25" fmla="*/ 3807 h 3948"/>
                <a:gd name="T26" fmla="*/ 6 w 719"/>
                <a:gd name="T27" fmla="*/ 3867 h 3948"/>
                <a:gd name="T28" fmla="*/ 32 w 719"/>
                <a:gd name="T29" fmla="*/ 3903 h 3948"/>
                <a:gd name="T30" fmla="*/ 130 w 719"/>
                <a:gd name="T31" fmla="*/ 3937 h 3948"/>
                <a:gd name="T32" fmla="*/ 405 w 719"/>
                <a:gd name="T33" fmla="*/ 3946 h 3948"/>
                <a:gd name="T34" fmla="*/ 434 w 719"/>
                <a:gd name="T35" fmla="*/ 3935 h 3948"/>
                <a:gd name="T36" fmla="*/ 462 w 719"/>
                <a:gd name="T37" fmla="*/ 3892 h 3948"/>
                <a:gd name="T38" fmla="*/ 468 w 719"/>
                <a:gd name="T39" fmla="*/ 3850 h 3948"/>
                <a:gd name="T40" fmla="*/ 377 w 719"/>
                <a:gd name="T41" fmla="*/ 2895 h 3948"/>
                <a:gd name="T42" fmla="*/ 385 w 719"/>
                <a:gd name="T43" fmla="*/ 2728 h 3948"/>
                <a:gd name="T44" fmla="*/ 405 w 719"/>
                <a:gd name="T45" fmla="*/ 2679 h 3948"/>
                <a:gd name="T46" fmla="*/ 459 w 719"/>
                <a:gd name="T47" fmla="*/ 2626 h 3948"/>
                <a:gd name="T48" fmla="*/ 672 w 719"/>
                <a:gd name="T49" fmla="*/ 2518 h 3948"/>
                <a:gd name="T50" fmla="*/ 711 w 719"/>
                <a:gd name="T51" fmla="*/ 2464 h 3948"/>
                <a:gd name="T52" fmla="*/ 719 w 719"/>
                <a:gd name="T53" fmla="*/ 2416 h 3948"/>
                <a:gd name="T54" fmla="*/ 655 w 719"/>
                <a:gd name="T55" fmla="*/ 2122 h 3948"/>
                <a:gd name="T56" fmla="*/ 623 w 719"/>
                <a:gd name="T57" fmla="*/ 1798 h 3948"/>
                <a:gd name="T58" fmla="*/ 689 w 719"/>
                <a:gd name="T59" fmla="*/ 615 h 3948"/>
                <a:gd name="T60" fmla="*/ 662 w 719"/>
                <a:gd name="T61" fmla="*/ 136 h 3948"/>
                <a:gd name="T62" fmla="*/ 666 w 719"/>
                <a:gd name="T63" fmla="*/ 94 h 3948"/>
                <a:gd name="T64" fmla="*/ 660 w 719"/>
                <a:gd name="T65" fmla="*/ 57 h 3948"/>
                <a:gd name="T66" fmla="*/ 643 w 719"/>
                <a:gd name="T67" fmla="*/ 40 h 3948"/>
                <a:gd name="T68" fmla="*/ 524 w 719"/>
                <a:gd name="T69" fmla="*/ 0 h 3948"/>
                <a:gd name="T70" fmla="*/ 451 w 719"/>
                <a:gd name="T71" fmla="*/ 6 h 3948"/>
                <a:gd name="T72" fmla="*/ 402 w 719"/>
                <a:gd name="T73" fmla="*/ 38 h 3948"/>
                <a:gd name="T74" fmla="*/ 368 w 719"/>
                <a:gd name="T75" fmla="*/ 97 h 3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9" h="3948">
                  <a:moveTo>
                    <a:pt x="362" y="123"/>
                  </a:moveTo>
                  <a:lnTo>
                    <a:pt x="360" y="185"/>
                  </a:lnTo>
                  <a:lnTo>
                    <a:pt x="402" y="377"/>
                  </a:lnTo>
                  <a:lnTo>
                    <a:pt x="411" y="445"/>
                  </a:lnTo>
                  <a:lnTo>
                    <a:pt x="445" y="1470"/>
                  </a:lnTo>
                  <a:lnTo>
                    <a:pt x="428" y="1768"/>
                  </a:lnTo>
                  <a:lnTo>
                    <a:pt x="419" y="1807"/>
                  </a:lnTo>
                  <a:lnTo>
                    <a:pt x="408" y="1836"/>
                  </a:lnTo>
                  <a:lnTo>
                    <a:pt x="394" y="1856"/>
                  </a:lnTo>
                  <a:lnTo>
                    <a:pt x="379" y="1873"/>
                  </a:lnTo>
                  <a:lnTo>
                    <a:pt x="309" y="1930"/>
                  </a:lnTo>
                  <a:lnTo>
                    <a:pt x="270" y="1947"/>
                  </a:lnTo>
                  <a:lnTo>
                    <a:pt x="100" y="1988"/>
                  </a:lnTo>
                  <a:lnTo>
                    <a:pt x="66" y="2003"/>
                  </a:lnTo>
                  <a:lnTo>
                    <a:pt x="55" y="2011"/>
                  </a:lnTo>
                  <a:lnTo>
                    <a:pt x="43" y="2022"/>
                  </a:lnTo>
                  <a:lnTo>
                    <a:pt x="29" y="2045"/>
                  </a:lnTo>
                  <a:lnTo>
                    <a:pt x="23" y="2071"/>
                  </a:lnTo>
                  <a:lnTo>
                    <a:pt x="21" y="2096"/>
                  </a:lnTo>
                  <a:lnTo>
                    <a:pt x="34" y="2184"/>
                  </a:lnTo>
                  <a:lnTo>
                    <a:pt x="55" y="2702"/>
                  </a:lnTo>
                  <a:lnTo>
                    <a:pt x="32" y="2873"/>
                  </a:lnTo>
                  <a:lnTo>
                    <a:pt x="12" y="3003"/>
                  </a:lnTo>
                  <a:lnTo>
                    <a:pt x="32" y="3586"/>
                  </a:lnTo>
                  <a:lnTo>
                    <a:pt x="23" y="3686"/>
                  </a:lnTo>
                  <a:lnTo>
                    <a:pt x="0" y="3807"/>
                  </a:lnTo>
                  <a:lnTo>
                    <a:pt x="0" y="3839"/>
                  </a:lnTo>
                  <a:lnTo>
                    <a:pt x="6" y="3867"/>
                  </a:lnTo>
                  <a:lnTo>
                    <a:pt x="12" y="3880"/>
                  </a:lnTo>
                  <a:lnTo>
                    <a:pt x="32" y="3903"/>
                  </a:lnTo>
                  <a:lnTo>
                    <a:pt x="66" y="3920"/>
                  </a:lnTo>
                  <a:lnTo>
                    <a:pt x="130" y="3937"/>
                  </a:lnTo>
                  <a:lnTo>
                    <a:pt x="283" y="3948"/>
                  </a:lnTo>
                  <a:lnTo>
                    <a:pt x="405" y="3946"/>
                  </a:lnTo>
                  <a:lnTo>
                    <a:pt x="422" y="3940"/>
                  </a:lnTo>
                  <a:lnTo>
                    <a:pt x="434" y="3935"/>
                  </a:lnTo>
                  <a:lnTo>
                    <a:pt x="451" y="3918"/>
                  </a:lnTo>
                  <a:lnTo>
                    <a:pt x="462" y="3892"/>
                  </a:lnTo>
                  <a:lnTo>
                    <a:pt x="468" y="3863"/>
                  </a:lnTo>
                  <a:lnTo>
                    <a:pt x="468" y="3850"/>
                  </a:lnTo>
                  <a:lnTo>
                    <a:pt x="453" y="3759"/>
                  </a:lnTo>
                  <a:lnTo>
                    <a:pt x="377" y="2895"/>
                  </a:lnTo>
                  <a:lnTo>
                    <a:pt x="379" y="2760"/>
                  </a:lnTo>
                  <a:lnTo>
                    <a:pt x="385" y="2728"/>
                  </a:lnTo>
                  <a:lnTo>
                    <a:pt x="394" y="2702"/>
                  </a:lnTo>
                  <a:lnTo>
                    <a:pt x="405" y="2679"/>
                  </a:lnTo>
                  <a:lnTo>
                    <a:pt x="436" y="2640"/>
                  </a:lnTo>
                  <a:lnTo>
                    <a:pt x="459" y="2626"/>
                  </a:lnTo>
                  <a:lnTo>
                    <a:pt x="651" y="2532"/>
                  </a:lnTo>
                  <a:lnTo>
                    <a:pt x="672" y="2518"/>
                  </a:lnTo>
                  <a:lnTo>
                    <a:pt x="702" y="2484"/>
                  </a:lnTo>
                  <a:lnTo>
                    <a:pt x="711" y="2464"/>
                  </a:lnTo>
                  <a:lnTo>
                    <a:pt x="717" y="2441"/>
                  </a:lnTo>
                  <a:lnTo>
                    <a:pt x="719" y="2416"/>
                  </a:lnTo>
                  <a:lnTo>
                    <a:pt x="708" y="2306"/>
                  </a:lnTo>
                  <a:lnTo>
                    <a:pt x="655" y="2122"/>
                  </a:lnTo>
                  <a:lnTo>
                    <a:pt x="632" y="2011"/>
                  </a:lnTo>
                  <a:lnTo>
                    <a:pt x="623" y="1798"/>
                  </a:lnTo>
                  <a:lnTo>
                    <a:pt x="683" y="1003"/>
                  </a:lnTo>
                  <a:lnTo>
                    <a:pt x="689" y="615"/>
                  </a:lnTo>
                  <a:lnTo>
                    <a:pt x="679" y="329"/>
                  </a:lnTo>
                  <a:lnTo>
                    <a:pt x="662" y="136"/>
                  </a:lnTo>
                  <a:lnTo>
                    <a:pt x="662" y="114"/>
                  </a:lnTo>
                  <a:lnTo>
                    <a:pt x="666" y="94"/>
                  </a:lnTo>
                  <a:lnTo>
                    <a:pt x="666" y="80"/>
                  </a:lnTo>
                  <a:lnTo>
                    <a:pt x="660" y="57"/>
                  </a:lnTo>
                  <a:lnTo>
                    <a:pt x="655" y="49"/>
                  </a:lnTo>
                  <a:lnTo>
                    <a:pt x="643" y="40"/>
                  </a:lnTo>
                  <a:lnTo>
                    <a:pt x="604" y="21"/>
                  </a:lnTo>
                  <a:lnTo>
                    <a:pt x="524" y="0"/>
                  </a:lnTo>
                  <a:lnTo>
                    <a:pt x="470" y="0"/>
                  </a:lnTo>
                  <a:lnTo>
                    <a:pt x="451" y="6"/>
                  </a:lnTo>
                  <a:lnTo>
                    <a:pt x="417" y="26"/>
                  </a:lnTo>
                  <a:lnTo>
                    <a:pt x="402" y="38"/>
                  </a:lnTo>
                  <a:lnTo>
                    <a:pt x="389" y="55"/>
                  </a:lnTo>
                  <a:lnTo>
                    <a:pt x="368" y="97"/>
                  </a:lnTo>
                  <a:lnTo>
                    <a:pt x="362" y="123"/>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24" name="Freeform 12"/>
            <p:cNvSpPr>
              <a:spLocks/>
            </p:cNvSpPr>
            <p:nvPr/>
          </p:nvSpPr>
          <p:spPr bwMode="auto">
            <a:xfrm>
              <a:off x="3240" y="1953"/>
              <a:ext cx="111" cy="275"/>
            </a:xfrm>
            <a:custGeom>
              <a:avLst/>
              <a:gdLst>
                <a:gd name="T0" fmla="*/ 235 w 554"/>
                <a:gd name="T1" fmla="*/ 0 h 1373"/>
                <a:gd name="T2" fmla="*/ 169 w 554"/>
                <a:gd name="T3" fmla="*/ 8 h 1373"/>
                <a:gd name="T4" fmla="*/ 144 w 554"/>
                <a:gd name="T5" fmla="*/ 17 h 1373"/>
                <a:gd name="T6" fmla="*/ 122 w 554"/>
                <a:gd name="T7" fmla="*/ 31 h 1373"/>
                <a:gd name="T8" fmla="*/ 101 w 554"/>
                <a:gd name="T9" fmla="*/ 48 h 1373"/>
                <a:gd name="T10" fmla="*/ 73 w 554"/>
                <a:gd name="T11" fmla="*/ 102 h 1373"/>
                <a:gd name="T12" fmla="*/ 62 w 554"/>
                <a:gd name="T13" fmla="*/ 136 h 1373"/>
                <a:gd name="T14" fmla="*/ 34 w 554"/>
                <a:gd name="T15" fmla="*/ 365 h 1373"/>
                <a:gd name="T16" fmla="*/ 26 w 554"/>
                <a:gd name="T17" fmla="*/ 711 h 1373"/>
                <a:gd name="T18" fmla="*/ 0 w 554"/>
                <a:gd name="T19" fmla="*/ 1166 h 1373"/>
                <a:gd name="T20" fmla="*/ 11 w 554"/>
                <a:gd name="T21" fmla="*/ 1260 h 1373"/>
                <a:gd name="T22" fmla="*/ 22 w 554"/>
                <a:gd name="T23" fmla="*/ 1291 h 1373"/>
                <a:gd name="T24" fmla="*/ 37 w 554"/>
                <a:gd name="T25" fmla="*/ 1313 h 1373"/>
                <a:gd name="T26" fmla="*/ 54 w 554"/>
                <a:gd name="T27" fmla="*/ 1328 h 1373"/>
                <a:gd name="T28" fmla="*/ 73 w 554"/>
                <a:gd name="T29" fmla="*/ 1339 h 1373"/>
                <a:gd name="T30" fmla="*/ 311 w 554"/>
                <a:gd name="T31" fmla="*/ 1373 h 1373"/>
                <a:gd name="T32" fmla="*/ 382 w 554"/>
                <a:gd name="T33" fmla="*/ 1364 h 1373"/>
                <a:gd name="T34" fmla="*/ 410 w 554"/>
                <a:gd name="T35" fmla="*/ 1351 h 1373"/>
                <a:gd name="T36" fmla="*/ 430 w 554"/>
                <a:gd name="T37" fmla="*/ 1328 h 1373"/>
                <a:gd name="T38" fmla="*/ 441 w 554"/>
                <a:gd name="T39" fmla="*/ 1294 h 1373"/>
                <a:gd name="T40" fmla="*/ 444 w 554"/>
                <a:gd name="T41" fmla="*/ 1251 h 1373"/>
                <a:gd name="T42" fmla="*/ 407 w 554"/>
                <a:gd name="T43" fmla="*/ 887 h 1373"/>
                <a:gd name="T44" fmla="*/ 430 w 554"/>
                <a:gd name="T45" fmla="*/ 308 h 1373"/>
                <a:gd name="T46" fmla="*/ 444 w 554"/>
                <a:gd name="T47" fmla="*/ 263 h 1373"/>
                <a:gd name="T48" fmla="*/ 464 w 554"/>
                <a:gd name="T49" fmla="*/ 223 h 1373"/>
                <a:gd name="T50" fmla="*/ 535 w 554"/>
                <a:gd name="T51" fmla="*/ 144 h 1373"/>
                <a:gd name="T52" fmla="*/ 549 w 554"/>
                <a:gd name="T53" fmla="*/ 127 h 1373"/>
                <a:gd name="T54" fmla="*/ 552 w 554"/>
                <a:gd name="T55" fmla="*/ 119 h 1373"/>
                <a:gd name="T56" fmla="*/ 554 w 554"/>
                <a:gd name="T57" fmla="*/ 110 h 1373"/>
                <a:gd name="T58" fmla="*/ 543 w 554"/>
                <a:gd name="T59" fmla="*/ 93 h 1373"/>
                <a:gd name="T60" fmla="*/ 515 w 554"/>
                <a:gd name="T61" fmla="*/ 74 h 1373"/>
                <a:gd name="T62" fmla="*/ 439 w 554"/>
                <a:gd name="T63" fmla="*/ 42 h 1373"/>
                <a:gd name="T64" fmla="*/ 337 w 554"/>
                <a:gd name="T65" fmla="*/ 14 h 1373"/>
                <a:gd name="T66" fmla="*/ 269 w 554"/>
                <a:gd name="T67" fmla="*/ 2 h 1373"/>
                <a:gd name="T68" fmla="*/ 235 w 554"/>
                <a:gd name="T69" fmla="*/ 0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4" h="1373">
                  <a:moveTo>
                    <a:pt x="235" y="0"/>
                  </a:moveTo>
                  <a:lnTo>
                    <a:pt x="169" y="8"/>
                  </a:lnTo>
                  <a:lnTo>
                    <a:pt x="144" y="17"/>
                  </a:lnTo>
                  <a:lnTo>
                    <a:pt x="122" y="31"/>
                  </a:lnTo>
                  <a:lnTo>
                    <a:pt x="101" y="48"/>
                  </a:lnTo>
                  <a:lnTo>
                    <a:pt x="73" y="102"/>
                  </a:lnTo>
                  <a:lnTo>
                    <a:pt x="62" y="136"/>
                  </a:lnTo>
                  <a:lnTo>
                    <a:pt x="34" y="365"/>
                  </a:lnTo>
                  <a:lnTo>
                    <a:pt x="26" y="711"/>
                  </a:lnTo>
                  <a:lnTo>
                    <a:pt x="0" y="1166"/>
                  </a:lnTo>
                  <a:lnTo>
                    <a:pt x="11" y="1260"/>
                  </a:lnTo>
                  <a:lnTo>
                    <a:pt x="22" y="1291"/>
                  </a:lnTo>
                  <a:lnTo>
                    <a:pt x="37" y="1313"/>
                  </a:lnTo>
                  <a:lnTo>
                    <a:pt x="54" y="1328"/>
                  </a:lnTo>
                  <a:lnTo>
                    <a:pt x="73" y="1339"/>
                  </a:lnTo>
                  <a:lnTo>
                    <a:pt x="311" y="1373"/>
                  </a:lnTo>
                  <a:lnTo>
                    <a:pt x="382" y="1364"/>
                  </a:lnTo>
                  <a:lnTo>
                    <a:pt x="410" y="1351"/>
                  </a:lnTo>
                  <a:lnTo>
                    <a:pt x="430" y="1328"/>
                  </a:lnTo>
                  <a:lnTo>
                    <a:pt x="441" y="1294"/>
                  </a:lnTo>
                  <a:lnTo>
                    <a:pt x="444" y="1251"/>
                  </a:lnTo>
                  <a:lnTo>
                    <a:pt x="407" y="887"/>
                  </a:lnTo>
                  <a:lnTo>
                    <a:pt x="430" y="308"/>
                  </a:lnTo>
                  <a:lnTo>
                    <a:pt x="444" y="263"/>
                  </a:lnTo>
                  <a:lnTo>
                    <a:pt x="464" y="223"/>
                  </a:lnTo>
                  <a:lnTo>
                    <a:pt x="535" y="144"/>
                  </a:lnTo>
                  <a:lnTo>
                    <a:pt x="549" y="127"/>
                  </a:lnTo>
                  <a:lnTo>
                    <a:pt x="552" y="119"/>
                  </a:lnTo>
                  <a:lnTo>
                    <a:pt x="554" y="110"/>
                  </a:lnTo>
                  <a:lnTo>
                    <a:pt x="543" y="93"/>
                  </a:lnTo>
                  <a:lnTo>
                    <a:pt x="515" y="74"/>
                  </a:lnTo>
                  <a:lnTo>
                    <a:pt x="439" y="42"/>
                  </a:lnTo>
                  <a:lnTo>
                    <a:pt x="337" y="14"/>
                  </a:lnTo>
                  <a:lnTo>
                    <a:pt x="269" y="2"/>
                  </a:lnTo>
                  <a:lnTo>
                    <a:pt x="235" y="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25" name="Freeform 13"/>
            <p:cNvSpPr>
              <a:spLocks/>
            </p:cNvSpPr>
            <p:nvPr/>
          </p:nvSpPr>
          <p:spPr bwMode="auto">
            <a:xfrm>
              <a:off x="3353" y="1450"/>
              <a:ext cx="157" cy="652"/>
            </a:xfrm>
            <a:custGeom>
              <a:avLst/>
              <a:gdLst>
                <a:gd name="T0" fmla="*/ 218 w 781"/>
                <a:gd name="T1" fmla="*/ 17 h 3263"/>
                <a:gd name="T2" fmla="*/ 178 w 781"/>
                <a:gd name="T3" fmla="*/ 6 h 3263"/>
                <a:gd name="T4" fmla="*/ 139 w 781"/>
                <a:gd name="T5" fmla="*/ 0 h 3263"/>
                <a:gd name="T6" fmla="*/ 99 w 781"/>
                <a:gd name="T7" fmla="*/ 2 h 3263"/>
                <a:gd name="T8" fmla="*/ 62 w 781"/>
                <a:gd name="T9" fmla="*/ 17 h 3263"/>
                <a:gd name="T10" fmla="*/ 31 w 781"/>
                <a:gd name="T11" fmla="*/ 40 h 3263"/>
                <a:gd name="T12" fmla="*/ 20 w 781"/>
                <a:gd name="T13" fmla="*/ 53 h 3263"/>
                <a:gd name="T14" fmla="*/ 11 w 781"/>
                <a:gd name="T15" fmla="*/ 74 h 3263"/>
                <a:gd name="T16" fmla="*/ 5 w 781"/>
                <a:gd name="T17" fmla="*/ 96 h 3263"/>
                <a:gd name="T18" fmla="*/ 0 w 781"/>
                <a:gd name="T19" fmla="*/ 155 h 3263"/>
                <a:gd name="T20" fmla="*/ 3 w 781"/>
                <a:gd name="T21" fmla="*/ 229 h 3263"/>
                <a:gd name="T22" fmla="*/ 56 w 781"/>
                <a:gd name="T23" fmla="*/ 708 h 3263"/>
                <a:gd name="T24" fmla="*/ 77 w 781"/>
                <a:gd name="T25" fmla="*/ 1430 h 3263"/>
                <a:gd name="T26" fmla="*/ 101 w 781"/>
                <a:gd name="T27" fmla="*/ 1841 h 3263"/>
                <a:gd name="T28" fmla="*/ 99 w 781"/>
                <a:gd name="T29" fmla="*/ 1894 h 3263"/>
                <a:gd name="T30" fmla="*/ 60 w 781"/>
                <a:gd name="T31" fmla="*/ 2064 h 3263"/>
                <a:gd name="T32" fmla="*/ 51 w 781"/>
                <a:gd name="T33" fmla="*/ 2147 h 3263"/>
                <a:gd name="T34" fmla="*/ 67 w 781"/>
                <a:gd name="T35" fmla="*/ 2241 h 3263"/>
                <a:gd name="T36" fmla="*/ 331 w 781"/>
                <a:gd name="T37" fmla="*/ 2829 h 3263"/>
                <a:gd name="T38" fmla="*/ 413 w 781"/>
                <a:gd name="T39" fmla="*/ 3041 h 3263"/>
                <a:gd name="T40" fmla="*/ 439 w 781"/>
                <a:gd name="T41" fmla="*/ 3099 h 3263"/>
                <a:gd name="T42" fmla="*/ 464 w 781"/>
                <a:gd name="T43" fmla="*/ 3144 h 3263"/>
                <a:gd name="T44" fmla="*/ 512 w 781"/>
                <a:gd name="T45" fmla="*/ 3209 h 3263"/>
                <a:gd name="T46" fmla="*/ 535 w 781"/>
                <a:gd name="T47" fmla="*/ 3231 h 3263"/>
                <a:gd name="T48" fmla="*/ 580 w 781"/>
                <a:gd name="T49" fmla="*/ 3257 h 3263"/>
                <a:gd name="T50" fmla="*/ 603 w 781"/>
                <a:gd name="T51" fmla="*/ 3263 h 3263"/>
                <a:gd name="T52" fmla="*/ 626 w 781"/>
                <a:gd name="T53" fmla="*/ 3263 h 3263"/>
                <a:gd name="T54" fmla="*/ 645 w 781"/>
                <a:gd name="T55" fmla="*/ 3257 h 3263"/>
                <a:gd name="T56" fmla="*/ 667 w 781"/>
                <a:gd name="T57" fmla="*/ 3246 h 3263"/>
                <a:gd name="T58" fmla="*/ 690 w 781"/>
                <a:gd name="T59" fmla="*/ 3229 h 3263"/>
                <a:gd name="T60" fmla="*/ 735 w 781"/>
                <a:gd name="T61" fmla="*/ 3180 h 3263"/>
                <a:gd name="T62" fmla="*/ 756 w 781"/>
                <a:gd name="T63" fmla="*/ 3146 h 3263"/>
                <a:gd name="T64" fmla="*/ 781 w 781"/>
                <a:gd name="T65" fmla="*/ 3078 h 3263"/>
                <a:gd name="T66" fmla="*/ 781 w 781"/>
                <a:gd name="T67" fmla="*/ 3041 h 3263"/>
                <a:gd name="T68" fmla="*/ 773 w 781"/>
                <a:gd name="T69" fmla="*/ 3007 h 3263"/>
                <a:gd name="T70" fmla="*/ 758 w 781"/>
                <a:gd name="T71" fmla="*/ 2971 h 3263"/>
                <a:gd name="T72" fmla="*/ 684 w 781"/>
                <a:gd name="T73" fmla="*/ 2854 h 3263"/>
                <a:gd name="T74" fmla="*/ 600 w 781"/>
                <a:gd name="T75" fmla="*/ 2679 h 3263"/>
                <a:gd name="T76" fmla="*/ 473 w 781"/>
                <a:gd name="T77" fmla="*/ 2294 h 3263"/>
                <a:gd name="T78" fmla="*/ 362 w 781"/>
                <a:gd name="T79" fmla="*/ 1875 h 3263"/>
                <a:gd name="T80" fmla="*/ 331 w 781"/>
                <a:gd name="T81" fmla="*/ 1622 h 3263"/>
                <a:gd name="T82" fmla="*/ 283 w 781"/>
                <a:gd name="T83" fmla="*/ 383 h 3263"/>
                <a:gd name="T84" fmla="*/ 294 w 781"/>
                <a:gd name="T85" fmla="*/ 189 h 3263"/>
                <a:gd name="T86" fmla="*/ 286 w 781"/>
                <a:gd name="T87" fmla="*/ 96 h 3263"/>
                <a:gd name="T88" fmla="*/ 280 w 781"/>
                <a:gd name="T89" fmla="*/ 76 h 3263"/>
                <a:gd name="T90" fmla="*/ 263 w 781"/>
                <a:gd name="T91" fmla="*/ 48 h 3263"/>
                <a:gd name="T92" fmla="*/ 218 w 781"/>
                <a:gd name="T93" fmla="*/ 17 h 3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1" h="3263">
                  <a:moveTo>
                    <a:pt x="218" y="17"/>
                  </a:moveTo>
                  <a:lnTo>
                    <a:pt x="178" y="6"/>
                  </a:lnTo>
                  <a:lnTo>
                    <a:pt x="139" y="0"/>
                  </a:lnTo>
                  <a:lnTo>
                    <a:pt x="99" y="2"/>
                  </a:lnTo>
                  <a:lnTo>
                    <a:pt x="62" y="17"/>
                  </a:lnTo>
                  <a:lnTo>
                    <a:pt x="31" y="40"/>
                  </a:lnTo>
                  <a:lnTo>
                    <a:pt x="20" y="53"/>
                  </a:lnTo>
                  <a:lnTo>
                    <a:pt x="11" y="74"/>
                  </a:lnTo>
                  <a:lnTo>
                    <a:pt x="5" y="96"/>
                  </a:lnTo>
                  <a:lnTo>
                    <a:pt x="0" y="155"/>
                  </a:lnTo>
                  <a:lnTo>
                    <a:pt x="3" y="229"/>
                  </a:lnTo>
                  <a:lnTo>
                    <a:pt x="56" y="708"/>
                  </a:lnTo>
                  <a:lnTo>
                    <a:pt x="77" y="1430"/>
                  </a:lnTo>
                  <a:lnTo>
                    <a:pt x="101" y="1841"/>
                  </a:lnTo>
                  <a:lnTo>
                    <a:pt x="99" y="1894"/>
                  </a:lnTo>
                  <a:lnTo>
                    <a:pt x="60" y="2064"/>
                  </a:lnTo>
                  <a:lnTo>
                    <a:pt x="51" y="2147"/>
                  </a:lnTo>
                  <a:lnTo>
                    <a:pt x="67" y="2241"/>
                  </a:lnTo>
                  <a:lnTo>
                    <a:pt x="331" y="2829"/>
                  </a:lnTo>
                  <a:lnTo>
                    <a:pt x="413" y="3041"/>
                  </a:lnTo>
                  <a:lnTo>
                    <a:pt x="439" y="3099"/>
                  </a:lnTo>
                  <a:lnTo>
                    <a:pt x="464" y="3144"/>
                  </a:lnTo>
                  <a:lnTo>
                    <a:pt x="512" y="3209"/>
                  </a:lnTo>
                  <a:lnTo>
                    <a:pt x="535" y="3231"/>
                  </a:lnTo>
                  <a:lnTo>
                    <a:pt x="580" y="3257"/>
                  </a:lnTo>
                  <a:lnTo>
                    <a:pt x="603" y="3263"/>
                  </a:lnTo>
                  <a:lnTo>
                    <a:pt x="626" y="3263"/>
                  </a:lnTo>
                  <a:lnTo>
                    <a:pt x="645" y="3257"/>
                  </a:lnTo>
                  <a:lnTo>
                    <a:pt x="667" y="3246"/>
                  </a:lnTo>
                  <a:lnTo>
                    <a:pt x="690" y="3229"/>
                  </a:lnTo>
                  <a:lnTo>
                    <a:pt x="735" y="3180"/>
                  </a:lnTo>
                  <a:lnTo>
                    <a:pt x="756" y="3146"/>
                  </a:lnTo>
                  <a:lnTo>
                    <a:pt x="781" y="3078"/>
                  </a:lnTo>
                  <a:lnTo>
                    <a:pt x="781" y="3041"/>
                  </a:lnTo>
                  <a:lnTo>
                    <a:pt x="773" y="3007"/>
                  </a:lnTo>
                  <a:lnTo>
                    <a:pt x="758" y="2971"/>
                  </a:lnTo>
                  <a:lnTo>
                    <a:pt x="684" y="2854"/>
                  </a:lnTo>
                  <a:lnTo>
                    <a:pt x="600" y="2679"/>
                  </a:lnTo>
                  <a:lnTo>
                    <a:pt x="473" y="2294"/>
                  </a:lnTo>
                  <a:lnTo>
                    <a:pt x="362" y="1875"/>
                  </a:lnTo>
                  <a:lnTo>
                    <a:pt x="331" y="1622"/>
                  </a:lnTo>
                  <a:lnTo>
                    <a:pt x="283" y="383"/>
                  </a:lnTo>
                  <a:lnTo>
                    <a:pt x="294" y="189"/>
                  </a:lnTo>
                  <a:lnTo>
                    <a:pt x="286" y="96"/>
                  </a:lnTo>
                  <a:lnTo>
                    <a:pt x="280" y="76"/>
                  </a:lnTo>
                  <a:lnTo>
                    <a:pt x="263" y="48"/>
                  </a:lnTo>
                  <a:lnTo>
                    <a:pt x="218" y="17"/>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26" name="Freeform 14"/>
            <p:cNvSpPr>
              <a:spLocks/>
            </p:cNvSpPr>
            <p:nvPr/>
          </p:nvSpPr>
          <p:spPr bwMode="auto">
            <a:xfrm>
              <a:off x="3104" y="1474"/>
              <a:ext cx="1309" cy="192"/>
            </a:xfrm>
            <a:custGeom>
              <a:avLst/>
              <a:gdLst>
                <a:gd name="T0" fmla="*/ 4455 w 6547"/>
                <a:gd name="T1" fmla="*/ 303 h 962"/>
                <a:gd name="T2" fmla="*/ 3569 w 6547"/>
                <a:gd name="T3" fmla="*/ 294 h 962"/>
                <a:gd name="T4" fmla="*/ 2157 w 6547"/>
                <a:gd name="T5" fmla="*/ 164 h 962"/>
                <a:gd name="T6" fmla="*/ 1700 w 6547"/>
                <a:gd name="T7" fmla="*/ 113 h 962"/>
                <a:gd name="T8" fmla="*/ 223 w 6547"/>
                <a:gd name="T9" fmla="*/ 0 h 962"/>
                <a:gd name="T10" fmla="*/ 113 w 6547"/>
                <a:gd name="T11" fmla="*/ 0 h 962"/>
                <a:gd name="T12" fmla="*/ 51 w 6547"/>
                <a:gd name="T13" fmla="*/ 5 h 962"/>
                <a:gd name="T14" fmla="*/ 34 w 6547"/>
                <a:gd name="T15" fmla="*/ 11 h 962"/>
                <a:gd name="T16" fmla="*/ 23 w 6547"/>
                <a:gd name="T17" fmla="*/ 17 h 962"/>
                <a:gd name="T18" fmla="*/ 14 w 6547"/>
                <a:gd name="T19" fmla="*/ 25 h 962"/>
                <a:gd name="T20" fmla="*/ 2 w 6547"/>
                <a:gd name="T21" fmla="*/ 45 h 962"/>
                <a:gd name="T22" fmla="*/ 0 w 6547"/>
                <a:gd name="T23" fmla="*/ 56 h 962"/>
                <a:gd name="T24" fmla="*/ 0 w 6547"/>
                <a:gd name="T25" fmla="*/ 70 h 962"/>
                <a:gd name="T26" fmla="*/ 14 w 6547"/>
                <a:gd name="T27" fmla="*/ 102 h 962"/>
                <a:gd name="T28" fmla="*/ 34 w 6547"/>
                <a:gd name="T29" fmla="*/ 136 h 962"/>
                <a:gd name="T30" fmla="*/ 48 w 6547"/>
                <a:gd name="T31" fmla="*/ 181 h 962"/>
                <a:gd name="T32" fmla="*/ 62 w 6547"/>
                <a:gd name="T33" fmla="*/ 419 h 962"/>
                <a:gd name="T34" fmla="*/ 70 w 6547"/>
                <a:gd name="T35" fmla="*/ 441 h 962"/>
                <a:gd name="T36" fmla="*/ 82 w 6547"/>
                <a:gd name="T37" fmla="*/ 458 h 962"/>
                <a:gd name="T38" fmla="*/ 93 w 6547"/>
                <a:gd name="T39" fmla="*/ 470 h 962"/>
                <a:gd name="T40" fmla="*/ 108 w 6547"/>
                <a:gd name="T41" fmla="*/ 479 h 962"/>
                <a:gd name="T42" fmla="*/ 164 w 6547"/>
                <a:gd name="T43" fmla="*/ 487 h 962"/>
                <a:gd name="T44" fmla="*/ 229 w 6547"/>
                <a:gd name="T45" fmla="*/ 487 h 962"/>
                <a:gd name="T46" fmla="*/ 249 w 6547"/>
                <a:gd name="T47" fmla="*/ 481 h 962"/>
                <a:gd name="T48" fmla="*/ 393 w 6547"/>
                <a:gd name="T49" fmla="*/ 453 h 962"/>
                <a:gd name="T50" fmla="*/ 476 w 6547"/>
                <a:gd name="T51" fmla="*/ 453 h 962"/>
                <a:gd name="T52" fmla="*/ 1287 w 6547"/>
                <a:gd name="T53" fmla="*/ 515 h 962"/>
                <a:gd name="T54" fmla="*/ 1791 w 6547"/>
                <a:gd name="T55" fmla="*/ 577 h 962"/>
                <a:gd name="T56" fmla="*/ 2165 w 6547"/>
                <a:gd name="T57" fmla="*/ 634 h 962"/>
                <a:gd name="T58" fmla="*/ 2664 w 6547"/>
                <a:gd name="T59" fmla="*/ 685 h 962"/>
                <a:gd name="T60" fmla="*/ 3645 w 6547"/>
                <a:gd name="T61" fmla="*/ 719 h 962"/>
                <a:gd name="T62" fmla="*/ 5564 w 6547"/>
                <a:gd name="T63" fmla="*/ 875 h 962"/>
                <a:gd name="T64" fmla="*/ 6294 w 6547"/>
                <a:gd name="T65" fmla="*/ 962 h 962"/>
                <a:gd name="T66" fmla="*/ 6411 w 6547"/>
                <a:gd name="T67" fmla="*/ 960 h 962"/>
                <a:gd name="T68" fmla="*/ 6458 w 6547"/>
                <a:gd name="T69" fmla="*/ 943 h 962"/>
                <a:gd name="T70" fmla="*/ 6475 w 6547"/>
                <a:gd name="T71" fmla="*/ 934 h 962"/>
                <a:gd name="T72" fmla="*/ 6490 w 6547"/>
                <a:gd name="T73" fmla="*/ 920 h 962"/>
                <a:gd name="T74" fmla="*/ 6501 w 6547"/>
                <a:gd name="T75" fmla="*/ 903 h 962"/>
                <a:gd name="T76" fmla="*/ 6524 w 6547"/>
                <a:gd name="T77" fmla="*/ 860 h 962"/>
                <a:gd name="T78" fmla="*/ 6541 w 6547"/>
                <a:gd name="T79" fmla="*/ 798 h 962"/>
                <a:gd name="T80" fmla="*/ 6547 w 6547"/>
                <a:gd name="T81" fmla="*/ 555 h 962"/>
                <a:gd name="T82" fmla="*/ 6541 w 6547"/>
                <a:gd name="T83" fmla="*/ 498 h 962"/>
                <a:gd name="T84" fmla="*/ 6530 w 6547"/>
                <a:gd name="T85" fmla="*/ 473 h 962"/>
                <a:gd name="T86" fmla="*/ 6524 w 6547"/>
                <a:gd name="T87" fmla="*/ 464 h 962"/>
                <a:gd name="T88" fmla="*/ 6498 w 6547"/>
                <a:gd name="T89" fmla="*/ 439 h 962"/>
                <a:gd name="T90" fmla="*/ 6496 w 6547"/>
                <a:gd name="T91" fmla="*/ 436 h 962"/>
                <a:gd name="T92" fmla="*/ 6462 w 6547"/>
                <a:gd name="T93" fmla="*/ 428 h 962"/>
                <a:gd name="T94" fmla="*/ 6447 w 6547"/>
                <a:gd name="T95" fmla="*/ 428 h 962"/>
                <a:gd name="T96" fmla="*/ 6430 w 6547"/>
                <a:gd name="T97" fmla="*/ 424 h 962"/>
                <a:gd name="T98" fmla="*/ 6411 w 6547"/>
                <a:gd name="T99" fmla="*/ 424 h 962"/>
                <a:gd name="T100" fmla="*/ 4455 w 6547"/>
                <a:gd name="T101" fmla="*/ 303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47" h="962">
                  <a:moveTo>
                    <a:pt x="4455" y="303"/>
                  </a:moveTo>
                  <a:lnTo>
                    <a:pt x="3569" y="294"/>
                  </a:lnTo>
                  <a:lnTo>
                    <a:pt x="2157" y="164"/>
                  </a:lnTo>
                  <a:lnTo>
                    <a:pt x="1700" y="113"/>
                  </a:lnTo>
                  <a:lnTo>
                    <a:pt x="223" y="0"/>
                  </a:lnTo>
                  <a:lnTo>
                    <a:pt x="113" y="0"/>
                  </a:lnTo>
                  <a:lnTo>
                    <a:pt x="51" y="5"/>
                  </a:lnTo>
                  <a:lnTo>
                    <a:pt x="34" y="11"/>
                  </a:lnTo>
                  <a:lnTo>
                    <a:pt x="23" y="17"/>
                  </a:lnTo>
                  <a:lnTo>
                    <a:pt x="14" y="25"/>
                  </a:lnTo>
                  <a:lnTo>
                    <a:pt x="2" y="45"/>
                  </a:lnTo>
                  <a:lnTo>
                    <a:pt x="0" y="56"/>
                  </a:lnTo>
                  <a:lnTo>
                    <a:pt x="0" y="70"/>
                  </a:lnTo>
                  <a:lnTo>
                    <a:pt x="14" y="102"/>
                  </a:lnTo>
                  <a:lnTo>
                    <a:pt x="34" y="136"/>
                  </a:lnTo>
                  <a:lnTo>
                    <a:pt x="48" y="181"/>
                  </a:lnTo>
                  <a:lnTo>
                    <a:pt x="62" y="419"/>
                  </a:lnTo>
                  <a:lnTo>
                    <a:pt x="70" y="441"/>
                  </a:lnTo>
                  <a:lnTo>
                    <a:pt x="82" y="458"/>
                  </a:lnTo>
                  <a:lnTo>
                    <a:pt x="93" y="470"/>
                  </a:lnTo>
                  <a:lnTo>
                    <a:pt x="108" y="479"/>
                  </a:lnTo>
                  <a:lnTo>
                    <a:pt x="164" y="487"/>
                  </a:lnTo>
                  <a:lnTo>
                    <a:pt x="229" y="487"/>
                  </a:lnTo>
                  <a:lnTo>
                    <a:pt x="249" y="481"/>
                  </a:lnTo>
                  <a:lnTo>
                    <a:pt x="393" y="453"/>
                  </a:lnTo>
                  <a:lnTo>
                    <a:pt x="476" y="453"/>
                  </a:lnTo>
                  <a:lnTo>
                    <a:pt x="1287" y="515"/>
                  </a:lnTo>
                  <a:lnTo>
                    <a:pt x="1791" y="577"/>
                  </a:lnTo>
                  <a:lnTo>
                    <a:pt x="2165" y="634"/>
                  </a:lnTo>
                  <a:lnTo>
                    <a:pt x="2664" y="685"/>
                  </a:lnTo>
                  <a:lnTo>
                    <a:pt x="3645" y="719"/>
                  </a:lnTo>
                  <a:lnTo>
                    <a:pt x="5564" y="875"/>
                  </a:lnTo>
                  <a:lnTo>
                    <a:pt x="6294" y="962"/>
                  </a:lnTo>
                  <a:lnTo>
                    <a:pt x="6411" y="960"/>
                  </a:lnTo>
                  <a:lnTo>
                    <a:pt x="6458" y="943"/>
                  </a:lnTo>
                  <a:lnTo>
                    <a:pt x="6475" y="934"/>
                  </a:lnTo>
                  <a:lnTo>
                    <a:pt x="6490" y="920"/>
                  </a:lnTo>
                  <a:lnTo>
                    <a:pt x="6501" y="903"/>
                  </a:lnTo>
                  <a:lnTo>
                    <a:pt x="6524" y="860"/>
                  </a:lnTo>
                  <a:lnTo>
                    <a:pt x="6541" y="798"/>
                  </a:lnTo>
                  <a:lnTo>
                    <a:pt x="6547" y="555"/>
                  </a:lnTo>
                  <a:lnTo>
                    <a:pt x="6541" y="498"/>
                  </a:lnTo>
                  <a:lnTo>
                    <a:pt x="6530" y="473"/>
                  </a:lnTo>
                  <a:lnTo>
                    <a:pt x="6524" y="464"/>
                  </a:lnTo>
                  <a:lnTo>
                    <a:pt x="6498" y="439"/>
                  </a:lnTo>
                  <a:lnTo>
                    <a:pt x="6496" y="436"/>
                  </a:lnTo>
                  <a:lnTo>
                    <a:pt x="6462" y="428"/>
                  </a:lnTo>
                  <a:lnTo>
                    <a:pt x="6447" y="428"/>
                  </a:lnTo>
                  <a:lnTo>
                    <a:pt x="6430" y="424"/>
                  </a:lnTo>
                  <a:lnTo>
                    <a:pt x="6411" y="424"/>
                  </a:lnTo>
                  <a:lnTo>
                    <a:pt x="4455" y="303"/>
                  </a:lnTo>
                  <a:close/>
                </a:path>
              </a:pathLst>
            </a:custGeom>
            <a:solidFill>
              <a:srgbClr val="A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27" name="Freeform 15"/>
            <p:cNvSpPr>
              <a:spLocks/>
            </p:cNvSpPr>
            <p:nvPr/>
          </p:nvSpPr>
          <p:spPr bwMode="auto">
            <a:xfrm>
              <a:off x="3118" y="1600"/>
              <a:ext cx="1287" cy="204"/>
            </a:xfrm>
            <a:custGeom>
              <a:avLst/>
              <a:gdLst>
                <a:gd name="T0" fmla="*/ 6417 w 6434"/>
                <a:gd name="T1" fmla="*/ 544 h 1020"/>
                <a:gd name="T2" fmla="*/ 6411 w 6434"/>
                <a:gd name="T3" fmla="*/ 530 h 1020"/>
                <a:gd name="T4" fmla="*/ 6405 w 6434"/>
                <a:gd name="T5" fmla="*/ 522 h 1020"/>
                <a:gd name="T6" fmla="*/ 6400 w 6434"/>
                <a:gd name="T7" fmla="*/ 518 h 1020"/>
                <a:gd name="T8" fmla="*/ 6381 w 6434"/>
                <a:gd name="T9" fmla="*/ 516 h 1020"/>
                <a:gd name="T10" fmla="*/ 6369 w 6434"/>
                <a:gd name="T11" fmla="*/ 513 h 1020"/>
                <a:gd name="T12" fmla="*/ 6352 w 6434"/>
                <a:gd name="T13" fmla="*/ 511 h 1020"/>
                <a:gd name="T14" fmla="*/ 6315 w 6434"/>
                <a:gd name="T15" fmla="*/ 501 h 1020"/>
                <a:gd name="T16" fmla="*/ 6292 w 6434"/>
                <a:gd name="T17" fmla="*/ 501 h 1020"/>
                <a:gd name="T18" fmla="*/ 6241 w 6434"/>
                <a:gd name="T19" fmla="*/ 496 h 1020"/>
                <a:gd name="T20" fmla="*/ 3952 w 6434"/>
                <a:gd name="T21" fmla="*/ 266 h 1020"/>
                <a:gd name="T22" fmla="*/ 2520 w 6434"/>
                <a:gd name="T23" fmla="*/ 235 h 1020"/>
                <a:gd name="T24" fmla="*/ 2041 w 6434"/>
                <a:gd name="T25" fmla="*/ 175 h 1020"/>
                <a:gd name="T26" fmla="*/ 1234 w 6434"/>
                <a:gd name="T27" fmla="*/ 62 h 1020"/>
                <a:gd name="T28" fmla="*/ 849 w 6434"/>
                <a:gd name="T29" fmla="*/ 23 h 1020"/>
                <a:gd name="T30" fmla="*/ 258 w 6434"/>
                <a:gd name="T31" fmla="*/ 0 h 1020"/>
                <a:gd name="T32" fmla="*/ 111 w 6434"/>
                <a:gd name="T33" fmla="*/ 9 h 1020"/>
                <a:gd name="T34" fmla="*/ 57 w 6434"/>
                <a:gd name="T35" fmla="*/ 23 h 1020"/>
                <a:gd name="T36" fmla="*/ 38 w 6434"/>
                <a:gd name="T37" fmla="*/ 34 h 1020"/>
                <a:gd name="T38" fmla="*/ 23 w 6434"/>
                <a:gd name="T39" fmla="*/ 45 h 1020"/>
                <a:gd name="T40" fmla="*/ 9 w 6434"/>
                <a:gd name="T41" fmla="*/ 73 h 1020"/>
                <a:gd name="T42" fmla="*/ 0 w 6434"/>
                <a:gd name="T43" fmla="*/ 133 h 1020"/>
                <a:gd name="T44" fmla="*/ 6 w 6434"/>
                <a:gd name="T45" fmla="*/ 354 h 1020"/>
                <a:gd name="T46" fmla="*/ 23 w 6434"/>
                <a:gd name="T47" fmla="*/ 428 h 1020"/>
                <a:gd name="T48" fmla="*/ 34 w 6434"/>
                <a:gd name="T49" fmla="*/ 454 h 1020"/>
                <a:gd name="T50" fmla="*/ 49 w 6434"/>
                <a:gd name="T51" fmla="*/ 473 h 1020"/>
                <a:gd name="T52" fmla="*/ 62 w 6434"/>
                <a:gd name="T53" fmla="*/ 484 h 1020"/>
                <a:gd name="T54" fmla="*/ 77 w 6434"/>
                <a:gd name="T55" fmla="*/ 494 h 1020"/>
                <a:gd name="T56" fmla="*/ 96 w 6434"/>
                <a:gd name="T57" fmla="*/ 499 h 1020"/>
                <a:gd name="T58" fmla="*/ 117 w 6434"/>
                <a:gd name="T59" fmla="*/ 501 h 1020"/>
                <a:gd name="T60" fmla="*/ 215 w 6434"/>
                <a:gd name="T61" fmla="*/ 499 h 1020"/>
                <a:gd name="T62" fmla="*/ 655 w 6434"/>
                <a:gd name="T63" fmla="*/ 434 h 1020"/>
                <a:gd name="T64" fmla="*/ 866 w 6434"/>
                <a:gd name="T65" fmla="*/ 434 h 1020"/>
                <a:gd name="T66" fmla="*/ 1444 w 6434"/>
                <a:gd name="T67" fmla="*/ 501 h 1020"/>
                <a:gd name="T68" fmla="*/ 2098 w 6434"/>
                <a:gd name="T69" fmla="*/ 624 h 1020"/>
                <a:gd name="T70" fmla="*/ 2367 w 6434"/>
                <a:gd name="T71" fmla="*/ 646 h 1020"/>
                <a:gd name="T72" fmla="*/ 2673 w 6434"/>
                <a:gd name="T73" fmla="*/ 643 h 1020"/>
                <a:gd name="T74" fmla="*/ 3692 w 6434"/>
                <a:gd name="T75" fmla="*/ 680 h 1020"/>
                <a:gd name="T76" fmla="*/ 5933 w 6434"/>
                <a:gd name="T77" fmla="*/ 941 h 1020"/>
                <a:gd name="T78" fmla="*/ 6047 w 6434"/>
                <a:gd name="T79" fmla="*/ 963 h 1020"/>
                <a:gd name="T80" fmla="*/ 6207 w 6434"/>
                <a:gd name="T81" fmla="*/ 1011 h 1020"/>
                <a:gd name="T82" fmla="*/ 6273 w 6434"/>
                <a:gd name="T83" fmla="*/ 1020 h 1020"/>
                <a:gd name="T84" fmla="*/ 6301 w 6434"/>
                <a:gd name="T85" fmla="*/ 1020 h 1020"/>
                <a:gd name="T86" fmla="*/ 6349 w 6434"/>
                <a:gd name="T87" fmla="*/ 1014 h 1020"/>
                <a:gd name="T88" fmla="*/ 6369 w 6434"/>
                <a:gd name="T89" fmla="*/ 1009 h 1020"/>
                <a:gd name="T90" fmla="*/ 6383 w 6434"/>
                <a:gd name="T91" fmla="*/ 1000 h 1020"/>
                <a:gd name="T92" fmla="*/ 6397 w 6434"/>
                <a:gd name="T93" fmla="*/ 986 h 1020"/>
                <a:gd name="T94" fmla="*/ 6420 w 6434"/>
                <a:gd name="T95" fmla="*/ 941 h 1020"/>
                <a:gd name="T96" fmla="*/ 6426 w 6434"/>
                <a:gd name="T97" fmla="*/ 924 h 1020"/>
                <a:gd name="T98" fmla="*/ 6434 w 6434"/>
                <a:gd name="T99" fmla="*/ 751 h 1020"/>
                <a:gd name="T100" fmla="*/ 6426 w 6434"/>
                <a:gd name="T101" fmla="*/ 601 h 1020"/>
                <a:gd name="T102" fmla="*/ 6417 w 6434"/>
                <a:gd name="T103" fmla="*/ 544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4" h="1020">
                  <a:moveTo>
                    <a:pt x="6417" y="544"/>
                  </a:moveTo>
                  <a:lnTo>
                    <a:pt x="6411" y="530"/>
                  </a:lnTo>
                  <a:lnTo>
                    <a:pt x="6405" y="522"/>
                  </a:lnTo>
                  <a:lnTo>
                    <a:pt x="6400" y="518"/>
                  </a:lnTo>
                  <a:lnTo>
                    <a:pt x="6381" y="516"/>
                  </a:lnTo>
                  <a:lnTo>
                    <a:pt x="6369" y="513"/>
                  </a:lnTo>
                  <a:lnTo>
                    <a:pt x="6352" y="511"/>
                  </a:lnTo>
                  <a:lnTo>
                    <a:pt x="6315" y="501"/>
                  </a:lnTo>
                  <a:lnTo>
                    <a:pt x="6292" y="501"/>
                  </a:lnTo>
                  <a:lnTo>
                    <a:pt x="6241" y="496"/>
                  </a:lnTo>
                  <a:lnTo>
                    <a:pt x="3952" y="266"/>
                  </a:lnTo>
                  <a:lnTo>
                    <a:pt x="2520" y="235"/>
                  </a:lnTo>
                  <a:lnTo>
                    <a:pt x="2041" y="175"/>
                  </a:lnTo>
                  <a:lnTo>
                    <a:pt x="1234" y="62"/>
                  </a:lnTo>
                  <a:lnTo>
                    <a:pt x="849" y="23"/>
                  </a:lnTo>
                  <a:lnTo>
                    <a:pt x="258" y="0"/>
                  </a:lnTo>
                  <a:lnTo>
                    <a:pt x="111" y="9"/>
                  </a:lnTo>
                  <a:lnTo>
                    <a:pt x="57" y="23"/>
                  </a:lnTo>
                  <a:lnTo>
                    <a:pt x="38" y="34"/>
                  </a:lnTo>
                  <a:lnTo>
                    <a:pt x="23" y="45"/>
                  </a:lnTo>
                  <a:lnTo>
                    <a:pt x="9" y="73"/>
                  </a:lnTo>
                  <a:lnTo>
                    <a:pt x="0" y="133"/>
                  </a:lnTo>
                  <a:lnTo>
                    <a:pt x="6" y="354"/>
                  </a:lnTo>
                  <a:lnTo>
                    <a:pt x="23" y="428"/>
                  </a:lnTo>
                  <a:lnTo>
                    <a:pt x="34" y="454"/>
                  </a:lnTo>
                  <a:lnTo>
                    <a:pt x="49" y="473"/>
                  </a:lnTo>
                  <a:lnTo>
                    <a:pt x="62" y="484"/>
                  </a:lnTo>
                  <a:lnTo>
                    <a:pt x="77" y="494"/>
                  </a:lnTo>
                  <a:lnTo>
                    <a:pt x="96" y="499"/>
                  </a:lnTo>
                  <a:lnTo>
                    <a:pt x="117" y="501"/>
                  </a:lnTo>
                  <a:lnTo>
                    <a:pt x="215" y="499"/>
                  </a:lnTo>
                  <a:lnTo>
                    <a:pt x="655" y="434"/>
                  </a:lnTo>
                  <a:lnTo>
                    <a:pt x="866" y="434"/>
                  </a:lnTo>
                  <a:lnTo>
                    <a:pt x="1444" y="501"/>
                  </a:lnTo>
                  <a:lnTo>
                    <a:pt x="2098" y="624"/>
                  </a:lnTo>
                  <a:lnTo>
                    <a:pt x="2367" y="646"/>
                  </a:lnTo>
                  <a:lnTo>
                    <a:pt x="2673" y="643"/>
                  </a:lnTo>
                  <a:lnTo>
                    <a:pt x="3692" y="680"/>
                  </a:lnTo>
                  <a:lnTo>
                    <a:pt x="5933" y="941"/>
                  </a:lnTo>
                  <a:lnTo>
                    <a:pt x="6047" y="963"/>
                  </a:lnTo>
                  <a:lnTo>
                    <a:pt x="6207" y="1011"/>
                  </a:lnTo>
                  <a:lnTo>
                    <a:pt x="6273" y="1020"/>
                  </a:lnTo>
                  <a:lnTo>
                    <a:pt x="6301" y="1020"/>
                  </a:lnTo>
                  <a:lnTo>
                    <a:pt x="6349" y="1014"/>
                  </a:lnTo>
                  <a:lnTo>
                    <a:pt x="6369" y="1009"/>
                  </a:lnTo>
                  <a:lnTo>
                    <a:pt x="6383" y="1000"/>
                  </a:lnTo>
                  <a:lnTo>
                    <a:pt x="6397" y="986"/>
                  </a:lnTo>
                  <a:lnTo>
                    <a:pt x="6420" y="941"/>
                  </a:lnTo>
                  <a:lnTo>
                    <a:pt x="6426" y="924"/>
                  </a:lnTo>
                  <a:lnTo>
                    <a:pt x="6434" y="751"/>
                  </a:lnTo>
                  <a:lnTo>
                    <a:pt x="6426" y="601"/>
                  </a:lnTo>
                  <a:lnTo>
                    <a:pt x="6417" y="544"/>
                  </a:lnTo>
                  <a:close/>
                </a:path>
              </a:pathLst>
            </a:custGeom>
            <a:solidFill>
              <a:srgbClr val="A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28" name="Freeform 16"/>
            <p:cNvSpPr>
              <a:spLocks/>
            </p:cNvSpPr>
            <p:nvPr/>
          </p:nvSpPr>
          <p:spPr bwMode="auto">
            <a:xfrm>
              <a:off x="4370" y="1556"/>
              <a:ext cx="44" cy="111"/>
            </a:xfrm>
            <a:custGeom>
              <a:avLst/>
              <a:gdLst>
                <a:gd name="T0" fmla="*/ 147 w 217"/>
                <a:gd name="T1" fmla="*/ 0 h 553"/>
                <a:gd name="T2" fmla="*/ 121 w 217"/>
                <a:gd name="T3" fmla="*/ 9 h 553"/>
                <a:gd name="T4" fmla="*/ 81 w 217"/>
                <a:gd name="T5" fmla="*/ 37 h 553"/>
                <a:gd name="T6" fmla="*/ 47 w 217"/>
                <a:gd name="T7" fmla="*/ 74 h 553"/>
                <a:gd name="T8" fmla="*/ 34 w 217"/>
                <a:gd name="T9" fmla="*/ 85 h 553"/>
                <a:gd name="T10" fmla="*/ 17 w 217"/>
                <a:gd name="T11" fmla="*/ 105 h 553"/>
                <a:gd name="T12" fmla="*/ 8 w 217"/>
                <a:gd name="T13" fmla="*/ 128 h 553"/>
                <a:gd name="T14" fmla="*/ 2 w 217"/>
                <a:gd name="T15" fmla="*/ 151 h 553"/>
                <a:gd name="T16" fmla="*/ 0 w 217"/>
                <a:gd name="T17" fmla="*/ 176 h 553"/>
                <a:gd name="T18" fmla="*/ 8 w 217"/>
                <a:gd name="T19" fmla="*/ 238 h 553"/>
                <a:gd name="T20" fmla="*/ 17 w 217"/>
                <a:gd name="T21" fmla="*/ 272 h 553"/>
                <a:gd name="T22" fmla="*/ 22 w 217"/>
                <a:gd name="T23" fmla="*/ 311 h 553"/>
                <a:gd name="T24" fmla="*/ 19 w 217"/>
                <a:gd name="T25" fmla="*/ 476 h 553"/>
                <a:gd name="T26" fmla="*/ 30 w 217"/>
                <a:gd name="T27" fmla="*/ 521 h 553"/>
                <a:gd name="T28" fmla="*/ 42 w 217"/>
                <a:gd name="T29" fmla="*/ 541 h 553"/>
                <a:gd name="T30" fmla="*/ 51 w 217"/>
                <a:gd name="T31" fmla="*/ 549 h 553"/>
                <a:gd name="T32" fmla="*/ 59 w 217"/>
                <a:gd name="T33" fmla="*/ 553 h 553"/>
                <a:gd name="T34" fmla="*/ 68 w 217"/>
                <a:gd name="T35" fmla="*/ 553 h 553"/>
                <a:gd name="T36" fmla="*/ 92 w 217"/>
                <a:gd name="T37" fmla="*/ 544 h 553"/>
                <a:gd name="T38" fmla="*/ 109 w 217"/>
                <a:gd name="T39" fmla="*/ 532 h 553"/>
                <a:gd name="T40" fmla="*/ 132 w 217"/>
                <a:gd name="T41" fmla="*/ 521 h 553"/>
                <a:gd name="T42" fmla="*/ 175 w 217"/>
                <a:gd name="T43" fmla="*/ 485 h 553"/>
                <a:gd name="T44" fmla="*/ 192 w 217"/>
                <a:gd name="T45" fmla="*/ 462 h 553"/>
                <a:gd name="T46" fmla="*/ 206 w 217"/>
                <a:gd name="T47" fmla="*/ 434 h 553"/>
                <a:gd name="T48" fmla="*/ 215 w 217"/>
                <a:gd name="T49" fmla="*/ 402 h 553"/>
                <a:gd name="T50" fmla="*/ 217 w 217"/>
                <a:gd name="T51" fmla="*/ 385 h 553"/>
                <a:gd name="T52" fmla="*/ 215 w 217"/>
                <a:gd name="T53" fmla="*/ 255 h 553"/>
                <a:gd name="T54" fmla="*/ 192 w 217"/>
                <a:gd name="T55" fmla="*/ 88 h 553"/>
                <a:gd name="T56" fmla="*/ 175 w 217"/>
                <a:gd name="T57" fmla="*/ 28 h 553"/>
                <a:gd name="T58" fmla="*/ 169 w 217"/>
                <a:gd name="T59" fmla="*/ 17 h 553"/>
                <a:gd name="T60" fmla="*/ 164 w 217"/>
                <a:gd name="T61" fmla="*/ 9 h 553"/>
                <a:gd name="T62" fmla="*/ 155 w 217"/>
                <a:gd name="T63" fmla="*/ 3 h 553"/>
                <a:gd name="T64" fmla="*/ 147 w 217"/>
                <a:gd name="T6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553">
                  <a:moveTo>
                    <a:pt x="147" y="0"/>
                  </a:moveTo>
                  <a:lnTo>
                    <a:pt x="121" y="9"/>
                  </a:lnTo>
                  <a:lnTo>
                    <a:pt x="81" y="37"/>
                  </a:lnTo>
                  <a:lnTo>
                    <a:pt x="47" y="74"/>
                  </a:lnTo>
                  <a:lnTo>
                    <a:pt x="34" y="85"/>
                  </a:lnTo>
                  <a:lnTo>
                    <a:pt x="17" y="105"/>
                  </a:lnTo>
                  <a:lnTo>
                    <a:pt x="8" y="128"/>
                  </a:lnTo>
                  <a:lnTo>
                    <a:pt x="2" y="151"/>
                  </a:lnTo>
                  <a:lnTo>
                    <a:pt x="0" y="176"/>
                  </a:lnTo>
                  <a:lnTo>
                    <a:pt x="8" y="238"/>
                  </a:lnTo>
                  <a:lnTo>
                    <a:pt x="17" y="272"/>
                  </a:lnTo>
                  <a:lnTo>
                    <a:pt x="22" y="311"/>
                  </a:lnTo>
                  <a:lnTo>
                    <a:pt x="19" y="476"/>
                  </a:lnTo>
                  <a:lnTo>
                    <a:pt x="30" y="521"/>
                  </a:lnTo>
                  <a:lnTo>
                    <a:pt x="42" y="541"/>
                  </a:lnTo>
                  <a:lnTo>
                    <a:pt x="51" y="549"/>
                  </a:lnTo>
                  <a:lnTo>
                    <a:pt x="59" y="553"/>
                  </a:lnTo>
                  <a:lnTo>
                    <a:pt x="68" y="553"/>
                  </a:lnTo>
                  <a:lnTo>
                    <a:pt x="92" y="544"/>
                  </a:lnTo>
                  <a:lnTo>
                    <a:pt x="109" y="532"/>
                  </a:lnTo>
                  <a:lnTo>
                    <a:pt x="132" y="521"/>
                  </a:lnTo>
                  <a:lnTo>
                    <a:pt x="175" y="485"/>
                  </a:lnTo>
                  <a:lnTo>
                    <a:pt x="192" y="462"/>
                  </a:lnTo>
                  <a:lnTo>
                    <a:pt x="206" y="434"/>
                  </a:lnTo>
                  <a:lnTo>
                    <a:pt x="215" y="402"/>
                  </a:lnTo>
                  <a:lnTo>
                    <a:pt x="217" y="385"/>
                  </a:lnTo>
                  <a:lnTo>
                    <a:pt x="215" y="255"/>
                  </a:lnTo>
                  <a:lnTo>
                    <a:pt x="192" y="88"/>
                  </a:lnTo>
                  <a:lnTo>
                    <a:pt x="175" y="28"/>
                  </a:lnTo>
                  <a:lnTo>
                    <a:pt x="169" y="17"/>
                  </a:lnTo>
                  <a:lnTo>
                    <a:pt x="164" y="9"/>
                  </a:lnTo>
                  <a:lnTo>
                    <a:pt x="155" y="3"/>
                  </a:lnTo>
                  <a:lnTo>
                    <a:pt x="147" y="0"/>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29" name="Freeform 17"/>
            <p:cNvSpPr>
              <a:spLocks/>
            </p:cNvSpPr>
            <p:nvPr/>
          </p:nvSpPr>
          <p:spPr bwMode="auto">
            <a:xfrm>
              <a:off x="4366" y="1697"/>
              <a:ext cx="43" cy="110"/>
            </a:xfrm>
            <a:custGeom>
              <a:avLst/>
              <a:gdLst>
                <a:gd name="T0" fmla="*/ 175 w 217"/>
                <a:gd name="T1" fmla="*/ 29 h 552"/>
                <a:gd name="T2" fmla="*/ 164 w 217"/>
                <a:gd name="T3" fmla="*/ 8 h 552"/>
                <a:gd name="T4" fmla="*/ 155 w 217"/>
                <a:gd name="T5" fmla="*/ 2 h 552"/>
                <a:gd name="T6" fmla="*/ 147 w 217"/>
                <a:gd name="T7" fmla="*/ 0 h 552"/>
                <a:gd name="T8" fmla="*/ 121 w 217"/>
                <a:gd name="T9" fmla="*/ 8 h 552"/>
                <a:gd name="T10" fmla="*/ 82 w 217"/>
                <a:gd name="T11" fmla="*/ 36 h 552"/>
                <a:gd name="T12" fmla="*/ 48 w 217"/>
                <a:gd name="T13" fmla="*/ 74 h 552"/>
                <a:gd name="T14" fmla="*/ 34 w 217"/>
                <a:gd name="T15" fmla="*/ 85 h 552"/>
                <a:gd name="T16" fmla="*/ 17 w 217"/>
                <a:gd name="T17" fmla="*/ 104 h 552"/>
                <a:gd name="T18" fmla="*/ 8 w 217"/>
                <a:gd name="T19" fmla="*/ 127 h 552"/>
                <a:gd name="T20" fmla="*/ 2 w 217"/>
                <a:gd name="T21" fmla="*/ 150 h 552"/>
                <a:gd name="T22" fmla="*/ 0 w 217"/>
                <a:gd name="T23" fmla="*/ 176 h 552"/>
                <a:gd name="T24" fmla="*/ 8 w 217"/>
                <a:gd name="T25" fmla="*/ 238 h 552"/>
                <a:gd name="T26" fmla="*/ 17 w 217"/>
                <a:gd name="T27" fmla="*/ 272 h 552"/>
                <a:gd name="T28" fmla="*/ 23 w 217"/>
                <a:gd name="T29" fmla="*/ 312 h 552"/>
                <a:gd name="T30" fmla="*/ 19 w 217"/>
                <a:gd name="T31" fmla="*/ 476 h 552"/>
                <a:gd name="T32" fmla="*/ 31 w 217"/>
                <a:gd name="T33" fmla="*/ 521 h 552"/>
                <a:gd name="T34" fmla="*/ 42 w 217"/>
                <a:gd name="T35" fmla="*/ 540 h 552"/>
                <a:gd name="T36" fmla="*/ 51 w 217"/>
                <a:gd name="T37" fmla="*/ 549 h 552"/>
                <a:gd name="T38" fmla="*/ 59 w 217"/>
                <a:gd name="T39" fmla="*/ 552 h 552"/>
                <a:gd name="T40" fmla="*/ 68 w 217"/>
                <a:gd name="T41" fmla="*/ 552 h 552"/>
                <a:gd name="T42" fmla="*/ 79 w 217"/>
                <a:gd name="T43" fmla="*/ 549 h 552"/>
                <a:gd name="T44" fmla="*/ 93 w 217"/>
                <a:gd name="T45" fmla="*/ 544 h 552"/>
                <a:gd name="T46" fmla="*/ 110 w 217"/>
                <a:gd name="T47" fmla="*/ 532 h 552"/>
                <a:gd name="T48" fmla="*/ 132 w 217"/>
                <a:gd name="T49" fmla="*/ 521 h 552"/>
                <a:gd name="T50" fmla="*/ 175 w 217"/>
                <a:gd name="T51" fmla="*/ 484 h 552"/>
                <a:gd name="T52" fmla="*/ 192 w 217"/>
                <a:gd name="T53" fmla="*/ 461 h 552"/>
                <a:gd name="T54" fmla="*/ 206 w 217"/>
                <a:gd name="T55" fmla="*/ 433 h 552"/>
                <a:gd name="T56" fmla="*/ 215 w 217"/>
                <a:gd name="T57" fmla="*/ 402 h 552"/>
                <a:gd name="T58" fmla="*/ 217 w 217"/>
                <a:gd name="T59" fmla="*/ 385 h 552"/>
                <a:gd name="T60" fmla="*/ 215 w 217"/>
                <a:gd name="T61" fmla="*/ 255 h 552"/>
                <a:gd name="T62" fmla="*/ 192 w 217"/>
                <a:gd name="T63" fmla="*/ 87 h 552"/>
                <a:gd name="T64" fmla="*/ 175 w 217"/>
                <a:gd name="T65" fmla="*/ 2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552">
                  <a:moveTo>
                    <a:pt x="175" y="29"/>
                  </a:moveTo>
                  <a:lnTo>
                    <a:pt x="164" y="8"/>
                  </a:lnTo>
                  <a:lnTo>
                    <a:pt x="155" y="2"/>
                  </a:lnTo>
                  <a:lnTo>
                    <a:pt x="147" y="0"/>
                  </a:lnTo>
                  <a:lnTo>
                    <a:pt x="121" y="8"/>
                  </a:lnTo>
                  <a:lnTo>
                    <a:pt x="82" y="36"/>
                  </a:lnTo>
                  <a:lnTo>
                    <a:pt x="48" y="74"/>
                  </a:lnTo>
                  <a:lnTo>
                    <a:pt x="34" y="85"/>
                  </a:lnTo>
                  <a:lnTo>
                    <a:pt x="17" y="104"/>
                  </a:lnTo>
                  <a:lnTo>
                    <a:pt x="8" y="127"/>
                  </a:lnTo>
                  <a:lnTo>
                    <a:pt x="2" y="150"/>
                  </a:lnTo>
                  <a:lnTo>
                    <a:pt x="0" y="176"/>
                  </a:lnTo>
                  <a:lnTo>
                    <a:pt x="8" y="238"/>
                  </a:lnTo>
                  <a:lnTo>
                    <a:pt x="17" y="272"/>
                  </a:lnTo>
                  <a:lnTo>
                    <a:pt x="23" y="312"/>
                  </a:lnTo>
                  <a:lnTo>
                    <a:pt x="19" y="476"/>
                  </a:lnTo>
                  <a:lnTo>
                    <a:pt x="31" y="521"/>
                  </a:lnTo>
                  <a:lnTo>
                    <a:pt x="42" y="540"/>
                  </a:lnTo>
                  <a:lnTo>
                    <a:pt x="51" y="549"/>
                  </a:lnTo>
                  <a:lnTo>
                    <a:pt x="59" y="552"/>
                  </a:lnTo>
                  <a:lnTo>
                    <a:pt x="68" y="552"/>
                  </a:lnTo>
                  <a:lnTo>
                    <a:pt x="79" y="549"/>
                  </a:lnTo>
                  <a:lnTo>
                    <a:pt x="93" y="544"/>
                  </a:lnTo>
                  <a:lnTo>
                    <a:pt x="110" y="532"/>
                  </a:lnTo>
                  <a:lnTo>
                    <a:pt x="132" y="521"/>
                  </a:lnTo>
                  <a:lnTo>
                    <a:pt x="175" y="484"/>
                  </a:lnTo>
                  <a:lnTo>
                    <a:pt x="192" y="461"/>
                  </a:lnTo>
                  <a:lnTo>
                    <a:pt x="206" y="433"/>
                  </a:lnTo>
                  <a:lnTo>
                    <a:pt x="215" y="402"/>
                  </a:lnTo>
                  <a:lnTo>
                    <a:pt x="217" y="385"/>
                  </a:lnTo>
                  <a:lnTo>
                    <a:pt x="215" y="255"/>
                  </a:lnTo>
                  <a:lnTo>
                    <a:pt x="192" y="87"/>
                  </a:lnTo>
                  <a:lnTo>
                    <a:pt x="175" y="29"/>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30" name="Freeform 18"/>
            <p:cNvSpPr>
              <a:spLocks/>
            </p:cNvSpPr>
            <p:nvPr/>
          </p:nvSpPr>
          <p:spPr bwMode="auto">
            <a:xfrm>
              <a:off x="2999" y="1788"/>
              <a:ext cx="1415" cy="313"/>
            </a:xfrm>
            <a:custGeom>
              <a:avLst/>
              <a:gdLst>
                <a:gd name="T0" fmla="*/ 4605 w 7078"/>
                <a:gd name="T1" fmla="*/ 355 h 1564"/>
                <a:gd name="T2" fmla="*/ 2892 w 7078"/>
                <a:gd name="T3" fmla="*/ 258 h 1564"/>
                <a:gd name="T4" fmla="*/ 1358 w 7078"/>
                <a:gd name="T5" fmla="*/ 55 h 1564"/>
                <a:gd name="T6" fmla="*/ 834 w 7078"/>
                <a:gd name="T7" fmla="*/ 4 h 1564"/>
                <a:gd name="T8" fmla="*/ 741 w 7078"/>
                <a:gd name="T9" fmla="*/ 32 h 1564"/>
                <a:gd name="T10" fmla="*/ 472 w 7078"/>
                <a:gd name="T11" fmla="*/ 253 h 1564"/>
                <a:gd name="T12" fmla="*/ 460 w 7078"/>
                <a:gd name="T13" fmla="*/ 283 h 1564"/>
                <a:gd name="T14" fmla="*/ 464 w 7078"/>
                <a:gd name="T15" fmla="*/ 315 h 1564"/>
                <a:gd name="T16" fmla="*/ 466 w 7078"/>
                <a:gd name="T17" fmla="*/ 349 h 1564"/>
                <a:gd name="T18" fmla="*/ 452 w 7078"/>
                <a:gd name="T19" fmla="*/ 357 h 1564"/>
                <a:gd name="T20" fmla="*/ 426 w 7078"/>
                <a:gd name="T21" fmla="*/ 349 h 1564"/>
                <a:gd name="T22" fmla="*/ 370 w 7078"/>
                <a:gd name="T23" fmla="*/ 321 h 1564"/>
                <a:gd name="T24" fmla="*/ 342 w 7078"/>
                <a:gd name="T25" fmla="*/ 323 h 1564"/>
                <a:gd name="T26" fmla="*/ 311 w 7078"/>
                <a:gd name="T27" fmla="*/ 334 h 1564"/>
                <a:gd name="T28" fmla="*/ 220 w 7078"/>
                <a:gd name="T29" fmla="*/ 391 h 1564"/>
                <a:gd name="T30" fmla="*/ 19 w 7078"/>
                <a:gd name="T31" fmla="*/ 536 h 1564"/>
                <a:gd name="T32" fmla="*/ 0 w 7078"/>
                <a:gd name="T33" fmla="*/ 590 h 1564"/>
                <a:gd name="T34" fmla="*/ 30 w 7078"/>
                <a:gd name="T35" fmla="*/ 672 h 1564"/>
                <a:gd name="T36" fmla="*/ 36 w 7078"/>
                <a:gd name="T37" fmla="*/ 726 h 1564"/>
                <a:gd name="T38" fmla="*/ 45 w 7078"/>
                <a:gd name="T39" fmla="*/ 760 h 1564"/>
                <a:gd name="T40" fmla="*/ 85 w 7078"/>
                <a:gd name="T41" fmla="*/ 794 h 1564"/>
                <a:gd name="T42" fmla="*/ 223 w 7078"/>
                <a:gd name="T43" fmla="*/ 834 h 1564"/>
                <a:gd name="T44" fmla="*/ 4022 w 7078"/>
                <a:gd name="T45" fmla="*/ 1236 h 1564"/>
                <a:gd name="T46" fmla="*/ 6356 w 7078"/>
                <a:gd name="T47" fmla="*/ 1536 h 1564"/>
                <a:gd name="T48" fmla="*/ 6507 w 7078"/>
                <a:gd name="T49" fmla="*/ 1564 h 1564"/>
                <a:gd name="T50" fmla="*/ 6600 w 7078"/>
                <a:gd name="T51" fmla="*/ 1524 h 1564"/>
                <a:gd name="T52" fmla="*/ 6730 w 7078"/>
                <a:gd name="T53" fmla="*/ 1298 h 1564"/>
                <a:gd name="T54" fmla="*/ 6758 w 7078"/>
                <a:gd name="T55" fmla="*/ 1210 h 1564"/>
                <a:gd name="T56" fmla="*/ 6752 w 7078"/>
                <a:gd name="T57" fmla="*/ 1156 h 1564"/>
                <a:gd name="T58" fmla="*/ 6756 w 7078"/>
                <a:gd name="T59" fmla="*/ 1102 h 1564"/>
                <a:gd name="T60" fmla="*/ 6773 w 7078"/>
                <a:gd name="T61" fmla="*/ 1100 h 1564"/>
                <a:gd name="T62" fmla="*/ 6807 w 7078"/>
                <a:gd name="T63" fmla="*/ 1113 h 1564"/>
                <a:gd name="T64" fmla="*/ 6841 w 7078"/>
                <a:gd name="T65" fmla="*/ 1111 h 1564"/>
                <a:gd name="T66" fmla="*/ 6880 w 7078"/>
                <a:gd name="T67" fmla="*/ 1085 h 1564"/>
                <a:gd name="T68" fmla="*/ 7047 w 7078"/>
                <a:gd name="T69" fmla="*/ 904 h 1564"/>
                <a:gd name="T70" fmla="*/ 7075 w 7078"/>
                <a:gd name="T71" fmla="*/ 828 h 1564"/>
                <a:gd name="T72" fmla="*/ 7078 w 7078"/>
                <a:gd name="T73" fmla="*/ 783 h 1564"/>
                <a:gd name="T74" fmla="*/ 7050 w 7078"/>
                <a:gd name="T75" fmla="*/ 706 h 1564"/>
                <a:gd name="T76" fmla="*/ 6960 w 7078"/>
                <a:gd name="T77" fmla="*/ 649 h 1564"/>
                <a:gd name="T78" fmla="*/ 6858 w 7078"/>
                <a:gd name="T79" fmla="*/ 636 h 1564"/>
                <a:gd name="T80" fmla="*/ 6756 w 7078"/>
                <a:gd name="T81" fmla="*/ 636 h 1564"/>
                <a:gd name="T82" fmla="*/ 5607 w 7078"/>
                <a:gd name="T83" fmla="*/ 454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78" h="1564">
                  <a:moveTo>
                    <a:pt x="5607" y="454"/>
                  </a:moveTo>
                  <a:lnTo>
                    <a:pt x="4605" y="355"/>
                  </a:lnTo>
                  <a:lnTo>
                    <a:pt x="3450" y="309"/>
                  </a:lnTo>
                  <a:lnTo>
                    <a:pt x="2892" y="258"/>
                  </a:lnTo>
                  <a:lnTo>
                    <a:pt x="1932" y="140"/>
                  </a:lnTo>
                  <a:lnTo>
                    <a:pt x="1358" y="55"/>
                  </a:lnTo>
                  <a:lnTo>
                    <a:pt x="919" y="0"/>
                  </a:lnTo>
                  <a:lnTo>
                    <a:pt x="834" y="4"/>
                  </a:lnTo>
                  <a:lnTo>
                    <a:pt x="798" y="9"/>
                  </a:lnTo>
                  <a:lnTo>
                    <a:pt x="741" y="32"/>
                  </a:lnTo>
                  <a:lnTo>
                    <a:pt x="545" y="185"/>
                  </a:lnTo>
                  <a:lnTo>
                    <a:pt x="472" y="253"/>
                  </a:lnTo>
                  <a:lnTo>
                    <a:pt x="464" y="266"/>
                  </a:lnTo>
                  <a:lnTo>
                    <a:pt x="460" y="283"/>
                  </a:lnTo>
                  <a:lnTo>
                    <a:pt x="460" y="300"/>
                  </a:lnTo>
                  <a:lnTo>
                    <a:pt x="464" y="315"/>
                  </a:lnTo>
                  <a:lnTo>
                    <a:pt x="466" y="340"/>
                  </a:lnTo>
                  <a:lnTo>
                    <a:pt x="466" y="349"/>
                  </a:lnTo>
                  <a:lnTo>
                    <a:pt x="460" y="355"/>
                  </a:lnTo>
                  <a:lnTo>
                    <a:pt x="452" y="357"/>
                  </a:lnTo>
                  <a:lnTo>
                    <a:pt x="441" y="355"/>
                  </a:lnTo>
                  <a:lnTo>
                    <a:pt x="426" y="349"/>
                  </a:lnTo>
                  <a:lnTo>
                    <a:pt x="415" y="340"/>
                  </a:lnTo>
                  <a:lnTo>
                    <a:pt x="370" y="321"/>
                  </a:lnTo>
                  <a:lnTo>
                    <a:pt x="347" y="321"/>
                  </a:lnTo>
                  <a:lnTo>
                    <a:pt x="342" y="323"/>
                  </a:lnTo>
                  <a:lnTo>
                    <a:pt x="328" y="326"/>
                  </a:lnTo>
                  <a:lnTo>
                    <a:pt x="311" y="334"/>
                  </a:lnTo>
                  <a:lnTo>
                    <a:pt x="300" y="343"/>
                  </a:lnTo>
                  <a:lnTo>
                    <a:pt x="220" y="391"/>
                  </a:lnTo>
                  <a:lnTo>
                    <a:pt x="39" y="513"/>
                  </a:lnTo>
                  <a:lnTo>
                    <a:pt x="19" y="536"/>
                  </a:lnTo>
                  <a:lnTo>
                    <a:pt x="0" y="573"/>
                  </a:lnTo>
                  <a:lnTo>
                    <a:pt x="0" y="590"/>
                  </a:lnTo>
                  <a:lnTo>
                    <a:pt x="2" y="607"/>
                  </a:lnTo>
                  <a:lnTo>
                    <a:pt x="30" y="672"/>
                  </a:lnTo>
                  <a:lnTo>
                    <a:pt x="36" y="706"/>
                  </a:lnTo>
                  <a:lnTo>
                    <a:pt x="36" y="726"/>
                  </a:lnTo>
                  <a:lnTo>
                    <a:pt x="39" y="743"/>
                  </a:lnTo>
                  <a:lnTo>
                    <a:pt x="45" y="760"/>
                  </a:lnTo>
                  <a:lnTo>
                    <a:pt x="59" y="777"/>
                  </a:lnTo>
                  <a:lnTo>
                    <a:pt x="85" y="794"/>
                  </a:lnTo>
                  <a:lnTo>
                    <a:pt x="102" y="802"/>
                  </a:lnTo>
                  <a:lnTo>
                    <a:pt x="223" y="834"/>
                  </a:lnTo>
                  <a:lnTo>
                    <a:pt x="2711" y="1085"/>
                  </a:lnTo>
                  <a:lnTo>
                    <a:pt x="4022" y="1236"/>
                  </a:lnTo>
                  <a:lnTo>
                    <a:pt x="5324" y="1420"/>
                  </a:lnTo>
                  <a:lnTo>
                    <a:pt x="6356" y="1536"/>
                  </a:lnTo>
                  <a:lnTo>
                    <a:pt x="6484" y="1564"/>
                  </a:lnTo>
                  <a:lnTo>
                    <a:pt x="6507" y="1564"/>
                  </a:lnTo>
                  <a:lnTo>
                    <a:pt x="6552" y="1556"/>
                  </a:lnTo>
                  <a:lnTo>
                    <a:pt x="6600" y="1524"/>
                  </a:lnTo>
                  <a:lnTo>
                    <a:pt x="6633" y="1477"/>
                  </a:lnTo>
                  <a:lnTo>
                    <a:pt x="6730" y="1298"/>
                  </a:lnTo>
                  <a:lnTo>
                    <a:pt x="6756" y="1227"/>
                  </a:lnTo>
                  <a:lnTo>
                    <a:pt x="6758" y="1210"/>
                  </a:lnTo>
                  <a:lnTo>
                    <a:pt x="6758" y="1190"/>
                  </a:lnTo>
                  <a:lnTo>
                    <a:pt x="6752" y="1156"/>
                  </a:lnTo>
                  <a:lnTo>
                    <a:pt x="6750" y="1111"/>
                  </a:lnTo>
                  <a:lnTo>
                    <a:pt x="6756" y="1102"/>
                  </a:lnTo>
                  <a:lnTo>
                    <a:pt x="6764" y="1100"/>
                  </a:lnTo>
                  <a:lnTo>
                    <a:pt x="6773" y="1100"/>
                  </a:lnTo>
                  <a:lnTo>
                    <a:pt x="6795" y="1108"/>
                  </a:lnTo>
                  <a:lnTo>
                    <a:pt x="6807" y="1113"/>
                  </a:lnTo>
                  <a:lnTo>
                    <a:pt x="6824" y="1117"/>
                  </a:lnTo>
                  <a:lnTo>
                    <a:pt x="6841" y="1111"/>
                  </a:lnTo>
                  <a:lnTo>
                    <a:pt x="6858" y="1102"/>
                  </a:lnTo>
                  <a:lnTo>
                    <a:pt x="6880" y="1085"/>
                  </a:lnTo>
                  <a:lnTo>
                    <a:pt x="6967" y="1000"/>
                  </a:lnTo>
                  <a:lnTo>
                    <a:pt x="7047" y="904"/>
                  </a:lnTo>
                  <a:lnTo>
                    <a:pt x="7061" y="876"/>
                  </a:lnTo>
                  <a:lnTo>
                    <a:pt x="7075" y="828"/>
                  </a:lnTo>
                  <a:lnTo>
                    <a:pt x="7078" y="805"/>
                  </a:lnTo>
                  <a:lnTo>
                    <a:pt x="7078" y="783"/>
                  </a:lnTo>
                  <a:lnTo>
                    <a:pt x="7067" y="740"/>
                  </a:lnTo>
                  <a:lnTo>
                    <a:pt x="7050" y="706"/>
                  </a:lnTo>
                  <a:lnTo>
                    <a:pt x="7027" y="681"/>
                  </a:lnTo>
                  <a:lnTo>
                    <a:pt x="6960" y="649"/>
                  </a:lnTo>
                  <a:lnTo>
                    <a:pt x="6914" y="638"/>
                  </a:lnTo>
                  <a:lnTo>
                    <a:pt x="6858" y="636"/>
                  </a:lnTo>
                  <a:lnTo>
                    <a:pt x="6775" y="638"/>
                  </a:lnTo>
                  <a:lnTo>
                    <a:pt x="6756" y="636"/>
                  </a:lnTo>
                  <a:lnTo>
                    <a:pt x="6733" y="636"/>
                  </a:lnTo>
                  <a:lnTo>
                    <a:pt x="5607" y="454"/>
                  </a:lnTo>
                  <a:close/>
                </a:path>
              </a:pathLst>
            </a:custGeom>
            <a:solidFill>
              <a:srgbClr val="8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31" name="Freeform 19"/>
            <p:cNvSpPr>
              <a:spLocks/>
            </p:cNvSpPr>
            <p:nvPr/>
          </p:nvSpPr>
          <p:spPr bwMode="auto">
            <a:xfrm>
              <a:off x="3111" y="1799"/>
              <a:ext cx="1264" cy="180"/>
            </a:xfrm>
            <a:custGeom>
              <a:avLst/>
              <a:gdLst>
                <a:gd name="T0" fmla="*/ 4975 w 6323"/>
                <a:gd name="T1" fmla="*/ 448 h 901"/>
                <a:gd name="T2" fmla="*/ 4090 w 6323"/>
                <a:gd name="T3" fmla="*/ 368 h 901"/>
                <a:gd name="T4" fmla="*/ 2783 w 6323"/>
                <a:gd name="T5" fmla="*/ 292 h 901"/>
                <a:gd name="T6" fmla="*/ 2241 w 6323"/>
                <a:gd name="T7" fmla="*/ 247 h 901"/>
                <a:gd name="T8" fmla="*/ 817 w 6323"/>
                <a:gd name="T9" fmla="*/ 83 h 901"/>
                <a:gd name="T10" fmla="*/ 319 w 6323"/>
                <a:gd name="T11" fmla="*/ 3 h 901"/>
                <a:gd name="T12" fmla="*/ 311 w 6323"/>
                <a:gd name="T13" fmla="*/ 3 h 901"/>
                <a:gd name="T14" fmla="*/ 302 w 6323"/>
                <a:gd name="T15" fmla="*/ 0 h 901"/>
                <a:gd name="T16" fmla="*/ 283 w 6323"/>
                <a:gd name="T17" fmla="*/ 0 h 901"/>
                <a:gd name="T18" fmla="*/ 268 w 6323"/>
                <a:gd name="T19" fmla="*/ 9 h 901"/>
                <a:gd name="T20" fmla="*/ 229 w 6323"/>
                <a:gd name="T21" fmla="*/ 23 h 901"/>
                <a:gd name="T22" fmla="*/ 76 w 6323"/>
                <a:gd name="T23" fmla="*/ 125 h 901"/>
                <a:gd name="T24" fmla="*/ 31 w 6323"/>
                <a:gd name="T25" fmla="*/ 168 h 901"/>
                <a:gd name="T26" fmla="*/ 11 w 6323"/>
                <a:gd name="T27" fmla="*/ 198 h 901"/>
                <a:gd name="T28" fmla="*/ 2 w 6323"/>
                <a:gd name="T29" fmla="*/ 209 h 901"/>
                <a:gd name="T30" fmla="*/ 0 w 6323"/>
                <a:gd name="T31" fmla="*/ 224 h 901"/>
                <a:gd name="T32" fmla="*/ 0 w 6323"/>
                <a:gd name="T33" fmla="*/ 232 h 901"/>
                <a:gd name="T34" fmla="*/ 2 w 6323"/>
                <a:gd name="T35" fmla="*/ 241 h 901"/>
                <a:gd name="T36" fmla="*/ 6 w 6323"/>
                <a:gd name="T37" fmla="*/ 247 h 901"/>
                <a:gd name="T38" fmla="*/ 11 w 6323"/>
                <a:gd name="T39" fmla="*/ 252 h 901"/>
                <a:gd name="T40" fmla="*/ 34 w 6323"/>
                <a:gd name="T41" fmla="*/ 258 h 901"/>
                <a:gd name="T42" fmla="*/ 45 w 6323"/>
                <a:gd name="T43" fmla="*/ 258 h 901"/>
                <a:gd name="T44" fmla="*/ 2357 w 6323"/>
                <a:gd name="T45" fmla="*/ 547 h 901"/>
                <a:gd name="T46" fmla="*/ 3654 w 6323"/>
                <a:gd name="T47" fmla="*/ 615 h 901"/>
                <a:gd name="T48" fmla="*/ 4769 w 6323"/>
                <a:gd name="T49" fmla="*/ 728 h 901"/>
                <a:gd name="T50" fmla="*/ 6011 w 6323"/>
                <a:gd name="T51" fmla="*/ 898 h 901"/>
                <a:gd name="T52" fmla="*/ 6034 w 6323"/>
                <a:gd name="T53" fmla="*/ 898 h 901"/>
                <a:gd name="T54" fmla="*/ 6051 w 6323"/>
                <a:gd name="T55" fmla="*/ 901 h 901"/>
                <a:gd name="T56" fmla="*/ 6077 w 6323"/>
                <a:gd name="T57" fmla="*/ 901 h 901"/>
                <a:gd name="T58" fmla="*/ 6085 w 6323"/>
                <a:gd name="T59" fmla="*/ 898 h 901"/>
                <a:gd name="T60" fmla="*/ 6096 w 6323"/>
                <a:gd name="T61" fmla="*/ 896 h 901"/>
                <a:gd name="T62" fmla="*/ 6102 w 6323"/>
                <a:gd name="T63" fmla="*/ 890 h 901"/>
                <a:gd name="T64" fmla="*/ 6113 w 6323"/>
                <a:gd name="T65" fmla="*/ 884 h 901"/>
                <a:gd name="T66" fmla="*/ 6164 w 6323"/>
                <a:gd name="T67" fmla="*/ 853 h 901"/>
                <a:gd name="T68" fmla="*/ 6192 w 6323"/>
                <a:gd name="T69" fmla="*/ 822 h 901"/>
                <a:gd name="T70" fmla="*/ 6311 w 6323"/>
                <a:gd name="T71" fmla="*/ 658 h 901"/>
                <a:gd name="T72" fmla="*/ 6320 w 6323"/>
                <a:gd name="T73" fmla="*/ 641 h 901"/>
                <a:gd name="T74" fmla="*/ 6323 w 6323"/>
                <a:gd name="T75" fmla="*/ 626 h 901"/>
                <a:gd name="T76" fmla="*/ 6320 w 6323"/>
                <a:gd name="T77" fmla="*/ 615 h 901"/>
                <a:gd name="T78" fmla="*/ 6311 w 6323"/>
                <a:gd name="T79" fmla="*/ 609 h 901"/>
                <a:gd name="T80" fmla="*/ 6289 w 6323"/>
                <a:gd name="T81" fmla="*/ 609 h 901"/>
                <a:gd name="T82" fmla="*/ 6269 w 6323"/>
                <a:gd name="T83" fmla="*/ 615 h 901"/>
                <a:gd name="T84" fmla="*/ 6243 w 6323"/>
                <a:gd name="T85" fmla="*/ 618 h 901"/>
                <a:gd name="T86" fmla="*/ 6170 w 6323"/>
                <a:gd name="T87" fmla="*/ 620 h 901"/>
                <a:gd name="T88" fmla="*/ 4975 w 6323"/>
                <a:gd name="T89" fmla="*/ 448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23" h="901">
                  <a:moveTo>
                    <a:pt x="4975" y="448"/>
                  </a:moveTo>
                  <a:lnTo>
                    <a:pt x="4090" y="368"/>
                  </a:lnTo>
                  <a:lnTo>
                    <a:pt x="2783" y="292"/>
                  </a:lnTo>
                  <a:lnTo>
                    <a:pt x="2241" y="247"/>
                  </a:lnTo>
                  <a:lnTo>
                    <a:pt x="817" y="83"/>
                  </a:lnTo>
                  <a:lnTo>
                    <a:pt x="319" y="3"/>
                  </a:lnTo>
                  <a:lnTo>
                    <a:pt x="311" y="3"/>
                  </a:lnTo>
                  <a:lnTo>
                    <a:pt x="302" y="0"/>
                  </a:lnTo>
                  <a:lnTo>
                    <a:pt x="283" y="0"/>
                  </a:lnTo>
                  <a:lnTo>
                    <a:pt x="268" y="9"/>
                  </a:lnTo>
                  <a:lnTo>
                    <a:pt x="229" y="23"/>
                  </a:lnTo>
                  <a:lnTo>
                    <a:pt x="76" y="125"/>
                  </a:lnTo>
                  <a:lnTo>
                    <a:pt x="31" y="168"/>
                  </a:lnTo>
                  <a:lnTo>
                    <a:pt x="11" y="198"/>
                  </a:lnTo>
                  <a:lnTo>
                    <a:pt x="2" y="209"/>
                  </a:lnTo>
                  <a:lnTo>
                    <a:pt x="0" y="224"/>
                  </a:lnTo>
                  <a:lnTo>
                    <a:pt x="0" y="232"/>
                  </a:lnTo>
                  <a:lnTo>
                    <a:pt x="2" y="241"/>
                  </a:lnTo>
                  <a:lnTo>
                    <a:pt x="6" y="247"/>
                  </a:lnTo>
                  <a:lnTo>
                    <a:pt x="11" y="252"/>
                  </a:lnTo>
                  <a:lnTo>
                    <a:pt x="34" y="258"/>
                  </a:lnTo>
                  <a:lnTo>
                    <a:pt x="45" y="258"/>
                  </a:lnTo>
                  <a:lnTo>
                    <a:pt x="2357" y="547"/>
                  </a:lnTo>
                  <a:lnTo>
                    <a:pt x="3654" y="615"/>
                  </a:lnTo>
                  <a:lnTo>
                    <a:pt x="4769" y="728"/>
                  </a:lnTo>
                  <a:lnTo>
                    <a:pt x="6011" y="898"/>
                  </a:lnTo>
                  <a:lnTo>
                    <a:pt x="6034" y="898"/>
                  </a:lnTo>
                  <a:lnTo>
                    <a:pt x="6051" y="901"/>
                  </a:lnTo>
                  <a:lnTo>
                    <a:pt x="6077" y="901"/>
                  </a:lnTo>
                  <a:lnTo>
                    <a:pt x="6085" y="898"/>
                  </a:lnTo>
                  <a:lnTo>
                    <a:pt x="6096" y="896"/>
                  </a:lnTo>
                  <a:lnTo>
                    <a:pt x="6102" y="890"/>
                  </a:lnTo>
                  <a:lnTo>
                    <a:pt x="6113" y="884"/>
                  </a:lnTo>
                  <a:lnTo>
                    <a:pt x="6164" y="853"/>
                  </a:lnTo>
                  <a:lnTo>
                    <a:pt x="6192" y="822"/>
                  </a:lnTo>
                  <a:lnTo>
                    <a:pt x="6311" y="658"/>
                  </a:lnTo>
                  <a:lnTo>
                    <a:pt x="6320" y="641"/>
                  </a:lnTo>
                  <a:lnTo>
                    <a:pt x="6323" y="626"/>
                  </a:lnTo>
                  <a:lnTo>
                    <a:pt x="6320" y="615"/>
                  </a:lnTo>
                  <a:lnTo>
                    <a:pt x="6311" y="609"/>
                  </a:lnTo>
                  <a:lnTo>
                    <a:pt x="6289" y="609"/>
                  </a:lnTo>
                  <a:lnTo>
                    <a:pt x="6269" y="615"/>
                  </a:lnTo>
                  <a:lnTo>
                    <a:pt x="6243" y="618"/>
                  </a:lnTo>
                  <a:lnTo>
                    <a:pt x="6170" y="620"/>
                  </a:lnTo>
                  <a:lnTo>
                    <a:pt x="4975" y="448"/>
                  </a:lnTo>
                  <a:close/>
                </a:path>
              </a:pathLst>
            </a:custGeom>
            <a:solidFill>
              <a:srgbClr val="A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32" name="Freeform 20"/>
            <p:cNvSpPr>
              <a:spLocks/>
            </p:cNvSpPr>
            <p:nvPr/>
          </p:nvSpPr>
          <p:spPr bwMode="auto">
            <a:xfrm>
              <a:off x="3014" y="1868"/>
              <a:ext cx="1304" cy="188"/>
            </a:xfrm>
            <a:custGeom>
              <a:avLst/>
              <a:gdLst>
                <a:gd name="T0" fmla="*/ 2 w 6518"/>
                <a:gd name="T1" fmla="*/ 159 h 940"/>
                <a:gd name="T2" fmla="*/ 0 w 6518"/>
                <a:gd name="T3" fmla="*/ 164 h 940"/>
                <a:gd name="T4" fmla="*/ 0 w 6518"/>
                <a:gd name="T5" fmla="*/ 170 h 940"/>
                <a:gd name="T6" fmla="*/ 2 w 6518"/>
                <a:gd name="T7" fmla="*/ 176 h 940"/>
                <a:gd name="T8" fmla="*/ 11 w 6518"/>
                <a:gd name="T9" fmla="*/ 181 h 940"/>
                <a:gd name="T10" fmla="*/ 64 w 6518"/>
                <a:gd name="T11" fmla="*/ 202 h 940"/>
                <a:gd name="T12" fmla="*/ 523 w 6518"/>
                <a:gd name="T13" fmla="*/ 294 h 940"/>
                <a:gd name="T14" fmla="*/ 2958 w 6518"/>
                <a:gd name="T15" fmla="*/ 536 h 940"/>
                <a:gd name="T16" fmla="*/ 5196 w 6518"/>
                <a:gd name="T17" fmla="*/ 830 h 940"/>
                <a:gd name="T18" fmla="*/ 6190 w 6518"/>
                <a:gd name="T19" fmla="*/ 940 h 940"/>
                <a:gd name="T20" fmla="*/ 6331 w 6518"/>
                <a:gd name="T21" fmla="*/ 937 h 940"/>
                <a:gd name="T22" fmla="*/ 6407 w 6518"/>
                <a:gd name="T23" fmla="*/ 917 h 940"/>
                <a:gd name="T24" fmla="*/ 6433 w 6518"/>
                <a:gd name="T25" fmla="*/ 898 h 940"/>
                <a:gd name="T26" fmla="*/ 6453 w 6518"/>
                <a:gd name="T27" fmla="*/ 877 h 940"/>
                <a:gd name="T28" fmla="*/ 6467 w 6518"/>
                <a:gd name="T29" fmla="*/ 853 h 940"/>
                <a:gd name="T30" fmla="*/ 6518 w 6518"/>
                <a:gd name="T31" fmla="*/ 694 h 940"/>
                <a:gd name="T32" fmla="*/ 6518 w 6518"/>
                <a:gd name="T33" fmla="*/ 679 h 940"/>
                <a:gd name="T34" fmla="*/ 6515 w 6518"/>
                <a:gd name="T35" fmla="*/ 666 h 940"/>
                <a:gd name="T36" fmla="*/ 6507 w 6518"/>
                <a:gd name="T37" fmla="*/ 654 h 940"/>
                <a:gd name="T38" fmla="*/ 6496 w 6518"/>
                <a:gd name="T39" fmla="*/ 645 h 940"/>
                <a:gd name="T40" fmla="*/ 6481 w 6518"/>
                <a:gd name="T41" fmla="*/ 640 h 940"/>
                <a:gd name="T42" fmla="*/ 6467 w 6518"/>
                <a:gd name="T43" fmla="*/ 637 h 940"/>
                <a:gd name="T44" fmla="*/ 6365 w 6518"/>
                <a:gd name="T45" fmla="*/ 637 h 940"/>
                <a:gd name="T46" fmla="*/ 6184 w 6518"/>
                <a:gd name="T47" fmla="*/ 609 h 940"/>
                <a:gd name="T48" fmla="*/ 5785 w 6518"/>
                <a:gd name="T49" fmla="*/ 524 h 940"/>
                <a:gd name="T50" fmla="*/ 5341 w 6518"/>
                <a:gd name="T51" fmla="*/ 456 h 940"/>
                <a:gd name="T52" fmla="*/ 3020 w 6518"/>
                <a:gd name="T53" fmla="*/ 306 h 940"/>
                <a:gd name="T54" fmla="*/ 846 w 6518"/>
                <a:gd name="T55" fmla="*/ 68 h 940"/>
                <a:gd name="T56" fmla="*/ 419 w 6518"/>
                <a:gd name="T57" fmla="*/ 8 h 940"/>
                <a:gd name="T58" fmla="*/ 257 w 6518"/>
                <a:gd name="T59" fmla="*/ 0 h 940"/>
                <a:gd name="T60" fmla="*/ 217 w 6518"/>
                <a:gd name="T61" fmla="*/ 6 h 940"/>
                <a:gd name="T62" fmla="*/ 187 w 6518"/>
                <a:gd name="T63" fmla="*/ 17 h 940"/>
                <a:gd name="T64" fmla="*/ 161 w 6518"/>
                <a:gd name="T65" fmla="*/ 32 h 940"/>
                <a:gd name="T66" fmla="*/ 144 w 6518"/>
                <a:gd name="T67" fmla="*/ 49 h 940"/>
                <a:gd name="T68" fmla="*/ 121 w 6518"/>
                <a:gd name="T69" fmla="*/ 85 h 940"/>
                <a:gd name="T70" fmla="*/ 98 w 6518"/>
                <a:gd name="T71" fmla="*/ 113 h 940"/>
                <a:gd name="T72" fmla="*/ 81 w 6518"/>
                <a:gd name="T73" fmla="*/ 125 h 940"/>
                <a:gd name="T74" fmla="*/ 17 w 6518"/>
                <a:gd name="T75" fmla="*/ 151 h 940"/>
                <a:gd name="T76" fmla="*/ 2 w 6518"/>
                <a:gd name="T77" fmla="*/ 15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18" h="940">
                  <a:moveTo>
                    <a:pt x="2" y="159"/>
                  </a:moveTo>
                  <a:lnTo>
                    <a:pt x="0" y="164"/>
                  </a:lnTo>
                  <a:lnTo>
                    <a:pt x="0" y="170"/>
                  </a:lnTo>
                  <a:lnTo>
                    <a:pt x="2" y="176"/>
                  </a:lnTo>
                  <a:lnTo>
                    <a:pt x="11" y="181"/>
                  </a:lnTo>
                  <a:lnTo>
                    <a:pt x="64" y="202"/>
                  </a:lnTo>
                  <a:lnTo>
                    <a:pt x="523" y="294"/>
                  </a:lnTo>
                  <a:lnTo>
                    <a:pt x="2958" y="536"/>
                  </a:lnTo>
                  <a:lnTo>
                    <a:pt x="5196" y="830"/>
                  </a:lnTo>
                  <a:lnTo>
                    <a:pt x="6190" y="940"/>
                  </a:lnTo>
                  <a:lnTo>
                    <a:pt x="6331" y="937"/>
                  </a:lnTo>
                  <a:lnTo>
                    <a:pt x="6407" y="917"/>
                  </a:lnTo>
                  <a:lnTo>
                    <a:pt x="6433" y="898"/>
                  </a:lnTo>
                  <a:lnTo>
                    <a:pt x="6453" y="877"/>
                  </a:lnTo>
                  <a:lnTo>
                    <a:pt x="6467" y="853"/>
                  </a:lnTo>
                  <a:lnTo>
                    <a:pt x="6518" y="694"/>
                  </a:lnTo>
                  <a:lnTo>
                    <a:pt x="6518" y="679"/>
                  </a:lnTo>
                  <a:lnTo>
                    <a:pt x="6515" y="666"/>
                  </a:lnTo>
                  <a:lnTo>
                    <a:pt x="6507" y="654"/>
                  </a:lnTo>
                  <a:lnTo>
                    <a:pt x="6496" y="645"/>
                  </a:lnTo>
                  <a:lnTo>
                    <a:pt x="6481" y="640"/>
                  </a:lnTo>
                  <a:lnTo>
                    <a:pt x="6467" y="637"/>
                  </a:lnTo>
                  <a:lnTo>
                    <a:pt x="6365" y="637"/>
                  </a:lnTo>
                  <a:lnTo>
                    <a:pt x="6184" y="609"/>
                  </a:lnTo>
                  <a:lnTo>
                    <a:pt x="5785" y="524"/>
                  </a:lnTo>
                  <a:lnTo>
                    <a:pt x="5341" y="456"/>
                  </a:lnTo>
                  <a:lnTo>
                    <a:pt x="3020" y="306"/>
                  </a:lnTo>
                  <a:lnTo>
                    <a:pt x="846" y="68"/>
                  </a:lnTo>
                  <a:lnTo>
                    <a:pt x="419" y="8"/>
                  </a:lnTo>
                  <a:lnTo>
                    <a:pt x="257" y="0"/>
                  </a:lnTo>
                  <a:lnTo>
                    <a:pt x="217" y="6"/>
                  </a:lnTo>
                  <a:lnTo>
                    <a:pt x="187" y="17"/>
                  </a:lnTo>
                  <a:lnTo>
                    <a:pt x="161" y="32"/>
                  </a:lnTo>
                  <a:lnTo>
                    <a:pt x="144" y="49"/>
                  </a:lnTo>
                  <a:lnTo>
                    <a:pt x="121" y="85"/>
                  </a:lnTo>
                  <a:lnTo>
                    <a:pt x="98" y="113"/>
                  </a:lnTo>
                  <a:lnTo>
                    <a:pt x="81" y="125"/>
                  </a:lnTo>
                  <a:lnTo>
                    <a:pt x="17" y="151"/>
                  </a:lnTo>
                  <a:lnTo>
                    <a:pt x="2" y="159"/>
                  </a:lnTo>
                  <a:close/>
                </a:path>
              </a:pathLst>
            </a:custGeom>
            <a:solidFill>
              <a:srgbClr val="A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33" name="Freeform 21"/>
            <p:cNvSpPr>
              <a:spLocks/>
            </p:cNvSpPr>
            <p:nvPr/>
          </p:nvSpPr>
          <p:spPr bwMode="auto">
            <a:xfrm>
              <a:off x="3804" y="1256"/>
              <a:ext cx="283" cy="296"/>
            </a:xfrm>
            <a:custGeom>
              <a:avLst/>
              <a:gdLst>
                <a:gd name="T0" fmla="*/ 464 w 1415"/>
                <a:gd name="T1" fmla="*/ 20 h 1478"/>
                <a:gd name="T2" fmla="*/ 328 w 1415"/>
                <a:gd name="T3" fmla="*/ 79 h 1478"/>
                <a:gd name="T4" fmla="*/ 271 w 1415"/>
                <a:gd name="T5" fmla="*/ 116 h 1478"/>
                <a:gd name="T6" fmla="*/ 220 w 1415"/>
                <a:gd name="T7" fmla="*/ 162 h 1478"/>
                <a:gd name="T8" fmla="*/ 181 w 1415"/>
                <a:gd name="T9" fmla="*/ 213 h 1478"/>
                <a:gd name="T10" fmla="*/ 147 w 1415"/>
                <a:gd name="T11" fmla="*/ 272 h 1478"/>
                <a:gd name="T12" fmla="*/ 124 w 1415"/>
                <a:gd name="T13" fmla="*/ 337 h 1478"/>
                <a:gd name="T14" fmla="*/ 101 w 1415"/>
                <a:gd name="T15" fmla="*/ 490 h 1478"/>
                <a:gd name="T16" fmla="*/ 104 w 1415"/>
                <a:gd name="T17" fmla="*/ 607 h 1478"/>
                <a:gd name="T18" fmla="*/ 155 w 1415"/>
                <a:gd name="T19" fmla="*/ 850 h 1478"/>
                <a:gd name="T20" fmla="*/ 158 w 1415"/>
                <a:gd name="T21" fmla="*/ 912 h 1478"/>
                <a:gd name="T22" fmla="*/ 147 w 1415"/>
                <a:gd name="T23" fmla="*/ 958 h 1478"/>
                <a:gd name="T24" fmla="*/ 109 w 1415"/>
                <a:gd name="T25" fmla="*/ 1031 h 1478"/>
                <a:gd name="T26" fmla="*/ 101 w 1415"/>
                <a:gd name="T27" fmla="*/ 1054 h 1478"/>
                <a:gd name="T28" fmla="*/ 90 w 1415"/>
                <a:gd name="T29" fmla="*/ 1077 h 1478"/>
                <a:gd name="T30" fmla="*/ 41 w 1415"/>
                <a:gd name="T31" fmla="*/ 1144 h 1478"/>
                <a:gd name="T32" fmla="*/ 24 w 1415"/>
                <a:gd name="T33" fmla="*/ 1164 h 1478"/>
                <a:gd name="T34" fmla="*/ 2 w 1415"/>
                <a:gd name="T35" fmla="*/ 1203 h 1478"/>
                <a:gd name="T36" fmla="*/ 0 w 1415"/>
                <a:gd name="T37" fmla="*/ 1224 h 1478"/>
                <a:gd name="T38" fmla="*/ 5 w 1415"/>
                <a:gd name="T39" fmla="*/ 1244 h 1478"/>
                <a:gd name="T40" fmla="*/ 13 w 1415"/>
                <a:gd name="T41" fmla="*/ 1261 h 1478"/>
                <a:gd name="T42" fmla="*/ 62 w 1415"/>
                <a:gd name="T43" fmla="*/ 1312 h 1478"/>
                <a:gd name="T44" fmla="*/ 79 w 1415"/>
                <a:gd name="T45" fmla="*/ 1323 h 1478"/>
                <a:gd name="T46" fmla="*/ 113 w 1415"/>
                <a:gd name="T47" fmla="*/ 1337 h 1478"/>
                <a:gd name="T48" fmla="*/ 141 w 1415"/>
                <a:gd name="T49" fmla="*/ 1337 h 1478"/>
                <a:gd name="T50" fmla="*/ 169 w 1415"/>
                <a:gd name="T51" fmla="*/ 1323 h 1478"/>
                <a:gd name="T52" fmla="*/ 200 w 1415"/>
                <a:gd name="T53" fmla="*/ 1303 h 1478"/>
                <a:gd name="T54" fmla="*/ 237 w 1415"/>
                <a:gd name="T55" fmla="*/ 1269 h 1478"/>
                <a:gd name="T56" fmla="*/ 251 w 1415"/>
                <a:gd name="T57" fmla="*/ 1252 h 1478"/>
                <a:gd name="T58" fmla="*/ 294 w 1415"/>
                <a:gd name="T59" fmla="*/ 1186 h 1478"/>
                <a:gd name="T60" fmla="*/ 305 w 1415"/>
                <a:gd name="T61" fmla="*/ 1175 h 1478"/>
                <a:gd name="T62" fmla="*/ 316 w 1415"/>
                <a:gd name="T63" fmla="*/ 1167 h 1478"/>
                <a:gd name="T64" fmla="*/ 336 w 1415"/>
                <a:gd name="T65" fmla="*/ 1161 h 1478"/>
                <a:gd name="T66" fmla="*/ 353 w 1415"/>
                <a:gd name="T67" fmla="*/ 1164 h 1478"/>
                <a:gd name="T68" fmla="*/ 407 w 1415"/>
                <a:gd name="T69" fmla="*/ 1201 h 1478"/>
                <a:gd name="T70" fmla="*/ 449 w 1415"/>
                <a:gd name="T71" fmla="*/ 1238 h 1478"/>
                <a:gd name="T72" fmla="*/ 554 w 1415"/>
                <a:gd name="T73" fmla="*/ 1340 h 1478"/>
                <a:gd name="T74" fmla="*/ 701 w 1415"/>
                <a:gd name="T75" fmla="*/ 1420 h 1478"/>
                <a:gd name="T76" fmla="*/ 794 w 1415"/>
                <a:gd name="T77" fmla="*/ 1454 h 1478"/>
                <a:gd name="T78" fmla="*/ 890 w 1415"/>
                <a:gd name="T79" fmla="*/ 1476 h 1478"/>
                <a:gd name="T80" fmla="*/ 939 w 1415"/>
                <a:gd name="T81" fmla="*/ 1478 h 1478"/>
                <a:gd name="T82" fmla="*/ 984 w 1415"/>
                <a:gd name="T83" fmla="*/ 1473 h 1478"/>
                <a:gd name="T84" fmla="*/ 1083 w 1415"/>
                <a:gd name="T85" fmla="*/ 1444 h 1478"/>
                <a:gd name="T86" fmla="*/ 1190 w 1415"/>
                <a:gd name="T87" fmla="*/ 1394 h 1478"/>
                <a:gd name="T88" fmla="*/ 1287 w 1415"/>
                <a:gd name="T89" fmla="*/ 1326 h 1478"/>
                <a:gd name="T90" fmla="*/ 1358 w 1415"/>
                <a:gd name="T91" fmla="*/ 1246 h 1478"/>
                <a:gd name="T92" fmla="*/ 1381 w 1415"/>
                <a:gd name="T93" fmla="*/ 1201 h 1478"/>
                <a:gd name="T94" fmla="*/ 1398 w 1415"/>
                <a:gd name="T95" fmla="*/ 1150 h 1478"/>
                <a:gd name="T96" fmla="*/ 1415 w 1415"/>
                <a:gd name="T97" fmla="*/ 1039 h 1478"/>
                <a:gd name="T98" fmla="*/ 1415 w 1415"/>
                <a:gd name="T99" fmla="*/ 918 h 1478"/>
                <a:gd name="T100" fmla="*/ 1394 w 1415"/>
                <a:gd name="T101" fmla="*/ 750 h 1478"/>
                <a:gd name="T102" fmla="*/ 1343 w 1415"/>
                <a:gd name="T103" fmla="*/ 584 h 1478"/>
                <a:gd name="T104" fmla="*/ 1296 w 1415"/>
                <a:gd name="T105" fmla="*/ 479 h 1478"/>
                <a:gd name="T106" fmla="*/ 1188 w 1415"/>
                <a:gd name="T107" fmla="*/ 303 h 1478"/>
                <a:gd name="T108" fmla="*/ 1123 w 1415"/>
                <a:gd name="T109" fmla="*/ 230 h 1478"/>
                <a:gd name="T110" fmla="*/ 973 w 1415"/>
                <a:gd name="T111" fmla="*/ 113 h 1478"/>
                <a:gd name="T112" fmla="*/ 888 w 1415"/>
                <a:gd name="T113" fmla="*/ 68 h 1478"/>
                <a:gd name="T114" fmla="*/ 798 w 1415"/>
                <a:gd name="T115" fmla="*/ 34 h 1478"/>
                <a:gd name="T116" fmla="*/ 707 w 1415"/>
                <a:gd name="T117" fmla="*/ 11 h 1478"/>
                <a:gd name="T118" fmla="*/ 622 w 1415"/>
                <a:gd name="T119" fmla="*/ 0 h 1478"/>
                <a:gd name="T120" fmla="*/ 543 w 1415"/>
                <a:gd name="T121" fmla="*/ 3 h 1478"/>
                <a:gd name="T122" fmla="*/ 464 w 1415"/>
                <a:gd name="T123" fmla="*/ 2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5" h="1478">
                  <a:moveTo>
                    <a:pt x="464" y="20"/>
                  </a:moveTo>
                  <a:lnTo>
                    <a:pt x="328" y="79"/>
                  </a:lnTo>
                  <a:lnTo>
                    <a:pt x="271" y="116"/>
                  </a:lnTo>
                  <a:lnTo>
                    <a:pt x="220" y="162"/>
                  </a:lnTo>
                  <a:lnTo>
                    <a:pt x="181" y="213"/>
                  </a:lnTo>
                  <a:lnTo>
                    <a:pt x="147" y="272"/>
                  </a:lnTo>
                  <a:lnTo>
                    <a:pt x="124" y="337"/>
                  </a:lnTo>
                  <a:lnTo>
                    <a:pt x="101" y="490"/>
                  </a:lnTo>
                  <a:lnTo>
                    <a:pt x="104" y="607"/>
                  </a:lnTo>
                  <a:lnTo>
                    <a:pt x="155" y="850"/>
                  </a:lnTo>
                  <a:lnTo>
                    <a:pt x="158" y="912"/>
                  </a:lnTo>
                  <a:lnTo>
                    <a:pt x="147" y="958"/>
                  </a:lnTo>
                  <a:lnTo>
                    <a:pt x="109" y="1031"/>
                  </a:lnTo>
                  <a:lnTo>
                    <a:pt x="101" y="1054"/>
                  </a:lnTo>
                  <a:lnTo>
                    <a:pt x="90" y="1077"/>
                  </a:lnTo>
                  <a:lnTo>
                    <a:pt x="41" y="1144"/>
                  </a:lnTo>
                  <a:lnTo>
                    <a:pt x="24" y="1164"/>
                  </a:lnTo>
                  <a:lnTo>
                    <a:pt x="2" y="1203"/>
                  </a:lnTo>
                  <a:lnTo>
                    <a:pt x="0" y="1224"/>
                  </a:lnTo>
                  <a:lnTo>
                    <a:pt x="5" y="1244"/>
                  </a:lnTo>
                  <a:lnTo>
                    <a:pt x="13" y="1261"/>
                  </a:lnTo>
                  <a:lnTo>
                    <a:pt x="62" y="1312"/>
                  </a:lnTo>
                  <a:lnTo>
                    <a:pt x="79" y="1323"/>
                  </a:lnTo>
                  <a:lnTo>
                    <a:pt x="113" y="1337"/>
                  </a:lnTo>
                  <a:lnTo>
                    <a:pt x="141" y="1337"/>
                  </a:lnTo>
                  <a:lnTo>
                    <a:pt x="169" y="1323"/>
                  </a:lnTo>
                  <a:lnTo>
                    <a:pt x="200" y="1303"/>
                  </a:lnTo>
                  <a:lnTo>
                    <a:pt x="237" y="1269"/>
                  </a:lnTo>
                  <a:lnTo>
                    <a:pt x="251" y="1252"/>
                  </a:lnTo>
                  <a:lnTo>
                    <a:pt x="294" y="1186"/>
                  </a:lnTo>
                  <a:lnTo>
                    <a:pt x="305" y="1175"/>
                  </a:lnTo>
                  <a:lnTo>
                    <a:pt x="316" y="1167"/>
                  </a:lnTo>
                  <a:lnTo>
                    <a:pt x="336" y="1161"/>
                  </a:lnTo>
                  <a:lnTo>
                    <a:pt x="353" y="1164"/>
                  </a:lnTo>
                  <a:lnTo>
                    <a:pt x="407" y="1201"/>
                  </a:lnTo>
                  <a:lnTo>
                    <a:pt x="449" y="1238"/>
                  </a:lnTo>
                  <a:lnTo>
                    <a:pt x="554" y="1340"/>
                  </a:lnTo>
                  <a:lnTo>
                    <a:pt x="701" y="1420"/>
                  </a:lnTo>
                  <a:lnTo>
                    <a:pt x="794" y="1454"/>
                  </a:lnTo>
                  <a:lnTo>
                    <a:pt x="890" y="1476"/>
                  </a:lnTo>
                  <a:lnTo>
                    <a:pt x="939" y="1478"/>
                  </a:lnTo>
                  <a:lnTo>
                    <a:pt x="984" y="1473"/>
                  </a:lnTo>
                  <a:lnTo>
                    <a:pt x="1083" y="1444"/>
                  </a:lnTo>
                  <a:lnTo>
                    <a:pt x="1190" y="1394"/>
                  </a:lnTo>
                  <a:lnTo>
                    <a:pt x="1287" y="1326"/>
                  </a:lnTo>
                  <a:lnTo>
                    <a:pt x="1358" y="1246"/>
                  </a:lnTo>
                  <a:lnTo>
                    <a:pt x="1381" y="1201"/>
                  </a:lnTo>
                  <a:lnTo>
                    <a:pt x="1398" y="1150"/>
                  </a:lnTo>
                  <a:lnTo>
                    <a:pt x="1415" y="1039"/>
                  </a:lnTo>
                  <a:lnTo>
                    <a:pt x="1415" y="918"/>
                  </a:lnTo>
                  <a:lnTo>
                    <a:pt x="1394" y="750"/>
                  </a:lnTo>
                  <a:lnTo>
                    <a:pt x="1343" y="584"/>
                  </a:lnTo>
                  <a:lnTo>
                    <a:pt x="1296" y="479"/>
                  </a:lnTo>
                  <a:lnTo>
                    <a:pt x="1188" y="303"/>
                  </a:lnTo>
                  <a:lnTo>
                    <a:pt x="1123" y="230"/>
                  </a:lnTo>
                  <a:lnTo>
                    <a:pt x="973" y="113"/>
                  </a:lnTo>
                  <a:lnTo>
                    <a:pt x="888" y="68"/>
                  </a:lnTo>
                  <a:lnTo>
                    <a:pt x="798" y="34"/>
                  </a:lnTo>
                  <a:lnTo>
                    <a:pt x="707" y="11"/>
                  </a:lnTo>
                  <a:lnTo>
                    <a:pt x="622" y="0"/>
                  </a:lnTo>
                  <a:lnTo>
                    <a:pt x="543" y="3"/>
                  </a:lnTo>
                  <a:lnTo>
                    <a:pt x="464"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34" name="Freeform 22"/>
            <p:cNvSpPr>
              <a:spLocks/>
            </p:cNvSpPr>
            <p:nvPr/>
          </p:nvSpPr>
          <p:spPr bwMode="auto">
            <a:xfrm>
              <a:off x="3980" y="1036"/>
              <a:ext cx="639" cy="512"/>
            </a:xfrm>
            <a:custGeom>
              <a:avLst/>
              <a:gdLst>
                <a:gd name="T0" fmla="*/ 2649 w 3196"/>
                <a:gd name="T1" fmla="*/ 271 h 2559"/>
                <a:gd name="T2" fmla="*/ 2510 w 3196"/>
                <a:gd name="T3" fmla="*/ 152 h 2559"/>
                <a:gd name="T4" fmla="*/ 2368 w 3196"/>
                <a:gd name="T5" fmla="*/ 64 h 2559"/>
                <a:gd name="T6" fmla="*/ 2272 w 3196"/>
                <a:gd name="T7" fmla="*/ 30 h 2559"/>
                <a:gd name="T8" fmla="*/ 2128 w 3196"/>
                <a:gd name="T9" fmla="*/ 5 h 2559"/>
                <a:gd name="T10" fmla="*/ 1970 w 3196"/>
                <a:gd name="T11" fmla="*/ 0 h 2559"/>
                <a:gd name="T12" fmla="*/ 1876 w 3196"/>
                <a:gd name="T13" fmla="*/ 19 h 2559"/>
                <a:gd name="T14" fmla="*/ 1851 w 3196"/>
                <a:gd name="T15" fmla="*/ 30 h 2559"/>
                <a:gd name="T16" fmla="*/ 1805 w 3196"/>
                <a:gd name="T17" fmla="*/ 67 h 2559"/>
                <a:gd name="T18" fmla="*/ 1785 w 3196"/>
                <a:gd name="T19" fmla="*/ 92 h 2559"/>
                <a:gd name="T20" fmla="*/ 1757 w 3196"/>
                <a:gd name="T21" fmla="*/ 166 h 2559"/>
                <a:gd name="T22" fmla="*/ 1704 w 3196"/>
                <a:gd name="T23" fmla="*/ 415 h 2559"/>
                <a:gd name="T24" fmla="*/ 1704 w 3196"/>
                <a:gd name="T25" fmla="*/ 430 h 2559"/>
                <a:gd name="T26" fmla="*/ 1700 w 3196"/>
                <a:gd name="T27" fmla="*/ 441 h 2559"/>
                <a:gd name="T28" fmla="*/ 1698 w 3196"/>
                <a:gd name="T29" fmla="*/ 458 h 2559"/>
                <a:gd name="T30" fmla="*/ 1670 w 3196"/>
                <a:gd name="T31" fmla="*/ 546 h 2559"/>
                <a:gd name="T32" fmla="*/ 1621 w 3196"/>
                <a:gd name="T33" fmla="*/ 745 h 2559"/>
                <a:gd name="T34" fmla="*/ 1598 w 3196"/>
                <a:gd name="T35" fmla="*/ 798 h 2559"/>
                <a:gd name="T36" fmla="*/ 1534 w 3196"/>
                <a:gd name="T37" fmla="*/ 905 h 2559"/>
                <a:gd name="T38" fmla="*/ 1290 w 3196"/>
                <a:gd name="T39" fmla="*/ 1135 h 2559"/>
                <a:gd name="T40" fmla="*/ 1002 w 3196"/>
                <a:gd name="T41" fmla="*/ 1336 h 2559"/>
                <a:gd name="T42" fmla="*/ 868 w 3196"/>
                <a:gd name="T43" fmla="*/ 1405 h 2559"/>
                <a:gd name="T44" fmla="*/ 300 w 3196"/>
                <a:gd name="T45" fmla="*/ 1597 h 2559"/>
                <a:gd name="T46" fmla="*/ 138 w 3196"/>
                <a:gd name="T47" fmla="*/ 1642 h 2559"/>
                <a:gd name="T48" fmla="*/ 62 w 3196"/>
                <a:gd name="T49" fmla="*/ 1676 h 2559"/>
                <a:gd name="T50" fmla="*/ 36 w 3196"/>
                <a:gd name="T51" fmla="*/ 1696 h 2559"/>
                <a:gd name="T52" fmla="*/ 19 w 3196"/>
                <a:gd name="T53" fmla="*/ 1716 h 2559"/>
                <a:gd name="T54" fmla="*/ 8 w 3196"/>
                <a:gd name="T55" fmla="*/ 1735 h 2559"/>
                <a:gd name="T56" fmla="*/ 0 w 3196"/>
                <a:gd name="T57" fmla="*/ 1756 h 2559"/>
                <a:gd name="T58" fmla="*/ 0 w 3196"/>
                <a:gd name="T59" fmla="*/ 1792 h 2559"/>
                <a:gd name="T60" fmla="*/ 6 w 3196"/>
                <a:gd name="T61" fmla="*/ 1824 h 2559"/>
                <a:gd name="T62" fmla="*/ 19 w 3196"/>
                <a:gd name="T63" fmla="*/ 1848 h 2559"/>
                <a:gd name="T64" fmla="*/ 45 w 3196"/>
                <a:gd name="T65" fmla="*/ 1869 h 2559"/>
                <a:gd name="T66" fmla="*/ 62 w 3196"/>
                <a:gd name="T67" fmla="*/ 1877 h 2559"/>
                <a:gd name="T68" fmla="*/ 81 w 3196"/>
                <a:gd name="T69" fmla="*/ 1882 h 2559"/>
                <a:gd name="T70" fmla="*/ 130 w 3196"/>
                <a:gd name="T71" fmla="*/ 1891 h 2559"/>
                <a:gd name="T72" fmla="*/ 187 w 3196"/>
                <a:gd name="T73" fmla="*/ 1891 h 2559"/>
                <a:gd name="T74" fmla="*/ 905 w 3196"/>
                <a:gd name="T75" fmla="*/ 1790 h 2559"/>
                <a:gd name="T76" fmla="*/ 1053 w 3196"/>
                <a:gd name="T77" fmla="*/ 1792 h 2559"/>
                <a:gd name="T78" fmla="*/ 1358 w 3196"/>
                <a:gd name="T79" fmla="*/ 1837 h 2559"/>
                <a:gd name="T80" fmla="*/ 1627 w 3196"/>
                <a:gd name="T81" fmla="*/ 1911 h 2559"/>
                <a:gd name="T82" fmla="*/ 1732 w 3196"/>
                <a:gd name="T83" fmla="*/ 1956 h 2559"/>
                <a:gd name="T84" fmla="*/ 1964 w 3196"/>
                <a:gd name="T85" fmla="*/ 2095 h 2559"/>
                <a:gd name="T86" fmla="*/ 2287 w 3196"/>
                <a:gd name="T87" fmla="*/ 2370 h 2559"/>
                <a:gd name="T88" fmla="*/ 2391 w 3196"/>
                <a:gd name="T89" fmla="*/ 2429 h 2559"/>
                <a:gd name="T90" fmla="*/ 2570 w 3196"/>
                <a:gd name="T91" fmla="*/ 2512 h 2559"/>
                <a:gd name="T92" fmla="*/ 2685 w 3196"/>
                <a:gd name="T93" fmla="*/ 2548 h 2559"/>
                <a:gd name="T94" fmla="*/ 2790 w 3196"/>
                <a:gd name="T95" fmla="*/ 2559 h 2559"/>
                <a:gd name="T96" fmla="*/ 2836 w 3196"/>
                <a:gd name="T97" fmla="*/ 2557 h 2559"/>
                <a:gd name="T98" fmla="*/ 2921 w 3196"/>
                <a:gd name="T99" fmla="*/ 2537 h 2559"/>
                <a:gd name="T100" fmla="*/ 2960 w 3196"/>
                <a:gd name="T101" fmla="*/ 2520 h 2559"/>
                <a:gd name="T102" fmla="*/ 2994 w 3196"/>
                <a:gd name="T103" fmla="*/ 2497 h 2559"/>
                <a:gd name="T104" fmla="*/ 3028 w 3196"/>
                <a:gd name="T105" fmla="*/ 2467 h 2559"/>
                <a:gd name="T106" fmla="*/ 3085 w 3196"/>
                <a:gd name="T107" fmla="*/ 2390 h 2559"/>
                <a:gd name="T108" fmla="*/ 3110 w 3196"/>
                <a:gd name="T109" fmla="*/ 2339 h 2559"/>
                <a:gd name="T110" fmla="*/ 3166 w 3196"/>
                <a:gd name="T111" fmla="*/ 2137 h 2559"/>
                <a:gd name="T112" fmla="*/ 3196 w 3196"/>
                <a:gd name="T113" fmla="*/ 1903 h 2559"/>
                <a:gd name="T114" fmla="*/ 3196 w 3196"/>
                <a:gd name="T115" fmla="*/ 1744 h 2559"/>
                <a:gd name="T116" fmla="*/ 3153 w 3196"/>
                <a:gd name="T117" fmla="*/ 1405 h 2559"/>
                <a:gd name="T118" fmla="*/ 3085 w 3196"/>
                <a:gd name="T119" fmla="*/ 1143 h 2559"/>
                <a:gd name="T120" fmla="*/ 2906 w 3196"/>
                <a:gd name="T121" fmla="*/ 679 h 2559"/>
                <a:gd name="T122" fmla="*/ 2779 w 3196"/>
                <a:gd name="T123" fmla="*/ 441 h 2559"/>
                <a:gd name="T124" fmla="*/ 2649 w 3196"/>
                <a:gd name="T125" fmla="*/ 271 h 2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96" h="2559">
                  <a:moveTo>
                    <a:pt x="2649" y="271"/>
                  </a:moveTo>
                  <a:lnTo>
                    <a:pt x="2510" y="152"/>
                  </a:lnTo>
                  <a:lnTo>
                    <a:pt x="2368" y="64"/>
                  </a:lnTo>
                  <a:lnTo>
                    <a:pt x="2272" y="30"/>
                  </a:lnTo>
                  <a:lnTo>
                    <a:pt x="2128" y="5"/>
                  </a:lnTo>
                  <a:lnTo>
                    <a:pt x="1970" y="0"/>
                  </a:lnTo>
                  <a:lnTo>
                    <a:pt x="1876" y="19"/>
                  </a:lnTo>
                  <a:lnTo>
                    <a:pt x="1851" y="30"/>
                  </a:lnTo>
                  <a:lnTo>
                    <a:pt x="1805" y="67"/>
                  </a:lnTo>
                  <a:lnTo>
                    <a:pt x="1785" y="92"/>
                  </a:lnTo>
                  <a:lnTo>
                    <a:pt x="1757" y="166"/>
                  </a:lnTo>
                  <a:lnTo>
                    <a:pt x="1704" y="415"/>
                  </a:lnTo>
                  <a:lnTo>
                    <a:pt x="1704" y="430"/>
                  </a:lnTo>
                  <a:lnTo>
                    <a:pt x="1700" y="441"/>
                  </a:lnTo>
                  <a:lnTo>
                    <a:pt x="1698" y="458"/>
                  </a:lnTo>
                  <a:lnTo>
                    <a:pt x="1670" y="546"/>
                  </a:lnTo>
                  <a:lnTo>
                    <a:pt x="1621" y="745"/>
                  </a:lnTo>
                  <a:lnTo>
                    <a:pt x="1598" y="798"/>
                  </a:lnTo>
                  <a:lnTo>
                    <a:pt x="1534" y="905"/>
                  </a:lnTo>
                  <a:lnTo>
                    <a:pt x="1290" y="1135"/>
                  </a:lnTo>
                  <a:lnTo>
                    <a:pt x="1002" y="1336"/>
                  </a:lnTo>
                  <a:lnTo>
                    <a:pt x="868" y="1405"/>
                  </a:lnTo>
                  <a:lnTo>
                    <a:pt x="300" y="1597"/>
                  </a:lnTo>
                  <a:lnTo>
                    <a:pt x="138" y="1642"/>
                  </a:lnTo>
                  <a:lnTo>
                    <a:pt x="62" y="1676"/>
                  </a:lnTo>
                  <a:lnTo>
                    <a:pt x="36" y="1696"/>
                  </a:lnTo>
                  <a:lnTo>
                    <a:pt x="19" y="1716"/>
                  </a:lnTo>
                  <a:lnTo>
                    <a:pt x="8" y="1735"/>
                  </a:lnTo>
                  <a:lnTo>
                    <a:pt x="0" y="1756"/>
                  </a:lnTo>
                  <a:lnTo>
                    <a:pt x="0" y="1792"/>
                  </a:lnTo>
                  <a:lnTo>
                    <a:pt x="6" y="1824"/>
                  </a:lnTo>
                  <a:lnTo>
                    <a:pt x="19" y="1848"/>
                  </a:lnTo>
                  <a:lnTo>
                    <a:pt x="45" y="1869"/>
                  </a:lnTo>
                  <a:lnTo>
                    <a:pt x="62" y="1877"/>
                  </a:lnTo>
                  <a:lnTo>
                    <a:pt x="81" y="1882"/>
                  </a:lnTo>
                  <a:lnTo>
                    <a:pt x="130" y="1891"/>
                  </a:lnTo>
                  <a:lnTo>
                    <a:pt x="187" y="1891"/>
                  </a:lnTo>
                  <a:lnTo>
                    <a:pt x="905" y="1790"/>
                  </a:lnTo>
                  <a:lnTo>
                    <a:pt x="1053" y="1792"/>
                  </a:lnTo>
                  <a:lnTo>
                    <a:pt x="1358" y="1837"/>
                  </a:lnTo>
                  <a:lnTo>
                    <a:pt x="1627" y="1911"/>
                  </a:lnTo>
                  <a:lnTo>
                    <a:pt x="1732" y="1956"/>
                  </a:lnTo>
                  <a:lnTo>
                    <a:pt x="1964" y="2095"/>
                  </a:lnTo>
                  <a:lnTo>
                    <a:pt x="2287" y="2370"/>
                  </a:lnTo>
                  <a:lnTo>
                    <a:pt x="2391" y="2429"/>
                  </a:lnTo>
                  <a:lnTo>
                    <a:pt x="2570" y="2512"/>
                  </a:lnTo>
                  <a:lnTo>
                    <a:pt x="2685" y="2548"/>
                  </a:lnTo>
                  <a:lnTo>
                    <a:pt x="2790" y="2559"/>
                  </a:lnTo>
                  <a:lnTo>
                    <a:pt x="2836" y="2557"/>
                  </a:lnTo>
                  <a:lnTo>
                    <a:pt x="2921" y="2537"/>
                  </a:lnTo>
                  <a:lnTo>
                    <a:pt x="2960" y="2520"/>
                  </a:lnTo>
                  <a:lnTo>
                    <a:pt x="2994" y="2497"/>
                  </a:lnTo>
                  <a:lnTo>
                    <a:pt x="3028" y="2467"/>
                  </a:lnTo>
                  <a:lnTo>
                    <a:pt x="3085" y="2390"/>
                  </a:lnTo>
                  <a:lnTo>
                    <a:pt x="3110" y="2339"/>
                  </a:lnTo>
                  <a:lnTo>
                    <a:pt x="3166" y="2137"/>
                  </a:lnTo>
                  <a:lnTo>
                    <a:pt x="3196" y="1903"/>
                  </a:lnTo>
                  <a:lnTo>
                    <a:pt x="3196" y="1744"/>
                  </a:lnTo>
                  <a:lnTo>
                    <a:pt x="3153" y="1405"/>
                  </a:lnTo>
                  <a:lnTo>
                    <a:pt x="3085" y="1143"/>
                  </a:lnTo>
                  <a:lnTo>
                    <a:pt x="2906" y="679"/>
                  </a:lnTo>
                  <a:lnTo>
                    <a:pt x="2779" y="441"/>
                  </a:lnTo>
                  <a:lnTo>
                    <a:pt x="2649" y="271"/>
                  </a:lnTo>
                  <a:close/>
                </a:path>
              </a:pathLst>
            </a:custGeom>
            <a:solidFill>
              <a:srgbClr val="B68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35" name="Freeform 23"/>
            <p:cNvSpPr>
              <a:spLocks/>
            </p:cNvSpPr>
            <p:nvPr/>
          </p:nvSpPr>
          <p:spPr bwMode="auto">
            <a:xfrm>
              <a:off x="3978" y="1156"/>
              <a:ext cx="467" cy="339"/>
            </a:xfrm>
            <a:custGeom>
              <a:avLst/>
              <a:gdLst>
                <a:gd name="T0" fmla="*/ 1778 w 2332"/>
                <a:gd name="T1" fmla="*/ 5 h 1693"/>
                <a:gd name="T2" fmla="*/ 1766 w 2332"/>
                <a:gd name="T3" fmla="*/ 0 h 1693"/>
                <a:gd name="T4" fmla="*/ 1755 w 2332"/>
                <a:gd name="T5" fmla="*/ 3 h 1693"/>
                <a:gd name="T6" fmla="*/ 1744 w 2332"/>
                <a:gd name="T7" fmla="*/ 14 h 1693"/>
                <a:gd name="T8" fmla="*/ 1732 w 2332"/>
                <a:gd name="T9" fmla="*/ 31 h 1693"/>
                <a:gd name="T10" fmla="*/ 1706 w 2332"/>
                <a:gd name="T11" fmla="*/ 82 h 1693"/>
                <a:gd name="T12" fmla="*/ 1670 w 2332"/>
                <a:gd name="T13" fmla="*/ 184 h 1693"/>
                <a:gd name="T14" fmla="*/ 1636 w 2332"/>
                <a:gd name="T15" fmla="*/ 266 h 1693"/>
                <a:gd name="T16" fmla="*/ 1551 w 2332"/>
                <a:gd name="T17" fmla="*/ 422 h 1693"/>
                <a:gd name="T18" fmla="*/ 1525 w 2332"/>
                <a:gd name="T19" fmla="*/ 456 h 1693"/>
                <a:gd name="T20" fmla="*/ 1423 w 2332"/>
                <a:gd name="T21" fmla="*/ 546 h 1693"/>
                <a:gd name="T22" fmla="*/ 1245 w 2332"/>
                <a:gd name="T23" fmla="*/ 665 h 1693"/>
                <a:gd name="T24" fmla="*/ 942 w 2332"/>
                <a:gd name="T25" fmla="*/ 833 h 1693"/>
                <a:gd name="T26" fmla="*/ 699 w 2332"/>
                <a:gd name="T27" fmla="*/ 948 h 1693"/>
                <a:gd name="T28" fmla="*/ 506 w 2332"/>
                <a:gd name="T29" fmla="*/ 1008 h 1693"/>
                <a:gd name="T30" fmla="*/ 227 w 2332"/>
                <a:gd name="T31" fmla="*/ 1079 h 1693"/>
                <a:gd name="T32" fmla="*/ 161 w 2332"/>
                <a:gd name="T33" fmla="*/ 1105 h 1693"/>
                <a:gd name="T34" fmla="*/ 136 w 2332"/>
                <a:gd name="T35" fmla="*/ 1113 h 1693"/>
                <a:gd name="T36" fmla="*/ 14 w 2332"/>
                <a:gd name="T37" fmla="*/ 1175 h 1693"/>
                <a:gd name="T38" fmla="*/ 2 w 2332"/>
                <a:gd name="T39" fmla="*/ 1186 h 1693"/>
                <a:gd name="T40" fmla="*/ 0 w 2332"/>
                <a:gd name="T41" fmla="*/ 1201 h 1693"/>
                <a:gd name="T42" fmla="*/ 6 w 2332"/>
                <a:gd name="T43" fmla="*/ 1218 h 1693"/>
                <a:gd name="T44" fmla="*/ 19 w 2332"/>
                <a:gd name="T45" fmla="*/ 1235 h 1693"/>
                <a:gd name="T46" fmla="*/ 36 w 2332"/>
                <a:gd name="T47" fmla="*/ 1248 h 1693"/>
                <a:gd name="T48" fmla="*/ 57 w 2332"/>
                <a:gd name="T49" fmla="*/ 1257 h 1693"/>
                <a:gd name="T50" fmla="*/ 76 w 2332"/>
                <a:gd name="T51" fmla="*/ 1254 h 1693"/>
                <a:gd name="T52" fmla="*/ 170 w 2332"/>
                <a:gd name="T53" fmla="*/ 1214 h 1693"/>
                <a:gd name="T54" fmla="*/ 206 w 2332"/>
                <a:gd name="T55" fmla="*/ 1197 h 1693"/>
                <a:gd name="T56" fmla="*/ 257 w 2332"/>
                <a:gd name="T57" fmla="*/ 1186 h 1693"/>
                <a:gd name="T58" fmla="*/ 274 w 2332"/>
                <a:gd name="T59" fmla="*/ 1181 h 1693"/>
                <a:gd name="T60" fmla="*/ 295 w 2332"/>
                <a:gd name="T61" fmla="*/ 1178 h 1693"/>
                <a:gd name="T62" fmla="*/ 317 w 2332"/>
                <a:gd name="T63" fmla="*/ 1173 h 1693"/>
                <a:gd name="T64" fmla="*/ 345 w 2332"/>
                <a:gd name="T65" fmla="*/ 1169 h 1693"/>
                <a:gd name="T66" fmla="*/ 544 w 2332"/>
                <a:gd name="T67" fmla="*/ 1130 h 1693"/>
                <a:gd name="T68" fmla="*/ 838 w 2332"/>
                <a:gd name="T69" fmla="*/ 1088 h 1693"/>
                <a:gd name="T70" fmla="*/ 1095 w 2332"/>
                <a:gd name="T71" fmla="*/ 1082 h 1693"/>
                <a:gd name="T72" fmla="*/ 1285 w 2332"/>
                <a:gd name="T73" fmla="*/ 1099 h 1693"/>
                <a:gd name="T74" fmla="*/ 1474 w 2332"/>
                <a:gd name="T75" fmla="*/ 1141 h 1693"/>
                <a:gd name="T76" fmla="*/ 1599 w 2332"/>
                <a:gd name="T77" fmla="*/ 1181 h 1693"/>
                <a:gd name="T78" fmla="*/ 1780 w 2332"/>
                <a:gd name="T79" fmla="*/ 1260 h 1693"/>
                <a:gd name="T80" fmla="*/ 1887 w 2332"/>
                <a:gd name="T81" fmla="*/ 1328 h 1693"/>
                <a:gd name="T82" fmla="*/ 2174 w 2332"/>
                <a:gd name="T83" fmla="*/ 1591 h 1693"/>
                <a:gd name="T84" fmla="*/ 2284 w 2332"/>
                <a:gd name="T85" fmla="*/ 1676 h 1693"/>
                <a:gd name="T86" fmla="*/ 2304 w 2332"/>
                <a:gd name="T87" fmla="*/ 1688 h 1693"/>
                <a:gd name="T88" fmla="*/ 2318 w 2332"/>
                <a:gd name="T89" fmla="*/ 1693 h 1693"/>
                <a:gd name="T90" fmla="*/ 2329 w 2332"/>
                <a:gd name="T91" fmla="*/ 1693 h 1693"/>
                <a:gd name="T92" fmla="*/ 2332 w 2332"/>
                <a:gd name="T93" fmla="*/ 1688 h 1693"/>
                <a:gd name="T94" fmla="*/ 2332 w 2332"/>
                <a:gd name="T95" fmla="*/ 1676 h 1693"/>
                <a:gd name="T96" fmla="*/ 2323 w 2332"/>
                <a:gd name="T97" fmla="*/ 1656 h 1693"/>
                <a:gd name="T98" fmla="*/ 2210 w 2332"/>
                <a:gd name="T99" fmla="*/ 1475 h 1693"/>
                <a:gd name="T100" fmla="*/ 2140 w 2332"/>
                <a:gd name="T101" fmla="*/ 1331 h 1693"/>
                <a:gd name="T102" fmla="*/ 1933 w 2332"/>
                <a:gd name="T103" fmla="*/ 702 h 1693"/>
                <a:gd name="T104" fmla="*/ 1859 w 2332"/>
                <a:gd name="T105" fmla="*/ 396 h 1693"/>
                <a:gd name="T106" fmla="*/ 1828 w 2332"/>
                <a:gd name="T107" fmla="*/ 156 h 1693"/>
                <a:gd name="T108" fmla="*/ 1806 w 2332"/>
                <a:gd name="T109" fmla="*/ 60 h 1693"/>
                <a:gd name="T110" fmla="*/ 1789 w 2332"/>
                <a:gd name="T111" fmla="*/ 17 h 1693"/>
                <a:gd name="T112" fmla="*/ 1778 w 2332"/>
                <a:gd name="T113" fmla="*/ 5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32" h="1693">
                  <a:moveTo>
                    <a:pt x="1778" y="5"/>
                  </a:moveTo>
                  <a:lnTo>
                    <a:pt x="1766" y="0"/>
                  </a:lnTo>
                  <a:lnTo>
                    <a:pt x="1755" y="3"/>
                  </a:lnTo>
                  <a:lnTo>
                    <a:pt x="1744" y="14"/>
                  </a:lnTo>
                  <a:lnTo>
                    <a:pt x="1732" y="31"/>
                  </a:lnTo>
                  <a:lnTo>
                    <a:pt x="1706" y="82"/>
                  </a:lnTo>
                  <a:lnTo>
                    <a:pt x="1670" y="184"/>
                  </a:lnTo>
                  <a:lnTo>
                    <a:pt x="1636" y="266"/>
                  </a:lnTo>
                  <a:lnTo>
                    <a:pt x="1551" y="422"/>
                  </a:lnTo>
                  <a:lnTo>
                    <a:pt x="1525" y="456"/>
                  </a:lnTo>
                  <a:lnTo>
                    <a:pt x="1423" y="546"/>
                  </a:lnTo>
                  <a:lnTo>
                    <a:pt x="1245" y="665"/>
                  </a:lnTo>
                  <a:lnTo>
                    <a:pt x="942" y="833"/>
                  </a:lnTo>
                  <a:lnTo>
                    <a:pt x="699" y="948"/>
                  </a:lnTo>
                  <a:lnTo>
                    <a:pt x="506" y="1008"/>
                  </a:lnTo>
                  <a:lnTo>
                    <a:pt x="227" y="1079"/>
                  </a:lnTo>
                  <a:lnTo>
                    <a:pt x="161" y="1105"/>
                  </a:lnTo>
                  <a:lnTo>
                    <a:pt x="136" y="1113"/>
                  </a:lnTo>
                  <a:lnTo>
                    <a:pt x="14" y="1175"/>
                  </a:lnTo>
                  <a:lnTo>
                    <a:pt x="2" y="1186"/>
                  </a:lnTo>
                  <a:lnTo>
                    <a:pt x="0" y="1201"/>
                  </a:lnTo>
                  <a:lnTo>
                    <a:pt x="6" y="1218"/>
                  </a:lnTo>
                  <a:lnTo>
                    <a:pt x="19" y="1235"/>
                  </a:lnTo>
                  <a:lnTo>
                    <a:pt x="36" y="1248"/>
                  </a:lnTo>
                  <a:lnTo>
                    <a:pt x="57" y="1257"/>
                  </a:lnTo>
                  <a:lnTo>
                    <a:pt x="76" y="1254"/>
                  </a:lnTo>
                  <a:lnTo>
                    <a:pt x="170" y="1214"/>
                  </a:lnTo>
                  <a:lnTo>
                    <a:pt x="206" y="1197"/>
                  </a:lnTo>
                  <a:lnTo>
                    <a:pt x="257" y="1186"/>
                  </a:lnTo>
                  <a:lnTo>
                    <a:pt x="274" y="1181"/>
                  </a:lnTo>
                  <a:lnTo>
                    <a:pt x="295" y="1178"/>
                  </a:lnTo>
                  <a:lnTo>
                    <a:pt x="317" y="1173"/>
                  </a:lnTo>
                  <a:lnTo>
                    <a:pt x="345" y="1169"/>
                  </a:lnTo>
                  <a:lnTo>
                    <a:pt x="544" y="1130"/>
                  </a:lnTo>
                  <a:lnTo>
                    <a:pt x="838" y="1088"/>
                  </a:lnTo>
                  <a:lnTo>
                    <a:pt x="1095" y="1082"/>
                  </a:lnTo>
                  <a:lnTo>
                    <a:pt x="1285" y="1099"/>
                  </a:lnTo>
                  <a:lnTo>
                    <a:pt x="1474" y="1141"/>
                  </a:lnTo>
                  <a:lnTo>
                    <a:pt x="1599" y="1181"/>
                  </a:lnTo>
                  <a:lnTo>
                    <a:pt x="1780" y="1260"/>
                  </a:lnTo>
                  <a:lnTo>
                    <a:pt x="1887" y="1328"/>
                  </a:lnTo>
                  <a:lnTo>
                    <a:pt x="2174" y="1591"/>
                  </a:lnTo>
                  <a:lnTo>
                    <a:pt x="2284" y="1676"/>
                  </a:lnTo>
                  <a:lnTo>
                    <a:pt x="2304" y="1688"/>
                  </a:lnTo>
                  <a:lnTo>
                    <a:pt x="2318" y="1693"/>
                  </a:lnTo>
                  <a:lnTo>
                    <a:pt x="2329" y="1693"/>
                  </a:lnTo>
                  <a:lnTo>
                    <a:pt x="2332" y="1688"/>
                  </a:lnTo>
                  <a:lnTo>
                    <a:pt x="2332" y="1676"/>
                  </a:lnTo>
                  <a:lnTo>
                    <a:pt x="2323" y="1656"/>
                  </a:lnTo>
                  <a:lnTo>
                    <a:pt x="2210" y="1475"/>
                  </a:lnTo>
                  <a:lnTo>
                    <a:pt x="2140" y="1331"/>
                  </a:lnTo>
                  <a:lnTo>
                    <a:pt x="1933" y="702"/>
                  </a:lnTo>
                  <a:lnTo>
                    <a:pt x="1859" y="396"/>
                  </a:lnTo>
                  <a:lnTo>
                    <a:pt x="1828" y="156"/>
                  </a:lnTo>
                  <a:lnTo>
                    <a:pt x="1806" y="60"/>
                  </a:lnTo>
                  <a:lnTo>
                    <a:pt x="1789" y="17"/>
                  </a:lnTo>
                  <a:lnTo>
                    <a:pt x="1778" y="5"/>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36" name="Freeform 24"/>
            <p:cNvSpPr>
              <a:spLocks/>
            </p:cNvSpPr>
            <p:nvPr/>
          </p:nvSpPr>
          <p:spPr bwMode="auto">
            <a:xfrm>
              <a:off x="4347" y="1056"/>
              <a:ext cx="245" cy="467"/>
            </a:xfrm>
            <a:custGeom>
              <a:avLst/>
              <a:gdLst>
                <a:gd name="T0" fmla="*/ 719 w 1223"/>
                <a:gd name="T1" fmla="*/ 298 h 2335"/>
                <a:gd name="T2" fmla="*/ 566 w 1223"/>
                <a:gd name="T3" fmla="*/ 117 h 2335"/>
                <a:gd name="T4" fmla="*/ 495 w 1223"/>
                <a:gd name="T5" fmla="*/ 57 h 2335"/>
                <a:gd name="T6" fmla="*/ 431 w 1223"/>
                <a:gd name="T7" fmla="*/ 23 h 2335"/>
                <a:gd name="T8" fmla="*/ 391 w 1223"/>
                <a:gd name="T9" fmla="*/ 11 h 2335"/>
                <a:gd name="T10" fmla="*/ 354 w 1223"/>
                <a:gd name="T11" fmla="*/ 6 h 2335"/>
                <a:gd name="T12" fmla="*/ 187 w 1223"/>
                <a:gd name="T13" fmla="*/ 0 h 2335"/>
                <a:gd name="T14" fmla="*/ 131 w 1223"/>
                <a:gd name="T15" fmla="*/ 9 h 2335"/>
                <a:gd name="T16" fmla="*/ 82 w 1223"/>
                <a:gd name="T17" fmla="*/ 32 h 2335"/>
                <a:gd name="T18" fmla="*/ 63 w 1223"/>
                <a:gd name="T19" fmla="*/ 49 h 2335"/>
                <a:gd name="T20" fmla="*/ 46 w 1223"/>
                <a:gd name="T21" fmla="*/ 71 h 2335"/>
                <a:gd name="T22" fmla="*/ 31 w 1223"/>
                <a:gd name="T23" fmla="*/ 100 h 2335"/>
                <a:gd name="T24" fmla="*/ 20 w 1223"/>
                <a:gd name="T25" fmla="*/ 130 h 2335"/>
                <a:gd name="T26" fmla="*/ 3 w 1223"/>
                <a:gd name="T27" fmla="*/ 209 h 2335"/>
                <a:gd name="T28" fmla="*/ 0 w 1223"/>
                <a:gd name="T29" fmla="*/ 388 h 2335"/>
                <a:gd name="T30" fmla="*/ 14 w 1223"/>
                <a:gd name="T31" fmla="*/ 479 h 2335"/>
                <a:gd name="T32" fmla="*/ 233 w 1223"/>
                <a:gd name="T33" fmla="*/ 1272 h 2335"/>
                <a:gd name="T34" fmla="*/ 331 w 1223"/>
                <a:gd name="T35" fmla="*/ 1535 h 2335"/>
                <a:gd name="T36" fmla="*/ 557 w 1223"/>
                <a:gd name="T37" fmla="*/ 2056 h 2335"/>
                <a:gd name="T38" fmla="*/ 646 w 1223"/>
                <a:gd name="T39" fmla="*/ 2190 h 2335"/>
                <a:gd name="T40" fmla="*/ 708 w 1223"/>
                <a:gd name="T41" fmla="*/ 2258 h 2335"/>
                <a:gd name="T42" fmla="*/ 739 w 1223"/>
                <a:gd name="T43" fmla="*/ 2284 h 2335"/>
                <a:gd name="T44" fmla="*/ 804 w 1223"/>
                <a:gd name="T45" fmla="*/ 2314 h 2335"/>
                <a:gd name="T46" fmla="*/ 874 w 1223"/>
                <a:gd name="T47" fmla="*/ 2335 h 2335"/>
                <a:gd name="T48" fmla="*/ 917 w 1223"/>
                <a:gd name="T49" fmla="*/ 2335 h 2335"/>
                <a:gd name="T50" fmla="*/ 1002 w 1223"/>
                <a:gd name="T51" fmla="*/ 2326 h 2335"/>
                <a:gd name="T52" fmla="*/ 1082 w 1223"/>
                <a:gd name="T53" fmla="*/ 2295 h 2335"/>
                <a:gd name="T54" fmla="*/ 1116 w 1223"/>
                <a:gd name="T55" fmla="*/ 2272 h 2335"/>
                <a:gd name="T56" fmla="*/ 1144 w 1223"/>
                <a:gd name="T57" fmla="*/ 2246 h 2335"/>
                <a:gd name="T58" fmla="*/ 1166 w 1223"/>
                <a:gd name="T59" fmla="*/ 2215 h 2335"/>
                <a:gd name="T60" fmla="*/ 1197 w 1223"/>
                <a:gd name="T61" fmla="*/ 2130 h 2335"/>
                <a:gd name="T62" fmla="*/ 1214 w 1223"/>
                <a:gd name="T63" fmla="*/ 2028 h 2335"/>
                <a:gd name="T64" fmla="*/ 1223 w 1223"/>
                <a:gd name="T65" fmla="*/ 1801 h 2335"/>
                <a:gd name="T66" fmla="*/ 1189 w 1223"/>
                <a:gd name="T67" fmla="*/ 1473 h 2335"/>
                <a:gd name="T68" fmla="*/ 1144 w 1223"/>
                <a:gd name="T69" fmla="*/ 1153 h 2335"/>
                <a:gd name="T70" fmla="*/ 1110 w 1223"/>
                <a:gd name="T71" fmla="*/ 964 h 2335"/>
                <a:gd name="T72" fmla="*/ 1033 w 1223"/>
                <a:gd name="T73" fmla="*/ 779 h 2335"/>
                <a:gd name="T74" fmla="*/ 891 w 1223"/>
                <a:gd name="T75" fmla="*/ 545 h 2335"/>
                <a:gd name="T76" fmla="*/ 719 w 1223"/>
                <a:gd name="T77" fmla="*/ 298 h 2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3" h="2335">
                  <a:moveTo>
                    <a:pt x="719" y="298"/>
                  </a:moveTo>
                  <a:lnTo>
                    <a:pt x="566" y="117"/>
                  </a:lnTo>
                  <a:lnTo>
                    <a:pt x="495" y="57"/>
                  </a:lnTo>
                  <a:lnTo>
                    <a:pt x="431" y="23"/>
                  </a:lnTo>
                  <a:lnTo>
                    <a:pt x="391" y="11"/>
                  </a:lnTo>
                  <a:lnTo>
                    <a:pt x="354" y="6"/>
                  </a:lnTo>
                  <a:lnTo>
                    <a:pt x="187" y="0"/>
                  </a:lnTo>
                  <a:lnTo>
                    <a:pt x="131" y="9"/>
                  </a:lnTo>
                  <a:lnTo>
                    <a:pt x="82" y="32"/>
                  </a:lnTo>
                  <a:lnTo>
                    <a:pt x="63" y="49"/>
                  </a:lnTo>
                  <a:lnTo>
                    <a:pt x="46" y="71"/>
                  </a:lnTo>
                  <a:lnTo>
                    <a:pt x="31" y="100"/>
                  </a:lnTo>
                  <a:lnTo>
                    <a:pt x="20" y="130"/>
                  </a:lnTo>
                  <a:lnTo>
                    <a:pt x="3" y="209"/>
                  </a:lnTo>
                  <a:lnTo>
                    <a:pt x="0" y="388"/>
                  </a:lnTo>
                  <a:lnTo>
                    <a:pt x="14" y="479"/>
                  </a:lnTo>
                  <a:lnTo>
                    <a:pt x="233" y="1272"/>
                  </a:lnTo>
                  <a:lnTo>
                    <a:pt x="331" y="1535"/>
                  </a:lnTo>
                  <a:lnTo>
                    <a:pt x="557" y="2056"/>
                  </a:lnTo>
                  <a:lnTo>
                    <a:pt x="646" y="2190"/>
                  </a:lnTo>
                  <a:lnTo>
                    <a:pt x="708" y="2258"/>
                  </a:lnTo>
                  <a:lnTo>
                    <a:pt x="739" y="2284"/>
                  </a:lnTo>
                  <a:lnTo>
                    <a:pt x="804" y="2314"/>
                  </a:lnTo>
                  <a:lnTo>
                    <a:pt x="874" y="2335"/>
                  </a:lnTo>
                  <a:lnTo>
                    <a:pt x="917" y="2335"/>
                  </a:lnTo>
                  <a:lnTo>
                    <a:pt x="1002" y="2326"/>
                  </a:lnTo>
                  <a:lnTo>
                    <a:pt x="1082" y="2295"/>
                  </a:lnTo>
                  <a:lnTo>
                    <a:pt x="1116" y="2272"/>
                  </a:lnTo>
                  <a:lnTo>
                    <a:pt x="1144" y="2246"/>
                  </a:lnTo>
                  <a:lnTo>
                    <a:pt x="1166" y="2215"/>
                  </a:lnTo>
                  <a:lnTo>
                    <a:pt x="1197" y="2130"/>
                  </a:lnTo>
                  <a:lnTo>
                    <a:pt x="1214" y="2028"/>
                  </a:lnTo>
                  <a:lnTo>
                    <a:pt x="1223" y="1801"/>
                  </a:lnTo>
                  <a:lnTo>
                    <a:pt x="1189" y="1473"/>
                  </a:lnTo>
                  <a:lnTo>
                    <a:pt x="1144" y="1153"/>
                  </a:lnTo>
                  <a:lnTo>
                    <a:pt x="1110" y="964"/>
                  </a:lnTo>
                  <a:lnTo>
                    <a:pt x="1033" y="779"/>
                  </a:lnTo>
                  <a:lnTo>
                    <a:pt x="891" y="545"/>
                  </a:lnTo>
                  <a:lnTo>
                    <a:pt x="719" y="298"/>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37" name="Freeform 25"/>
            <p:cNvSpPr>
              <a:spLocks/>
            </p:cNvSpPr>
            <p:nvPr/>
          </p:nvSpPr>
          <p:spPr bwMode="auto">
            <a:xfrm>
              <a:off x="4343" y="1051"/>
              <a:ext cx="242" cy="473"/>
            </a:xfrm>
            <a:custGeom>
              <a:avLst/>
              <a:gdLst>
                <a:gd name="T0" fmla="*/ 1141 w 1209"/>
                <a:gd name="T1" fmla="*/ 2260 h 2365"/>
                <a:gd name="T2" fmla="*/ 1042 w 1209"/>
                <a:gd name="T3" fmla="*/ 2292 h 2365"/>
                <a:gd name="T4" fmla="*/ 1005 w 1209"/>
                <a:gd name="T5" fmla="*/ 2294 h 2365"/>
                <a:gd name="T6" fmla="*/ 928 w 1209"/>
                <a:gd name="T7" fmla="*/ 2305 h 2365"/>
                <a:gd name="T8" fmla="*/ 909 w 1209"/>
                <a:gd name="T9" fmla="*/ 2305 h 2365"/>
                <a:gd name="T10" fmla="*/ 886 w 1209"/>
                <a:gd name="T11" fmla="*/ 2297 h 2365"/>
                <a:gd name="T12" fmla="*/ 836 w 1209"/>
                <a:gd name="T13" fmla="*/ 2260 h 2365"/>
                <a:gd name="T14" fmla="*/ 804 w 1209"/>
                <a:gd name="T15" fmla="*/ 2226 h 2365"/>
                <a:gd name="T16" fmla="*/ 581 w 1209"/>
                <a:gd name="T17" fmla="*/ 1892 h 2365"/>
                <a:gd name="T18" fmla="*/ 526 w 1209"/>
                <a:gd name="T19" fmla="*/ 1792 h 2365"/>
                <a:gd name="T20" fmla="*/ 473 w 1209"/>
                <a:gd name="T21" fmla="*/ 1668 h 2365"/>
                <a:gd name="T22" fmla="*/ 362 w 1209"/>
                <a:gd name="T23" fmla="*/ 1354 h 2365"/>
                <a:gd name="T24" fmla="*/ 168 w 1209"/>
                <a:gd name="T25" fmla="*/ 674 h 2365"/>
                <a:gd name="T26" fmla="*/ 117 w 1209"/>
                <a:gd name="T27" fmla="*/ 402 h 2365"/>
                <a:gd name="T28" fmla="*/ 111 w 1209"/>
                <a:gd name="T29" fmla="*/ 257 h 2365"/>
                <a:gd name="T30" fmla="*/ 113 w 1209"/>
                <a:gd name="T31" fmla="*/ 227 h 2365"/>
                <a:gd name="T32" fmla="*/ 134 w 1209"/>
                <a:gd name="T33" fmla="*/ 133 h 2365"/>
                <a:gd name="T34" fmla="*/ 142 w 1209"/>
                <a:gd name="T35" fmla="*/ 116 h 2365"/>
                <a:gd name="T36" fmla="*/ 170 w 1209"/>
                <a:gd name="T37" fmla="*/ 79 h 2365"/>
                <a:gd name="T38" fmla="*/ 209 w 1209"/>
                <a:gd name="T39" fmla="*/ 48 h 2365"/>
                <a:gd name="T40" fmla="*/ 247 w 1209"/>
                <a:gd name="T41" fmla="*/ 25 h 2365"/>
                <a:gd name="T42" fmla="*/ 249 w 1209"/>
                <a:gd name="T43" fmla="*/ 19 h 2365"/>
                <a:gd name="T44" fmla="*/ 247 w 1209"/>
                <a:gd name="T45" fmla="*/ 17 h 2365"/>
                <a:gd name="T46" fmla="*/ 241 w 1209"/>
                <a:gd name="T47" fmla="*/ 14 h 2365"/>
                <a:gd name="T48" fmla="*/ 226 w 1209"/>
                <a:gd name="T49" fmla="*/ 8 h 2365"/>
                <a:gd name="T50" fmla="*/ 156 w 1209"/>
                <a:gd name="T51" fmla="*/ 0 h 2365"/>
                <a:gd name="T52" fmla="*/ 136 w 1209"/>
                <a:gd name="T53" fmla="*/ 2 h 2365"/>
                <a:gd name="T54" fmla="*/ 122 w 1209"/>
                <a:gd name="T55" fmla="*/ 6 h 2365"/>
                <a:gd name="T56" fmla="*/ 96 w 1209"/>
                <a:gd name="T57" fmla="*/ 23 h 2365"/>
                <a:gd name="T58" fmla="*/ 71 w 1209"/>
                <a:gd name="T59" fmla="*/ 45 h 2365"/>
                <a:gd name="T60" fmla="*/ 49 w 1209"/>
                <a:gd name="T61" fmla="*/ 74 h 2365"/>
                <a:gd name="T62" fmla="*/ 17 w 1209"/>
                <a:gd name="T63" fmla="*/ 142 h 2365"/>
                <a:gd name="T64" fmla="*/ 6 w 1209"/>
                <a:gd name="T65" fmla="*/ 181 h 2365"/>
                <a:gd name="T66" fmla="*/ 0 w 1209"/>
                <a:gd name="T67" fmla="*/ 227 h 2365"/>
                <a:gd name="T68" fmla="*/ 6 w 1209"/>
                <a:gd name="T69" fmla="*/ 408 h 2365"/>
                <a:gd name="T70" fmla="*/ 111 w 1209"/>
                <a:gd name="T71" fmla="*/ 912 h 2365"/>
                <a:gd name="T72" fmla="*/ 202 w 1209"/>
                <a:gd name="T73" fmla="*/ 1234 h 2365"/>
                <a:gd name="T74" fmla="*/ 306 w 1209"/>
                <a:gd name="T75" fmla="*/ 1552 h 2365"/>
                <a:gd name="T76" fmla="*/ 476 w 1209"/>
                <a:gd name="T77" fmla="*/ 1943 h 2365"/>
                <a:gd name="T78" fmla="*/ 526 w 1209"/>
                <a:gd name="T79" fmla="*/ 2034 h 2365"/>
                <a:gd name="T80" fmla="*/ 666 w 1209"/>
                <a:gd name="T81" fmla="*/ 2240 h 2365"/>
                <a:gd name="T82" fmla="*/ 711 w 1209"/>
                <a:gd name="T83" fmla="*/ 2292 h 2365"/>
                <a:gd name="T84" fmla="*/ 756 w 1209"/>
                <a:gd name="T85" fmla="*/ 2328 h 2365"/>
                <a:gd name="T86" fmla="*/ 779 w 1209"/>
                <a:gd name="T87" fmla="*/ 2343 h 2365"/>
                <a:gd name="T88" fmla="*/ 826 w 1209"/>
                <a:gd name="T89" fmla="*/ 2360 h 2365"/>
                <a:gd name="T90" fmla="*/ 900 w 1209"/>
                <a:gd name="T91" fmla="*/ 2365 h 2365"/>
                <a:gd name="T92" fmla="*/ 996 w 1209"/>
                <a:gd name="T93" fmla="*/ 2356 h 2365"/>
                <a:gd name="T94" fmla="*/ 1113 w 1209"/>
                <a:gd name="T95" fmla="*/ 2326 h 2365"/>
                <a:gd name="T96" fmla="*/ 1160 w 1209"/>
                <a:gd name="T97" fmla="*/ 2300 h 2365"/>
                <a:gd name="T98" fmla="*/ 1183 w 1209"/>
                <a:gd name="T99" fmla="*/ 2280 h 2365"/>
                <a:gd name="T100" fmla="*/ 1200 w 1209"/>
                <a:gd name="T101" fmla="*/ 2260 h 2365"/>
                <a:gd name="T102" fmla="*/ 1206 w 1209"/>
                <a:gd name="T103" fmla="*/ 2254 h 2365"/>
                <a:gd name="T104" fmla="*/ 1209 w 1209"/>
                <a:gd name="T105" fmla="*/ 2249 h 2365"/>
                <a:gd name="T106" fmla="*/ 1209 w 1209"/>
                <a:gd name="T107" fmla="*/ 2245 h 2365"/>
                <a:gd name="T108" fmla="*/ 1203 w 1209"/>
                <a:gd name="T109" fmla="*/ 2245 h 2365"/>
                <a:gd name="T110" fmla="*/ 1141 w 1209"/>
                <a:gd name="T111" fmla="*/ 2260 h 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9" h="2365">
                  <a:moveTo>
                    <a:pt x="1141" y="2260"/>
                  </a:moveTo>
                  <a:lnTo>
                    <a:pt x="1042" y="2292"/>
                  </a:lnTo>
                  <a:lnTo>
                    <a:pt x="1005" y="2294"/>
                  </a:lnTo>
                  <a:lnTo>
                    <a:pt x="928" y="2305"/>
                  </a:lnTo>
                  <a:lnTo>
                    <a:pt x="909" y="2305"/>
                  </a:lnTo>
                  <a:lnTo>
                    <a:pt x="886" y="2297"/>
                  </a:lnTo>
                  <a:lnTo>
                    <a:pt x="836" y="2260"/>
                  </a:lnTo>
                  <a:lnTo>
                    <a:pt x="804" y="2226"/>
                  </a:lnTo>
                  <a:lnTo>
                    <a:pt x="581" y="1892"/>
                  </a:lnTo>
                  <a:lnTo>
                    <a:pt x="526" y="1792"/>
                  </a:lnTo>
                  <a:lnTo>
                    <a:pt x="473" y="1668"/>
                  </a:lnTo>
                  <a:lnTo>
                    <a:pt x="362" y="1354"/>
                  </a:lnTo>
                  <a:lnTo>
                    <a:pt x="168" y="674"/>
                  </a:lnTo>
                  <a:lnTo>
                    <a:pt x="117" y="402"/>
                  </a:lnTo>
                  <a:lnTo>
                    <a:pt x="111" y="257"/>
                  </a:lnTo>
                  <a:lnTo>
                    <a:pt x="113" y="227"/>
                  </a:lnTo>
                  <a:lnTo>
                    <a:pt x="134" y="133"/>
                  </a:lnTo>
                  <a:lnTo>
                    <a:pt x="142" y="116"/>
                  </a:lnTo>
                  <a:lnTo>
                    <a:pt x="170" y="79"/>
                  </a:lnTo>
                  <a:lnTo>
                    <a:pt x="209" y="48"/>
                  </a:lnTo>
                  <a:lnTo>
                    <a:pt x="247" y="25"/>
                  </a:lnTo>
                  <a:lnTo>
                    <a:pt x="249" y="19"/>
                  </a:lnTo>
                  <a:lnTo>
                    <a:pt x="247" y="17"/>
                  </a:lnTo>
                  <a:lnTo>
                    <a:pt x="241" y="14"/>
                  </a:lnTo>
                  <a:lnTo>
                    <a:pt x="226" y="8"/>
                  </a:lnTo>
                  <a:lnTo>
                    <a:pt x="156" y="0"/>
                  </a:lnTo>
                  <a:lnTo>
                    <a:pt x="136" y="2"/>
                  </a:lnTo>
                  <a:lnTo>
                    <a:pt x="122" y="6"/>
                  </a:lnTo>
                  <a:lnTo>
                    <a:pt x="96" y="23"/>
                  </a:lnTo>
                  <a:lnTo>
                    <a:pt x="71" y="45"/>
                  </a:lnTo>
                  <a:lnTo>
                    <a:pt x="49" y="74"/>
                  </a:lnTo>
                  <a:lnTo>
                    <a:pt x="17" y="142"/>
                  </a:lnTo>
                  <a:lnTo>
                    <a:pt x="6" y="181"/>
                  </a:lnTo>
                  <a:lnTo>
                    <a:pt x="0" y="227"/>
                  </a:lnTo>
                  <a:lnTo>
                    <a:pt x="6" y="408"/>
                  </a:lnTo>
                  <a:lnTo>
                    <a:pt x="111" y="912"/>
                  </a:lnTo>
                  <a:lnTo>
                    <a:pt x="202" y="1234"/>
                  </a:lnTo>
                  <a:lnTo>
                    <a:pt x="306" y="1552"/>
                  </a:lnTo>
                  <a:lnTo>
                    <a:pt x="476" y="1943"/>
                  </a:lnTo>
                  <a:lnTo>
                    <a:pt x="526" y="2034"/>
                  </a:lnTo>
                  <a:lnTo>
                    <a:pt x="666" y="2240"/>
                  </a:lnTo>
                  <a:lnTo>
                    <a:pt x="711" y="2292"/>
                  </a:lnTo>
                  <a:lnTo>
                    <a:pt x="756" y="2328"/>
                  </a:lnTo>
                  <a:lnTo>
                    <a:pt x="779" y="2343"/>
                  </a:lnTo>
                  <a:lnTo>
                    <a:pt x="826" y="2360"/>
                  </a:lnTo>
                  <a:lnTo>
                    <a:pt x="900" y="2365"/>
                  </a:lnTo>
                  <a:lnTo>
                    <a:pt x="996" y="2356"/>
                  </a:lnTo>
                  <a:lnTo>
                    <a:pt x="1113" y="2326"/>
                  </a:lnTo>
                  <a:lnTo>
                    <a:pt x="1160" y="2300"/>
                  </a:lnTo>
                  <a:lnTo>
                    <a:pt x="1183" y="2280"/>
                  </a:lnTo>
                  <a:lnTo>
                    <a:pt x="1200" y="2260"/>
                  </a:lnTo>
                  <a:lnTo>
                    <a:pt x="1206" y="2254"/>
                  </a:lnTo>
                  <a:lnTo>
                    <a:pt x="1209" y="2249"/>
                  </a:lnTo>
                  <a:lnTo>
                    <a:pt x="1209" y="2245"/>
                  </a:lnTo>
                  <a:lnTo>
                    <a:pt x="1203" y="2245"/>
                  </a:lnTo>
                  <a:lnTo>
                    <a:pt x="1141" y="2260"/>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38" name="Freeform 26"/>
            <p:cNvSpPr>
              <a:spLocks/>
            </p:cNvSpPr>
            <p:nvPr/>
          </p:nvSpPr>
          <p:spPr bwMode="auto">
            <a:xfrm>
              <a:off x="4379" y="1214"/>
              <a:ext cx="98" cy="200"/>
            </a:xfrm>
            <a:custGeom>
              <a:avLst/>
              <a:gdLst>
                <a:gd name="T0" fmla="*/ 487 w 487"/>
                <a:gd name="T1" fmla="*/ 551 h 998"/>
                <a:gd name="T2" fmla="*/ 475 w 487"/>
                <a:gd name="T3" fmla="*/ 448 h 998"/>
                <a:gd name="T4" fmla="*/ 441 w 487"/>
                <a:gd name="T5" fmla="*/ 346 h 998"/>
                <a:gd name="T6" fmla="*/ 402 w 487"/>
                <a:gd name="T7" fmla="*/ 270 h 998"/>
                <a:gd name="T8" fmla="*/ 291 w 487"/>
                <a:gd name="T9" fmla="*/ 117 h 998"/>
                <a:gd name="T10" fmla="*/ 238 w 487"/>
                <a:gd name="T11" fmla="*/ 63 h 998"/>
                <a:gd name="T12" fmla="*/ 212 w 487"/>
                <a:gd name="T13" fmla="*/ 43 h 998"/>
                <a:gd name="T14" fmla="*/ 181 w 487"/>
                <a:gd name="T15" fmla="*/ 29 h 998"/>
                <a:gd name="T16" fmla="*/ 124 w 487"/>
                <a:gd name="T17" fmla="*/ 9 h 998"/>
                <a:gd name="T18" fmla="*/ 70 w 487"/>
                <a:gd name="T19" fmla="*/ 0 h 998"/>
                <a:gd name="T20" fmla="*/ 34 w 487"/>
                <a:gd name="T21" fmla="*/ 6 h 998"/>
                <a:gd name="T22" fmla="*/ 23 w 487"/>
                <a:gd name="T23" fmla="*/ 12 h 998"/>
                <a:gd name="T24" fmla="*/ 11 w 487"/>
                <a:gd name="T25" fmla="*/ 23 h 998"/>
                <a:gd name="T26" fmla="*/ 6 w 487"/>
                <a:gd name="T27" fmla="*/ 38 h 998"/>
                <a:gd name="T28" fmla="*/ 2 w 487"/>
                <a:gd name="T29" fmla="*/ 51 h 998"/>
                <a:gd name="T30" fmla="*/ 0 w 487"/>
                <a:gd name="T31" fmla="*/ 72 h 998"/>
                <a:gd name="T32" fmla="*/ 45 w 487"/>
                <a:gd name="T33" fmla="*/ 292 h 998"/>
                <a:gd name="T34" fmla="*/ 96 w 487"/>
                <a:gd name="T35" fmla="*/ 470 h 998"/>
                <a:gd name="T36" fmla="*/ 232 w 487"/>
                <a:gd name="T37" fmla="*/ 817 h 998"/>
                <a:gd name="T38" fmla="*/ 297 w 487"/>
                <a:gd name="T39" fmla="*/ 938 h 998"/>
                <a:gd name="T40" fmla="*/ 328 w 487"/>
                <a:gd name="T41" fmla="*/ 981 h 998"/>
                <a:gd name="T42" fmla="*/ 336 w 487"/>
                <a:gd name="T43" fmla="*/ 989 h 998"/>
                <a:gd name="T44" fmla="*/ 347 w 487"/>
                <a:gd name="T45" fmla="*/ 994 h 998"/>
                <a:gd name="T46" fmla="*/ 364 w 487"/>
                <a:gd name="T47" fmla="*/ 998 h 998"/>
                <a:gd name="T48" fmla="*/ 379 w 487"/>
                <a:gd name="T49" fmla="*/ 989 h 998"/>
                <a:gd name="T50" fmla="*/ 393 w 487"/>
                <a:gd name="T51" fmla="*/ 977 h 998"/>
                <a:gd name="T52" fmla="*/ 421 w 487"/>
                <a:gd name="T53" fmla="*/ 936 h 998"/>
                <a:gd name="T54" fmla="*/ 441 w 487"/>
                <a:gd name="T55" fmla="*/ 890 h 998"/>
                <a:gd name="T56" fmla="*/ 466 w 487"/>
                <a:gd name="T57" fmla="*/ 802 h 998"/>
                <a:gd name="T58" fmla="*/ 483 w 487"/>
                <a:gd name="T59" fmla="*/ 692 h 998"/>
                <a:gd name="T60" fmla="*/ 487 w 487"/>
                <a:gd name="T61" fmla="*/ 55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7" h="998">
                  <a:moveTo>
                    <a:pt x="487" y="551"/>
                  </a:moveTo>
                  <a:lnTo>
                    <a:pt x="475" y="448"/>
                  </a:lnTo>
                  <a:lnTo>
                    <a:pt x="441" y="346"/>
                  </a:lnTo>
                  <a:lnTo>
                    <a:pt x="402" y="270"/>
                  </a:lnTo>
                  <a:lnTo>
                    <a:pt x="291" y="117"/>
                  </a:lnTo>
                  <a:lnTo>
                    <a:pt x="238" y="63"/>
                  </a:lnTo>
                  <a:lnTo>
                    <a:pt x="212" y="43"/>
                  </a:lnTo>
                  <a:lnTo>
                    <a:pt x="181" y="29"/>
                  </a:lnTo>
                  <a:lnTo>
                    <a:pt x="124" y="9"/>
                  </a:lnTo>
                  <a:lnTo>
                    <a:pt x="70" y="0"/>
                  </a:lnTo>
                  <a:lnTo>
                    <a:pt x="34" y="6"/>
                  </a:lnTo>
                  <a:lnTo>
                    <a:pt x="23" y="12"/>
                  </a:lnTo>
                  <a:lnTo>
                    <a:pt x="11" y="23"/>
                  </a:lnTo>
                  <a:lnTo>
                    <a:pt x="6" y="38"/>
                  </a:lnTo>
                  <a:lnTo>
                    <a:pt x="2" y="51"/>
                  </a:lnTo>
                  <a:lnTo>
                    <a:pt x="0" y="72"/>
                  </a:lnTo>
                  <a:lnTo>
                    <a:pt x="45" y="292"/>
                  </a:lnTo>
                  <a:lnTo>
                    <a:pt x="96" y="470"/>
                  </a:lnTo>
                  <a:lnTo>
                    <a:pt x="232" y="817"/>
                  </a:lnTo>
                  <a:lnTo>
                    <a:pt x="297" y="938"/>
                  </a:lnTo>
                  <a:lnTo>
                    <a:pt x="328" y="981"/>
                  </a:lnTo>
                  <a:lnTo>
                    <a:pt x="336" y="989"/>
                  </a:lnTo>
                  <a:lnTo>
                    <a:pt x="347" y="994"/>
                  </a:lnTo>
                  <a:lnTo>
                    <a:pt x="364" y="998"/>
                  </a:lnTo>
                  <a:lnTo>
                    <a:pt x="379" y="989"/>
                  </a:lnTo>
                  <a:lnTo>
                    <a:pt x="393" y="977"/>
                  </a:lnTo>
                  <a:lnTo>
                    <a:pt x="421" y="936"/>
                  </a:lnTo>
                  <a:lnTo>
                    <a:pt x="441" y="890"/>
                  </a:lnTo>
                  <a:lnTo>
                    <a:pt x="466" y="802"/>
                  </a:lnTo>
                  <a:lnTo>
                    <a:pt x="483" y="692"/>
                  </a:lnTo>
                  <a:lnTo>
                    <a:pt x="487" y="551"/>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39" name="Freeform 27"/>
            <p:cNvSpPr>
              <a:spLocks/>
            </p:cNvSpPr>
            <p:nvPr/>
          </p:nvSpPr>
          <p:spPr bwMode="auto">
            <a:xfrm>
              <a:off x="3920" y="1555"/>
              <a:ext cx="366" cy="469"/>
            </a:xfrm>
            <a:custGeom>
              <a:avLst/>
              <a:gdLst>
                <a:gd name="T0" fmla="*/ 617 w 1830"/>
                <a:gd name="T1" fmla="*/ 26 h 2343"/>
                <a:gd name="T2" fmla="*/ 381 w 1830"/>
                <a:gd name="T3" fmla="*/ 128 h 2343"/>
                <a:gd name="T4" fmla="*/ 347 w 1830"/>
                <a:gd name="T5" fmla="*/ 168 h 2343"/>
                <a:gd name="T6" fmla="*/ 262 w 1830"/>
                <a:gd name="T7" fmla="*/ 327 h 2343"/>
                <a:gd name="T8" fmla="*/ 246 w 1830"/>
                <a:gd name="T9" fmla="*/ 419 h 2343"/>
                <a:gd name="T10" fmla="*/ 257 w 1830"/>
                <a:gd name="T11" fmla="*/ 612 h 2343"/>
                <a:gd name="T12" fmla="*/ 283 w 1830"/>
                <a:gd name="T13" fmla="*/ 681 h 2343"/>
                <a:gd name="T14" fmla="*/ 325 w 1830"/>
                <a:gd name="T15" fmla="*/ 734 h 2343"/>
                <a:gd name="T16" fmla="*/ 498 w 1830"/>
                <a:gd name="T17" fmla="*/ 862 h 2343"/>
                <a:gd name="T18" fmla="*/ 613 w 1830"/>
                <a:gd name="T19" fmla="*/ 1017 h 2343"/>
                <a:gd name="T20" fmla="*/ 639 w 1830"/>
                <a:gd name="T21" fmla="*/ 1108 h 2343"/>
                <a:gd name="T22" fmla="*/ 622 w 1830"/>
                <a:gd name="T23" fmla="*/ 1168 h 2343"/>
                <a:gd name="T24" fmla="*/ 577 w 1830"/>
                <a:gd name="T25" fmla="*/ 1224 h 2343"/>
                <a:gd name="T26" fmla="*/ 359 w 1830"/>
                <a:gd name="T27" fmla="*/ 1332 h 2343"/>
                <a:gd name="T28" fmla="*/ 124 w 1830"/>
                <a:gd name="T29" fmla="*/ 1490 h 2343"/>
                <a:gd name="T30" fmla="*/ 30 w 1830"/>
                <a:gd name="T31" fmla="*/ 1655 h 2343"/>
                <a:gd name="T32" fmla="*/ 0 w 1830"/>
                <a:gd name="T33" fmla="*/ 1873 h 2343"/>
                <a:gd name="T34" fmla="*/ 19 w 1830"/>
                <a:gd name="T35" fmla="*/ 1975 h 2343"/>
                <a:gd name="T36" fmla="*/ 90 w 1830"/>
                <a:gd name="T37" fmla="*/ 2074 h 2343"/>
                <a:gd name="T38" fmla="*/ 370 w 1830"/>
                <a:gd name="T39" fmla="*/ 2249 h 2343"/>
                <a:gd name="T40" fmla="*/ 577 w 1830"/>
                <a:gd name="T41" fmla="*/ 2323 h 2343"/>
                <a:gd name="T42" fmla="*/ 1015 w 1830"/>
                <a:gd name="T43" fmla="*/ 2334 h 2343"/>
                <a:gd name="T44" fmla="*/ 1245 w 1830"/>
                <a:gd name="T45" fmla="*/ 2277 h 2343"/>
                <a:gd name="T46" fmla="*/ 1732 w 1830"/>
                <a:gd name="T47" fmla="*/ 1975 h 2343"/>
                <a:gd name="T48" fmla="*/ 1789 w 1830"/>
                <a:gd name="T49" fmla="*/ 1915 h 2343"/>
                <a:gd name="T50" fmla="*/ 1828 w 1830"/>
                <a:gd name="T51" fmla="*/ 1802 h 2343"/>
                <a:gd name="T52" fmla="*/ 1817 w 1830"/>
                <a:gd name="T53" fmla="*/ 1564 h 2343"/>
                <a:gd name="T54" fmla="*/ 1751 w 1830"/>
                <a:gd name="T55" fmla="*/ 1413 h 2343"/>
                <a:gd name="T56" fmla="*/ 1573 w 1830"/>
                <a:gd name="T57" fmla="*/ 634 h 2343"/>
                <a:gd name="T58" fmla="*/ 1398 w 1830"/>
                <a:gd name="T59" fmla="*/ 323 h 2343"/>
                <a:gd name="T60" fmla="*/ 1239 w 1830"/>
                <a:gd name="T61" fmla="*/ 162 h 2343"/>
                <a:gd name="T62" fmla="*/ 962 w 1830"/>
                <a:gd name="T63" fmla="*/ 21 h 2343"/>
                <a:gd name="T64" fmla="*/ 783 w 1830"/>
                <a:gd name="T65" fmla="*/ 0 h 2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0" h="2343">
                  <a:moveTo>
                    <a:pt x="783" y="0"/>
                  </a:moveTo>
                  <a:lnTo>
                    <a:pt x="617" y="26"/>
                  </a:lnTo>
                  <a:lnTo>
                    <a:pt x="534" y="51"/>
                  </a:lnTo>
                  <a:lnTo>
                    <a:pt x="381" y="128"/>
                  </a:lnTo>
                  <a:lnTo>
                    <a:pt x="368" y="142"/>
                  </a:lnTo>
                  <a:lnTo>
                    <a:pt x="347" y="168"/>
                  </a:lnTo>
                  <a:lnTo>
                    <a:pt x="285" y="270"/>
                  </a:lnTo>
                  <a:lnTo>
                    <a:pt x="262" y="327"/>
                  </a:lnTo>
                  <a:lnTo>
                    <a:pt x="255" y="355"/>
                  </a:lnTo>
                  <a:lnTo>
                    <a:pt x="246" y="419"/>
                  </a:lnTo>
                  <a:lnTo>
                    <a:pt x="246" y="533"/>
                  </a:lnTo>
                  <a:lnTo>
                    <a:pt x="257" y="612"/>
                  </a:lnTo>
                  <a:lnTo>
                    <a:pt x="268" y="649"/>
                  </a:lnTo>
                  <a:lnTo>
                    <a:pt x="283" y="681"/>
                  </a:lnTo>
                  <a:lnTo>
                    <a:pt x="302" y="709"/>
                  </a:lnTo>
                  <a:lnTo>
                    <a:pt x="325" y="734"/>
                  </a:lnTo>
                  <a:lnTo>
                    <a:pt x="472" y="839"/>
                  </a:lnTo>
                  <a:lnTo>
                    <a:pt x="498" y="862"/>
                  </a:lnTo>
                  <a:lnTo>
                    <a:pt x="583" y="966"/>
                  </a:lnTo>
                  <a:lnTo>
                    <a:pt x="613" y="1017"/>
                  </a:lnTo>
                  <a:lnTo>
                    <a:pt x="634" y="1066"/>
                  </a:lnTo>
                  <a:lnTo>
                    <a:pt x="639" y="1108"/>
                  </a:lnTo>
                  <a:lnTo>
                    <a:pt x="630" y="1151"/>
                  </a:lnTo>
                  <a:lnTo>
                    <a:pt x="622" y="1168"/>
                  </a:lnTo>
                  <a:lnTo>
                    <a:pt x="594" y="1207"/>
                  </a:lnTo>
                  <a:lnTo>
                    <a:pt x="577" y="1224"/>
                  </a:lnTo>
                  <a:lnTo>
                    <a:pt x="529" y="1258"/>
                  </a:lnTo>
                  <a:lnTo>
                    <a:pt x="359" y="1332"/>
                  </a:lnTo>
                  <a:lnTo>
                    <a:pt x="206" y="1422"/>
                  </a:lnTo>
                  <a:lnTo>
                    <a:pt x="124" y="1490"/>
                  </a:lnTo>
                  <a:lnTo>
                    <a:pt x="81" y="1549"/>
                  </a:lnTo>
                  <a:lnTo>
                    <a:pt x="30" y="1655"/>
                  </a:lnTo>
                  <a:lnTo>
                    <a:pt x="8" y="1728"/>
                  </a:lnTo>
                  <a:lnTo>
                    <a:pt x="0" y="1873"/>
                  </a:lnTo>
                  <a:lnTo>
                    <a:pt x="8" y="1941"/>
                  </a:lnTo>
                  <a:lnTo>
                    <a:pt x="19" y="1975"/>
                  </a:lnTo>
                  <a:lnTo>
                    <a:pt x="36" y="2009"/>
                  </a:lnTo>
                  <a:lnTo>
                    <a:pt x="90" y="2074"/>
                  </a:lnTo>
                  <a:lnTo>
                    <a:pt x="183" y="2145"/>
                  </a:lnTo>
                  <a:lnTo>
                    <a:pt x="370" y="2249"/>
                  </a:lnTo>
                  <a:lnTo>
                    <a:pt x="441" y="2281"/>
                  </a:lnTo>
                  <a:lnTo>
                    <a:pt x="577" y="2323"/>
                  </a:lnTo>
                  <a:lnTo>
                    <a:pt x="719" y="2343"/>
                  </a:lnTo>
                  <a:lnTo>
                    <a:pt x="1015" y="2334"/>
                  </a:lnTo>
                  <a:lnTo>
                    <a:pt x="1196" y="2298"/>
                  </a:lnTo>
                  <a:lnTo>
                    <a:pt x="1245" y="2277"/>
                  </a:lnTo>
                  <a:lnTo>
                    <a:pt x="1483" y="2119"/>
                  </a:lnTo>
                  <a:lnTo>
                    <a:pt x="1732" y="1975"/>
                  </a:lnTo>
                  <a:lnTo>
                    <a:pt x="1762" y="1947"/>
                  </a:lnTo>
                  <a:lnTo>
                    <a:pt x="1789" y="1915"/>
                  </a:lnTo>
                  <a:lnTo>
                    <a:pt x="1805" y="1881"/>
                  </a:lnTo>
                  <a:lnTo>
                    <a:pt x="1828" y="1802"/>
                  </a:lnTo>
                  <a:lnTo>
                    <a:pt x="1830" y="1677"/>
                  </a:lnTo>
                  <a:lnTo>
                    <a:pt x="1817" y="1564"/>
                  </a:lnTo>
                  <a:lnTo>
                    <a:pt x="1796" y="1507"/>
                  </a:lnTo>
                  <a:lnTo>
                    <a:pt x="1751" y="1413"/>
                  </a:lnTo>
                  <a:lnTo>
                    <a:pt x="1712" y="1283"/>
                  </a:lnTo>
                  <a:lnTo>
                    <a:pt x="1573" y="634"/>
                  </a:lnTo>
                  <a:lnTo>
                    <a:pt x="1491" y="459"/>
                  </a:lnTo>
                  <a:lnTo>
                    <a:pt x="1398" y="323"/>
                  </a:lnTo>
                  <a:lnTo>
                    <a:pt x="1304" y="216"/>
                  </a:lnTo>
                  <a:lnTo>
                    <a:pt x="1239" y="162"/>
                  </a:lnTo>
                  <a:lnTo>
                    <a:pt x="1140" y="102"/>
                  </a:lnTo>
                  <a:lnTo>
                    <a:pt x="962" y="21"/>
                  </a:lnTo>
                  <a:lnTo>
                    <a:pt x="849" y="0"/>
                  </a:lnTo>
                  <a:lnTo>
                    <a:pt x="7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40" name="Freeform 28"/>
            <p:cNvSpPr>
              <a:spLocks/>
            </p:cNvSpPr>
            <p:nvPr/>
          </p:nvSpPr>
          <p:spPr bwMode="auto">
            <a:xfrm>
              <a:off x="3615" y="1582"/>
              <a:ext cx="443" cy="371"/>
            </a:xfrm>
            <a:custGeom>
              <a:avLst/>
              <a:gdLst>
                <a:gd name="T0" fmla="*/ 1710 w 2213"/>
                <a:gd name="T1" fmla="*/ 57 h 1855"/>
                <a:gd name="T2" fmla="*/ 1576 w 2213"/>
                <a:gd name="T3" fmla="*/ 119 h 1855"/>
                <a:gd name="T4" fmla="*/ 1483 w 2213"/>
                <a:gd name="T5" fmla="*/ 206 h 1855"/>
                <a:gd name="T6" fmla="*/ 1101 w 2213"/>
                <a:gd name="T7" fmla="*/ 453 h 1855"/>
                <a:gd name="T8" fmla="*/ 733 w 2213"/>
                <a:gd name="T9" fmla="*/ 773 h 1855"/>
                <a:gd name="T10" fmla="*/ 670 w 2213"/>
                <a:gd name="T11" fmla="*/ 881 h 1855"/>
                <a:gd name="T12" fmla="*/ 586 w 2213"/>
                <a:gd name="T13" fmla="*/ 1356 h 1855"/>
                <a:gd name="T14" fmla="*/ 572 w 2213"/>
                <a:gd name="T15" fmla="*/ 1504 h 1855"/>
                <a:gd name="T16" fmla="*/ 561 w 2213"/>
                <a:gd name="T17" fmla="*/ 1521 h 1855"/>
                <a:gd name="T18" fmla="*/ 506 w 2213"/>
                <a:gd name="T19" fmla="*/ 1507 h 1855"/>
                <a:gd name="T20" fmla="*/ 427 w 2213"/>
                <a:gd name="T21" fmla="*/ 1467 h 1855"/>
                <a:gd name="T22" fmla="*/ 391 w 2213"/>
                <a:gd name="T23" fmla="*/ 1449 h 1855"/>
                <a:gd name="T24" fmla="*/ 340 w 2213"/>
                <a:gd name="T25" fmla="*/ 1464 h 1855"/>
                <a:gd name="T26" fmla="*/ 263 w 2213"/>
                <a:gd name="T27" fmla="*/ 1521 h 1855"/>
                <a:gd name="T28" fmla="*/ 252 w 2213"/>
                <a:gd name="T29" fmla="*/ 1541 h 1855"/>
                <a:gd name="T30" fmla="*/ 255 w 2213"/>
                <a:gd name="T31" fmla="*/ 1564 h 1855"/>
                <a:gd name="T32" fmla="*/ 269 w 2213"/>
                <a:gd name="T33" fmla="*/ 1589 h 1855"/>
                <a:gd name="T34" fmla="*/ 266 w 2213"/>
                <a:gd name="T35" fmla="*/ 1600 h 1855"/>
                <a:gd name="T36" fmla="*/ 246 w 2213"/>
                <a:gd name="T37" fmla="*/ 1603 h 1855"/>
                <a:gd name="T38" fmla="*/ 153 w 2213"/>
                <a:gd name="T39" fmla="*/ 1600 h 1855"/>
                <a:gd name="T40" fmla="*/ 29 w 2213"/>
                <a:gd name="T41" fmla="*/ 1637 h 1855"/>
                <a:gd name="T42" fmla="*/ 2 w 2213"/>
                <a:gd name="T43" fmla="*/ 1666 h 1855"/>
                <a:gd name="T44" fmla="*/ 2 w 2213"/>
                <a:gd name="T45" fmla="*/ 1713 h 1855"/>
                <a:gd name="T46" fmla="*/ 29 w 2213"/>
                <a:gd name="T47" fmla="*/ 1747 h 1855"/>
                <a:gd name="T48" fmla="*/ 133 w 2213"/>
                <a:gd name="T49" fmla="*/ 1796 h 1855"/>
                <a:gd name="T50" fmla="*/ 195 w 2213"/>
                <a:gd name="T51" fmla="*/ 1804 h 1855"/>
                <a:gd name="T52" fmla="*/ 289 w 2213"/>
                <a:gd name="T53" fmla="*/ 1764 h 1855"/>
                <a:gd name="T54" fmla="*/ 561 w 2213"/>
                <a:gd name="T55" fmla="*/ 1690 h 1855"/>
                <a:gd name="T56" fmla="*/ 770 w 2213"/>
                <a:gd name="T57" fmla="*/ 1747 h 1855"/>
                <a:gd name="T58" fmla="*/ 979 w 2213"/>
                <a:gd name="T59" fmla="*/ 1849 h 1855"/>
                <a:gd name="T60" fmla="*/ 1138 w 2213"/>
                <a:gd name="T61" fmla="*/ 1849 h 1855"/>
                <a:gd name="T62" fmla="*/ 1206 w 2213"/>
                <a:gd name="T63" fmla="*/ 1826 h 1855"/>
                <a:gd name="T64" fmla="*/ 1229 w 2213"/>
                <a:gd name="T65" fmla="*/ 1801 h 1855"/>
                <a:gd name="T66" fmla="*/ 1229 w 2213"/>
                <a:gd name="T67" fmla="*/ 1730 h 1855"/>
                <a:gd name="T68" fmla="*/ 1197 w 2213"/>
                <a:gd name="T69" fmla="*/ 1679 h 1855"/>
                <a:gd name="T70" fmla="*/ 1081 w 2213"/>
                <a:gd name="T71" fmla="*/ 1634 h 1855"/>
                <a:gd name="T72" fmla="*/ 857 w 2213"/>
                <a:gd name="T73" fmla="*/ 1620 h 1855"/>
                <a:gd name="T74" fmla="*/ 798 w 2213"/>
                <a:gd name="T75" fmla="*/ 1600 h 1855"/>
                <a:gd name="T76" fmla="*/ 747 w 2213"/>
                <a:gd name="T77" fmla="*/ 1543 h 1855"/>
                <a:gd name="T78" fmla="*/ 725 w 2213"/>
                <a:gd name="T79" fmla="*/ 1464 h 1855"/>
                <a:gd name="T80" fmla="*/ 721 w 2213"/>
                <a:gd name="T81" fmla="*/ 1345 h 1855"/>
                <a:gd name="T82" fmla="*/ 776 w 2213"/>
                <a:gd name="T83" fmla="*/ 1136 h 1855"/>
                <a:gd name="T84" fmla="*/ 897 w 2213"/>
                <a:gd name="T85" fmla="*/ 883 h 1855"/>
                <a:gd name="T86" fmla="*/ 985 w 2213"/>
                <a:gd name="T87" fmla="*/ 798 h 1855"/>
                <a:gd name="T88" fmla="*/ 1372 w 2213"/>
                <a:gd name="T89" fmla="*/ 617 h 1855"/>
                <a:gd name="T90" fmla="*/ 1930 w 2213"/>
                <a:gd name="T91" fmla="*/ 500 h 1855"/>
                <a:gd name="T92" fmla="*/ 2168 w 2213"/>
                <a:gd name="T93" fmla="*/ 325 h 1855"/>
                <a:gd name="T94" fmla="*/ 2199 w 2213"/>
                <a:gd name="T95" fmla="*/ 289 h 1855"/>
                <a:gd name="T96" fmla="*/ 2213 w 2213"/>
                <a:gd name="T97" fmla="*/ 251 h 1855"/>
                <a:gd name="T98" fmla="*/ 2202 w 2213"/>
                <a:gd name="T99" fmla="*/ 178 h 1855"/>
                <a:gd name="T100" fmla="*/ 2159 w 2213"/>
                <a:gd name="T101" fmla="*/ 99 h 1855"/>
                <a:gd name="T102" fmla="*/ 2123 w 2213"/>
                <a:gd name="T103" fmla="*/ 59 h 1855"/>
                <a:gd name="T104" fmla="*/ 2029 w 2213"/>
                <a:gd name="T105" fmla="*/ 11 h 1855"/>
                <a:gd name="T106" fmla="*/ 1874 w 2213"/>
                <a:gd name="T107" fmla="*/ 8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3" h="1855">
                  <a:moveTo>
                    <a:pt x="1874" y="8"/>
                  </a:moveTo>
                  <a:lnTo>
                    <a:pt x="1710" y="57"/>
                  </a:lnTo>
                  <a:lnTo>
                    <a:pt x="1602" y="104"/>
                  </a:lnTo>
                  <a:lnTo>
                    <a:pt x="1576" y="119"/>
                  </a:lnTo>
                  <a:lnTo>
                    <a:pt x="1534" y="153"/>
                  </a:lnTo>
                  <a:lnTo>
                    <a:pt x="1483" y="206"/>
                  </a:lnTo>
                  <a:lnTo>
                    <a:pt x="1444" y="240"/>
                  </a:lnTo>
                  <a:lnTo>
                    <a:pt x="1101" y="453"/>
                  </a:lnTo>
                  <a:lnTo>
                    <a:pt x="793" y="708"/>
                  </a:lnTo>
                  <a:lnTo>
                    <a:pt x="733" y="773"/>
                  </a:lnTo>
                  <a:lnTo>
                    <a:pt x="687" y="841"/>
                  </a:lnTo>
                  <a:lnTo>
                    <a:pt x="670" y="881"/>
                  </a:lnTo>
                  <a:lnTo>
                    <a:pt x="648" y="957"/>
                  </a:lnTo>
                  <a:lnTo>
                    <a:pt x="586" y="1356"/>
                  </a:lnTo>
                  <a:lnTo>
                    <a:pt x="578" y="1473"/>
                  </a:lnTo>
                  <a:lnTo>
                    <a:pt x="572" y="1504"/>
                  </a:lnTo>
                  <a:lnTo>
                    <a:pt x="569" y="1515"/>
                  </a:lnTo>
                  <a:lnTo>
                    <a:pt x="561" y="1521"/>
                  </a:lnTo>
                  <a:lnTo>
                    <a:pt x="549" y="1524"/>
                  </a:lnTo>
                  <a:lnTo>
                    <a:pt x="506" y="1507"/>
                  </a:lnTo>
                  <a:lnTo>
                    <a:pt x="461" y="1481"/>
                  </a:lnTo>
                  <a:lnTo>
                    <a:pt x="427" y="1467"/>
                  </a:lnTo>
                  <a:lnTo>
                    <a:pt x="408" y="1455"/>
                  </a:lnTo>
                  <a:lnTo>
                    <a:pt x="391" y="1449"/>
                  </a:lnTo>
                  <a:lnTo>
                    <a:pt x="368" y="1453"/>
                  </a:lnTo>
                  <a:lnTo>
                    <a:pt x="340" y="1464"/>
                  </a:lnTo>
                  <a:lnTo>
                    <a:pt x="274" y="1509"/>
                  </a:lnTo>
                  <a:lnTo>
                    <a:pt x="263" y="1521"/>
                  </a:lnTo>
                  <a:lnTo>
                    <a:pt x="255" y="1532"/>
                  </a:lnTo>
                  <a:lnTo>
                    <a:pt x="252" y="1541"/>
                  </a:lnTo>
                  <a:lnTo>
                    <a:pt x="252" y="1552"/>
                  </a:lnTo>
                  <a:lnTo>
                    <a:pt x="255" y="1564"/>
                  </a:lnTo>
                  <a:lnTo>
                    <a:pt x="266" y="1581"/>
                  </a:lnTo>
                  <a:lnTo>
                    <a:pt x="269" y="1589"/>
                  </a:lnTo>
                  <a:lnTo>
                    <a:pt x="269" y="1594"/>
                  </a:lnTo>
                  <a:lnTo>
                    <a:pt x="266" y="1600"/>
                  </a:lnTo>
                  <a:lnTo>
                    <a:pt x="257" y="1603"/>
                  </a:lnTo>
                  <a:lnTo>
                    <a:pt x="246" y="1603"/>
                  </a:lnTo>
                  <a:lnTo>
                    <a:pt x="187" y="1598"/>
                  </a:lnTo>
                  <a:lnTo>
                    <a:pt x="153" y="1600"/>
                  </a:lnTo>
                  <a:lnTo>
                    <a:pt x="76" y="1617"/>
                  </a:lnTo>
                  <a:lnTo>
                    <a:pt x="29" y="1637"/>
                  </a:lnTo>
                  <a:lnTo>
                    <a:pt x="17" y="1645"/>
                  </a:lnTo>
                  <a:lnTo>
                    <a:pt x="2" y="1666"/>
                  </a:lnTo>
                  <a:lnTo>
                    <a:pt x="0" y="1690"/>
                  </a:lnTo>
                  <a:lnTo>
                    <a:pt x="2" y="1713"/>
                  </a:lnTo>
                  <a:lnTo>
                    <a:pt x="17" y="1736"/>
                  </a:lnTo>
                  <a:lnTo>
                    <a:pt x="29" y="1747"/>
                  </a:lnTo>
                  <a:lnTo>
                    <a:pt x="85" y="1779"/>
                  </a:lnTo>
                  <a:lnTo>
                    <a:pt x="133" y="1796"/>
                  </a:lnTo>
                  <a:lnTo>
                    <a:pt x="155" y="1801"/>
                  </a:lnTo>
                  <a:lnTo>
                    <a:pt x="195" y="1804"/>
                  </a:lnTo>
                  <a:lnTo>
                    <a:pt x="252" y="1784"/>
                  </a:lnTo>
                  <a:lnTo>
                    <a:pt x="289" y="1764"/>
                  </a:lnTo>
                  <a:lnTo>
                    <a:pt x="387" y="1730"/>
                  </a:lnTo>
                  <a:lnTo>
                    <a:pt x="561" y="1690"/>
                  </a:lnTo>
                  <a:lnTo>
                    <a:pt x="651" y="1702"/>
                  </a:lnTo>
                  <a:lnTo>
                    <a:pt x="770" y="1747"/>
                  </a:lnTo>
                  <a:lnTo>
                    <a:pt x="919" y="1830"/>
                  </a:lnTo>
                  <a:lnTo>
                    <a:pt x="979" y="1849"/>
                  </a:lnTo>
                  <a:lnTo>
                    <a:pt x="1042" y="1855"/>
                  </a:lnTo>
                  <a:lnTo>
                    <a:pt x="1138" y="1849"/>
                  </a:lnTo>
                  <a:lnTo>
                    <a:pt x="1189" y="1835"/>
                  </a:lnTo>
                  <a:lnTo>
                    <a:pt x="1206" y="1826"/>
                  </a:lnTo>
                  <a:lnTo>
                    <a:pt x="1219" y="1815"/>
                  </a:lnTo>
                  <a:lnTo>
                    <a:pt x="1229" y="1801"/>
                  </a:lnTo>
                  <a:lnTo>
                    <a:pt x="1234" y="1767"/>
                  </a:lnTo>
                  <a:lnTo>
                    <a:pt x="1229" y="1730"/>
                  </a:lnTo>
                  <a:lnTo>
                    <a:pt x="1217" y="1702"/>
                  </a:lnTo>
                  <a:lnTo>
                    <a:pt x="1197" y="1679"/>
                  </a:lnTo>
                  <a:lnTo>
                    <a:pt x="1169" y="1662"/>
                  </a:lnTo>
                  <a:lnTo>
                    <a:pt x="1081" y="1634"/>
                  </a:lnTo>
                  <a:lnTo>
                    <a:pt x="1016" y="1626"/>
                  </a:lnTo>
                  <a:lnTo>
                    <a:pt x="857" y="1620"/>
                  </a:lnTo>
                  <a:lnTo>
                    <a:pt x="823" y="1611"/>
                  </a:lnTo>
                  <a:lnTo>
                    <a:pt x="798" y="1600"/>
                  </a:lnTo>
                  <a:lnTo>
                    <a:pt x="761" y="1566"/>
                  </a:lnTo>
                  <a:lnTo>
                    <a:pt x="747" y="1543"/>
                  </a:lnTo>
                  <a:lnTo>
                    <a:pt x="738" y="1518"/>
                  </a:lnTo>
                  <a:lnTo>
                    <a:pt x="725" y="1464"/>
                  </a:lnTo>
                  <a:lnTo>
                    <a:pt x="719" y="1407"/>
                  </a:lnTo>
                  <a:lnTo>
                    <a:pt x="721" y="1345"/>
                  </a:lnTo>
                  <a:lnTo>
                    <a:pt x="733" y="1277"/>
                  </a:lnTo>
                  <a:lnTo>
                    <a:pt x="776" y="1136"/>
                  </a:lnTo>
                  <a:lnTo>
                    <a:pt x="874" y="915"/>
                  </a:lnTo>
                  <a:lnTo>
                    <a:pt x="897" y="883"/>
                  </a:lnTo>
                  <a:lnTo>
                    <a:pt x="951" y="824"/>
                  </a:lnTo>
                  <a:lnTo>
                    <a:pt x="985" y="798"/>
                  </a:lnTo>
                  <a:lnTo>
                    <a:pt x="1138" y="708"/>
                  </a:lnTo>
                  <a:lnTo>
                    <a:pt x="1372" y="617"/>
                  </a:lnTo>
                  <a:lnTo>
                    <a:pt x="1859" y="523"/>
                  </a:lnTo>
                  <a:lnTo>
                    <a:pt x="1930" y="500"/>
                  </a:lnTo>
                  <a:lnTo>
                    <a:pt x="1959" y="487"/>
                  </a:lnTo>
                  <a:lnTo>
                    <a:pt x="2168" y="325"/>
                  </a:lnTo>
                  <a:lnTo>
                    <a:pt x="2185" y="308"/>
                  </a:lnTo>
                  <a:lnTo>
                    <a:pt x="2199" y="289"/>
                  </a:lnTo>
                  <a:lnTo>
                    <a:pt x="2208" y="272"/>
                  </a:lnTo>
                  <a:lnTo>
                    <a:pt x="2213" y="251"/>
                  </a:lnTo>
                  <a:lnTo>
                    <a:pt x="2213" y="229"/>
                  </a:lnTo>
                  <a:lnTo>
                    <a:pt x="2202" y="178"/>
                  </a:lnTo>
                  <a:lnTo>
                    <a:pt x="2191" y="153"/>
                  </a:lnTo>
                  <a:lnTo>
                    <a:pt x="2159" y="99"/>
                  </a:lnTo>
                  <a:lnTo>
                    <a:pt x="2142" y="76"/>
                  </a:lnTo>
                  <a:lnTo>
                    <a:pt x="2123" y="59"/>
                  </a:lnTo>
                  <a:lnTo>
                    <a:pt x="2080" y="31"/>
                  </a:lnTo>
                  <a:lnTo>
                    <a:pt x="2029" y="11"/>
                  </a:lnTo>
                  <a:lnTo>
                    <a:pt x="1938" y="0"/>
                  </a:lnTo>
                  <a:lnTo>
                    <a:pt x="187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41" name="Freeform 29"/>
            <p:cNvSpPr>
              <a:spLocks/>
            </p:cNvSpPr>
            <p:nvPr/>
          </p:nvSpPr>
          <p:spPr bwMode="auto">
            <a:xfrm>
              <a:off x="4093" y="1320"/>
              <a:ext cx="307" cy="406"/>
            </a:xfrm>
            <a:custGeom>
              <a:avLst/>
              <a:gdLst>
                <a:gd name="T0" fmla="*/ 821 w 1534"/>
                <a:gd name="T1" fmla="*/ 96 h 2031"/>
                <a:gd name="T2" fmla="*/ 790 w 1534"/>
                <a:gd name="T3" fmla="*/ 210 h 2031"/>
                <a:gd name="T4" fmla="*/ 796 w 1534"/>
                <a:gd name="T5" fmla="*/ 292 h 2031"/>
                <a:gd name="T6" fmla="*/ 858 w 1534"/>
                <a:gd name="T7" fmla="*/ 417 h 2031"/>
                <a:gd name="T8" fmla="*/ 943 w 1534"/>
                <a:gd name="T9" fmla="*/ 504 h 2031"/>
                <a:gd name="T10" fmla="*/ 1149 w 1534"/>
                <a:gd name="T11" fmla="*/ 623 h 2031"/>
                <a:gd name="T12" fmla="*/ 1234 w 1534"/>
                <a:gd name="T13" fmla="*/ 730 h 2031"/>
                <a:gd name="T14" fmla="*/ 1339 w 1534"/>
                <a:gd name="T15" fmla="*/ 983 h 2031"/>
                <a:gd name="T16" fmla="*/ 1368 w 1534"/>
                <a:gd name="T17" fmla="*/ 1122 h 2031"/>
                <a:gd name="T18" fmla="*/ 1351 w 1534"/>
                <a:gd name="T19" fmla="*/ 1668 h 2031"/>
                <a:gd name="T20" fmla="*/ 1328 w 1534"/>
                <a:gd name="T21" fmla="*/ 1747 h 2031"/>
                <a:gd name="T22" fmla="*/ 1302 w 1534"/>
                <a:gd name="T23" fmla="*/ 1776 h 2031"/>
                <a:gd name="T24" fmla="*/ 1237 w 1534"/>
                <a:gd name="T25" fmla="*/ 1779 h 2031"/>
                <a:gd name="T26" fmla="*/ 1110 w 1534"/>
                <a:gd name="T27" fmla="*/ 1739 h 2031"/>
                <a:gd name="T28" fmla="*/ 660 w 1534"/>
                <a:gd name="T29" fmla="*/ 1413 h 2031"/>
                <a:gd name="T30" fmla="*/ 351 w 1534"/>
                <a:gd name="T31" fmla="*/ 1277 h 2031"/>
                <a:gd name="T32" fmla="*/ 111 w 1534"/>
                <a:gd name="T33" fmla="*/ 1230 h 2031"/>
                <a:gd name="T34" fmla="*/ 60 w 1534"/>
                <a:gd name="T35" fmla="*/ 1241 h 2031"/>
                <a:gd name="T36" fmla="*/ 23 w 1534"/>
                <a:gd name="T37" fmla="*/ 1266 h 2031"/>
                <a:gd name="T38" fmla="*/ 0 w 1534"/>
                <a:gd name="T39" fmla="*/ 1326 h 2031"/>
                <a:gd name="T40" fmla="*/ 4 w 1534"/>
                <a:gd name="T41" fmla="*/ 1368 h 2031"/>
                <a:gd name="T42" fmla="*/ 23 w 1534"/>
                <a:gd name="T43" fmla="*/ 1413 h 2031"/>
                <a:gd name="T44" fmla="*/ 79 w 1534"/>
                <a:gd name="T45" fmla="*/ 1487 h 2031"/>
                <a:gd name="T46" fmla="*/ 232 w 1534"/>
                <a:gd name="T47" fmla="*/ 1577 h 2031"/>
                <a:gd name="T48" fmla="*/ 853 w 1534"/>
                <a:gd name="T49" fmla="*/ 1821 h 2031"/>
                <a:gd name="T50" fmla="*/ 1136 w 1534"/>
                <a:gd name="T51" fmla="*/ 1992 h 2031"/>
                <a:gd name="T52" fmla="*/ 1291 w 1534"/>
                <a:gd name="T53" fmla="*/ 2028 h 2031"/>
                <a:gd name="T54" fmla="*/ 1453 w 1534"/>
                <a:gd name="T55" fmla="*/ 2020 h 2031"/>
                <a:gd name="T56" fmla="*/ 1472 w 1534"/>
                <a:gd name="T57" fmla="*/ 2009 h 2031"/>
                <a:gd name="T58" fmla="*/ 1487 w 1534"/>
                <a:gd name="T59" fmla="*/ 1975 h 2031"/>
                <a:gd name="T60" fmla="*/ 1506 w 1534"/>
                <a:gd name="T61" fmla="*/ 1819 h 2031"/>
                <a:gd name="T62" fmla="*/ 1532 w 1534"/>
                <a:gd name="T63" fmla="*/ 1096 h 2031"/>
                <a:gd name="T64" fmla="*/ 1477 w 1534"/>
                <a:gd name="T65" fmla="*/ 875 h 2031"/>
                <a:gd name="T66" fmla="*/ 1410 w 1534"/>
                <a:gd name="T67" fmla="*/ 708 h 2031"/>
                <a:gd name="T68" fmla="*/ 1413 w 1534"/>
                <a:gd name="T69" fmla="*/ 694 h 2031"/>
                <a:gd name="T70" fmla="*/ 1387 w 1534"/>
                <a:gd name="T71" fmla="*/ 651 h 2031"/>
                <a:gd name="T72" fmla="*/ 1262 w 1534"/>
                <a:gd name="T73" fmla="*/ 558 h 2031"/>
                <a:gd name="T74" fmla="*/ 1115 w 1534"/>
                <a:gd name="T75" fmla="*/ 485 h 2031"/>
                <a:gd name="T76" fmla="*/ 971 w 1534"/>
                <a:gd name="T77" fmla="*/ 306 h 2031"/>
                <a:gd name="T78" fmla="*/ 966 w 1534"/>
                <a:gd name="T79" fmla="*/ 287 h 2031"/>
                <a:gd name="T80" fmla="*/ 974 w 1534"/>
                <a:gd name="T81" fmla="*/ 168 h 2031"/>
                <a:gd name="T82" fmla="*/ 977 w 1534"/>
                <a:gd name="T83" fmla="*/ 32 h 2031"/>
                <a:gd name="T84" fmla="*/ 960 w 1534"/>
                <a:gd name="T85" fmla="*/ 9 h 2031"/>
                <a:gd name="T86" fmla="*/ 937 w 1534"/>
                <a:gd name="T87" fmla="*/ 0 h 2031"/>
                <a:gd name="T88" fmla="*/ 887 w 1534"/>
                <a:gd name="T89" fmla="*/ 9 h 2031"/>
                <a:gd name="T90" fmla="*/ 864 w 1534"/>
                <a:gd name="T91" fmla="*/ 28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4" h="2031">
                  <a:moveTo>
                    <a:pt x="864" y="28"/>
                  </a:moveTo>
                  <a:lnTo>
                    <a:pt x="821" y="96"/>
                  </a:lnTo>
                  <a:lnTo>
                    <a:pt x="798" y="170"/>
                  </a:lnTo>
                  <a:lnTo>
                    <a:pt x="790" y="210"/>
                  </a:lnTo>
                  <a:lnTo>
                    <a:pt x="790" y="253"/>
                  </a:lnTo>
                  <a:lnTo>
                    <a:pt x="796" y="292"/>
                  </a:lnTo>
                  <a:lnTo>
                    <a:pt x="810" y="334"/>
                  </a:lnTo>
                  <a:lnTo>
                    <a:pt x="858" y="417"/>
                  </a:lnTo>
                  <a:lnTo>
                    <a:pt x="887" y="451"/>
                  </a:lnTo>
                  <a:lnTo>
                    <a:pt x="943" y="504"/>
                  </a:lnTo>
                  <a:lnTo>
                    <a:pt x="1011" y="553"/>
                  </a:lnTo>
                  <a:lnTo>
                    <a:pt x="1149" y="623"/>
                  </a:lnTo>
                  <a:lnTo>
                    <a:pt x="1192" y="666"/>
                  </a:lnTo>
                  <a:lnTo>
                    <a:pt x="1234" y="730"/>
                  </a:lnTo>
                  <a:lnTo>
                    <a:pt x="1254" y="770"/>
                  </a:lnTo>
                  <a:lnTo>
                    <a:pt x="1339" y="983"/>
                  </a:lnTo>
                  <a:lnTo>
                    <a:pt x="1351" y="1020"/>
                  </a:lnTo>
                  <a:lnTo>
                    <a:pt x="1368" y="1122"/>
                  </a:lnTo>
                  <a:lnTo>
                    <a:pt x="1373" y="1400"/>
                  </a:lnTo>
                  <a:lnTo>
                    <a:pt x="1351" y="1668"/>
                  </a:lnTo>
                  <a:lnTo>
                    <a:pt x="1339" y="1725"/>
                  </a:lnTo>
                  <a:lnTo>
                    <a:pt x="1328" y="1747"/>
                  </a:lnTo>
                  <a:lnTo>
                    <a:pt x="1317" y="1764"/>
                  </a:lnTo>
                  <a:lnTo>
                    <a:pt x="1302" y="1776"/>
                  </a:lnTo>
                  <a:lnTo>
                    <a:pt x="1283" y="1781"/>
                  </a:lnTo>
                  <a:lnTo>
                    <a:pt x="1237" y="1779"/>
                  </a:lnTo>
                  <a:lnTo>
                    <a:pt x="1127" y="1747"/>
                  </a:lnTo>
                  <a:lnTo>
                    <a:pt x="1110" y="1739"/>
                  </a:lnTo>
                  <a:lnTo>
                    <a:pt x="1039" y="1700"/>
                  </a:lnTo>
                  <a:lnTo>
                    <a:pt x="660" y="1413"/>
                  </a:lnTo>
                  <a:lnTo>
                    <a:pt x="524" y="1340"/>
                  </a:lnTo>
                  <a:lnTo>
                    <a:pt x="351" y="1277"/>
                  </a:lnTo>
                  <a:lnTo>
                    <a:pt x="181" y="1235"/>
                  </a:lnTo>
                  <a:lnTo>
                    <a:pt x="111" y="1230"/>
                  </a:lnTo>
                  <a:lnTo>
                    <a:pt x="83" y="1232"/>
                  </a:lnTo>
                  <a:lnTo>
                    <a:pt x="60" y="1241"/>
                  </a:lnTo>
                  <a:lnTo>
                    <a:pt x="40" y="1252"/>
                  </a:lnTo>
                  <a:lnTo>
                    <a:pt x="23" y="1266"/>
                  </a:lnTo>
                  <a:lnTo>
                    <a:pt x="4" y="1306"/>
                  </a:lnTo>
                  <a:lnTo>
                    <a:pt x="0" y="1326"/>
                  </a:lnTo>
                  <a:lnTo>
                    <a:pt x="0" y="1349"/>
                  </a:lnTo>
                  <a:lnTo>
                    <a:pt x="4" y="1368"/>
                  </a:lnTo>
                  <a:lnTo>
                    <a:pt x="11" y="1391"/>
                  </a:lnTo>
                  <a:lnTo>
                    <a:pt x="23" y="1413"/>
                  </a:lnTo>
                  <a:lnTo>
                    <a:pt x="57" y="1462"/>
                  </a:lnTo>
                  <a:lnTo>
                    <a:pt x="79" y="1487"/>
                  </a:lnTo>
                  <a:lnTo>
                    <a:pt x="162" y="1549"/>
                  </a:lnTo>
                  <a:lnTo>
                    <a:pt x="232" y="1577"/>
                  </a:lnTo>
                  <a:lnTo>
                    <a:pt x="502" y="1640"/>
                  </a:lnTo>
                  <a:lnTo>
                    <a:pt x="853" y="1821"/>
                  </a:lnTo>
                  <a:lnTo>
                    <a:pt x="1068" y="1960"/>
                  </a:lnTo>
                  <a:lnTo>
                    <a:pt x="1136" y="1992"/>
                  </a:lnTo>
                  <a:lnTo>
                    <a:pt x="1211" y="2014"/>
                  </a:lnTo>
                  <a:lnTo>
                    <a:pt x="1291" y="2028"/>
                  </a:lnTo>
                  <a:lnTo>
                    <a:pt x="1393" y="2031"/>
                  </a:lnTo>
                  <a:lnTo>
                    <a:pt x="1453" y="2020"/>
                  </a:lnTo>
                  <a:lnTo>
                    <a:pt x="1464" y="2017"/>
                  </a:lnTo>
                  <a:lnTo>
                    <a:pt x="1472" y="2009"/>
                  </a:lnTo>
                  <a:lnTo>
                    <a:pt x="1481" y="1997"/>
                  </a:lnTo>
                  <a:lnTo>
                    <a:pt x="1487" y="1975"/>
                  </a:lnTo>
                  <a:lnTo>
                    <a:pt x="1492" y="1941"/>
                  </a:lnTo>
                  <a:lnTo>
                    <a:pt x="1506" y="1819"/>
                  </a:lnTo>
                  <a:lnTo>
                    <a:pt x="1534" y="1277"/>
                  </a:lnTo>
                  <a:lnTo>
                    <a:pt x="1532" y="1096"/>
                  </a:lnTo>
                  <a:lnTo>
                    <a:pt x="1511" y="972"/>
                  </a:lnTo>
                  <a:lnTo>
                    <a:pt x="1477" y="875"/>
                  </a:lnTo>
                  <a:lnTo>
                    <a:pt x="1419" y="745"/>
                  </a:lnTo>
                  <a:lnTo>
                    <a:pt x="1410" y="708"/>
                  </a:lnTo>
                  <a:lnTo>
                    <a:pt x="1413" y="700"/>
                  </a:lnTo>
                  <a:lnTo>
                    <a:pt x="1413" y="694"/>
                  </a:lnTo>
                  <a:lnTo>
                    <a:pt x="1415" y="689"/>
                  </a:lnTo>
                  <a:lnTo>
                    <a:pt x="1387" y="651"/>
                  </a:lnTo>
                  <a:lnTo>
                    <a:pt x="1294" y="575"/>
                  </a:lnTo>
                  <a:lnTo>
                    <a:pt x="1262" y="558"/>
                  </a:lnTo>
                  <a:lnTo>
                    <a:pt x="1170" y="519"/>
                  </a:lnTo>
                  <a:lnTo>
                    <a:pt x="1115" y="485"/>
                  </a:lnTo>
                  <a:lnTo>
                    <a:pt x="1042" y="411"/>
                  </a:lnTo>
                  <a:lnTo>
                    <a:pt x="971" y="306"/>
                  </a:lnTo>
                  <a:lnTo>
                    <a:pt x="968" y="298"/>
                  </a:lnTo>
                  <a:lnTo>
                    <a:pt x="966" y="287"/>
                  </a:lnTo>
                  <a:lnTo>
                    <a:pt x="966" y="224"/>
                  </a:lnTo>
                  <a:lnTo>
                    <a:pt x="974" y="168"/>
                  </a:lnTo>
                  <a:lnTo>
                    <a:pt x="983" y="74"/>
                  </a:lnTo>
                  <a:lnTo>
                    <a:pt x="977" y="32"/>
                  </a:lnTo>
                  <a:lnTo>
                    <a:pt x="971" y="17"/>
                  </a:lnTo>
                  <a:lnTo>
                    <a:pt x="960" y="9"/>
                  </a:lnTo>
                  <a:lnTo>
                    <a:pt x="949" y="4"/>
                  </a:lnTo>
                  <a:lnTo>
                    <a:pt x="937" y="0"/>
                  </a:lnTo>
                  <a:lnTo>
                    <a:pt x="911" y="0"/>
                  </a:lnTo>
                  <a:lnTo>
                    <a:pt x="887" y="9"/>
                  </a:lnTo>
                  <a:lnTo>
                    <a:pt x="875" y="17"/>
                  </a:lnTo>
                  <a:lnTo>
                    <a:pt x="86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42" name="Freeform 30"/>
            <p:cNvSpPr>
              <a:spLocks/>
            </p:cNvSpPr>
            <p:nvPr/>
          </p:nvSpPr>
          <p:spPr bwMode="auto">
            <a:xfrm>
              <a:off x="3854" y="1893"/>
              <a:ext cx="338" cy="487"/>
            </a:xfrm>
            <a:custGeom>
              <a:avLst/>
              <a:gdLst>
                <a:gd name="T0" fmla="*/ 1562 w 1689"/>
                <a:gd name="T1" fmla="*/ 28 h 2435"/>
                <a:gd name="T2" fmla="*/ 1454 w 1689"/>
                <a:gd name="T3" fmla="*/ 2 h 2435"/>
                <a:gd name="T4" fmla="*/ 1052 w 1689"/>
                <a:gd name="T5" fmla="*/ 42 h 2435"/>
                <a:gd name="T6" fmla="*/ 271 w 1689"/>
                <a:gd name="T7" fmla="*/ 342 h 2435"/>
                <a:gd name="T8" fmla="*/ 70 w 1689"/>
                <a:gd name="T9" fmla="*/ 464 h 2435"/>
                <a:gd name="T10" fmla="*/ 5 w 1689"/>
                <a:gd name="T11" fmla="*/ 549 h 2435"/>
                <a:gd name="T12" fmla="*/ 0 w 1689"/>
                <a:gd name="T13" fmla="*/ 602 h 2435"/>
                <a:gd name="T14" fmla="*/ 45 w 1689"/>
                <a:gd name="T15" fmla="*/ 719 h 2435"/>
                <a:gd name="T16" fmla="*/ 384 w 1689"/>
                <a:gd name="T17" fmla="*/ 1164 h 2435"/>
                <a:gd name="T18" fmla="*/ 713 w 1689"/>
                <a:gd name="T19" fmla="*/ 1368 h 2435"/>
                <a:gd name="T20" fmla="*/ 970 w 1689"/>
                <a:gd name="T21" fmla="*/ 1545 h 2435"/>
                <a:gd name="T22" fmla="*/ 1047 w 1689"/>
                <a:gd name="T23" fmla="*/ 1656 h 2435"/>
                <a:gd name="T24" fmla="*/ 1066 w 1689"/>
                <a:gd name="T25" fmla="*/ 1767 h 2435"/>
                <a:gd name="T26" fmla="*/ 1058 w 1689"/>
                <a:gd name="T27" fmla="*/ 1804 h 2435"/>
                <a:gd name="T28" fmla="*/ 1015 w 1689"/>
                <a:gd name="T29" fmla="*/ 1841 h 2435"/>
                <a:gd name="T30" fmla="*/ 540 w 1689"/>
                <a:gd name="T31" fmla="*/ 2033 h 2435"/>
                <a:gd name="T32" fmla="*/ 418 w 1689"/>
                <a:gd name="T33" fmla="*/ 2104 h 2435"/>
                <a:gd name="T34" fmla="*/ 347 w 1689"/>
                <a:gd name="T35" fmla="*/ 2172 h 2435"/>
                <a:gd name="T36" fmla="*/ 330 w 1689"/>
                <a:gd name="T37" fmla="*/ 2206 h 2435"/>
                <a:gd name="T38" fmla="*/ 328 w 1689"/>
                <a:gd name="T39" fmla="*/ 2239 h 2435"/>
                <a:gd name="T40" fmla="*/ 373 w 1689"/>
                <a:gd name="T41" fmla="*/ 2313 h 2435"/>
                <a:gd name="T42" fmla="*/ 464 w 1689"/>
                <a:gd name="T43" fmla="*/ 2375 h 2435"/>
                <a:gd name="T44" fmla="*/ 726 w 1689"/>
                <a:gd name="T45" fmla="*/ 2435 h 2435"/>
                <a:gd name="T46" fmla="*/ 781 w 1689"/>
                <a:gd name="T47" fmla="*/ 2426 h 2435"/>
                <a:gd name="T48" fmla="*/ 832 w 1689"/>
                <a:gd name="T49" fmla="*/ 2387 h 2435"/>
                <a:gd name="T50" fmla="*/ 874 w 1689"/>
                <a:gd name="T51" fmla="*/ 2328 h 2435"/>
                <a:gd name="T52" fmla="*/ 1151 w 1689"/>
                <a:gd name="T53" fmla="*/ 2101 h 2435"/>
                <a:gd name="T54" fmla="*/ 1318 w 1689"/>
                <a:gd name="T55" fmla="*/ 2070 h 2435"/>
                <a:gd name="T56" fmla="*/ 1389 w 1689"/>
                <a:gd name="T57" fmla="*/ 2030 h 2435"/>
                <a:gd name="T58" fmla="*/ 1434 w 1689"/>
                <a:gd name="T59" fmla="*/ 1951 h 2435"/>
                <a:gd name="T60" fmla="*/ 1426 w 1689"/>
                <a:gd name="T61" fmla="*/ 1821 h 2435"/>
                <a:gd name="T62" fmla="*/ 1273 w 1689"/>
                <a:gd name="T63" fmla="*/ 1557 h 2435"/>
                <a:gd name="T64" fmla="*/ 973 w 1689"/>
                <a:gd name="T65" fmla="*/ 1288 h 2435"/>
                <a:gd name="T66" fmla="*/ 679 w 1689"/>
                <a:gd name="T67" fmla="*/ 1141 h 2435"/>
                <a:gd name="T68" fmla="*/ 455 w 1689"/>
                <a:gd name="T69" fmla="*/ 903 h 2435"/>
                <a:gd name="T70" fmla="*/ 430 w 1689"/>
                <a:gd name="T71" fmla="*/ 800 h 2435"/>
                <a:gd name="T72" fmla="*/ 449 w 1689"/>
                <a:gd name="T73" fmla="*/ 702 h 2435"/>
                <a:gd name="T74" fmla="*/ 498 w 1689"/>
                <a:gd name="T75" fmla="*/ 631 h 2435"/>
                <a:gd name="T76" fmla="*/ 543 w 1689"/>
                <a:gd name="T77" fmla="*/ 614 h 2435"/>
                <a:gd name="T78" fmla="*/ 704 w 1689"/>
                <a:gd name="T79" fmla="*/ 631 h 2435"/>
                <a:gd name="T80" fmla="*/ 1183 w 1689"/>
                <a:gd name="T81" fmla="*/ 634 h 2435"/>
                <a:gd name="T82" fmla="*/ 1437 w 1689"/>
                <a:gd name="T83" fmla="*/ 563 h 2435"/>
                <a:gd name="T84" fmla="*/ 1635 w 1689"/>
                <a:gd name="T85" fmla="*/ 408 h 2435"/>
                <a:gd name="T86" fmla="*/ 1666 w 1689"/>
                <a:gd name="T87" fmla="*/ 353 h 2435"/>
                <a:gd name="T88" fmla="*/ 1689 w 1689"/>
                <a:gd name="T89" fmla="*/ 198 h 2435"/>
                <a:gd name="T90" fmla="*/ 1649 w 1689"/>
                <a:gd name="T91" fmla="*/ 98 h 2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9" h="2435">
                  <a:moveTo>
                    <a:pt x="1613" y="59"/>
                  </a:moveTo>
                  <a:lnTo>
                    <a:pt x="1562" y="28"/>
                  </a:lnTo>
                  <a:lnTo>
                    <a:pt x="1494" y="8"/>
                  </a:lnTo>
                  <a:lnTo>
                    <a:pt x="1454" y="2"/>
                  </a:lnTo>
                  <a:lnTo>
                    <a:pt x="1352" y="0"/>
                  </a:lnTo>
                  <a:lnTo>
                    <a:pt x="1052" y="42"/>
                  </a:lnTo>
                  <a:lnTo>
                    <a:pt x="645" y="183"/>
                  </a:lnTo>
                  <a:lnTo>
                    <a:pt x="271" y="342"/>
                  </a:lnTo>
                  <a:lnTo>
                    <a:pt x="126" y="425"/>
                  </a:lnTo>
                  <a:lnTo>
                    <a:pt x="70" y="464"/>
                  </a:lnTo>
                  <a:lnTo>
                    <a:pt x="30" y="504"/>
                  </a:lnTo>
                  <a:lnTo>
                    <a:pt x="5" y="549"/>
                  </a:lnTo>
                  <a:lnTo>
                    <a:pt x="0" y="574"/>
                  </a:lnTo>
                  <a:lnTo>
                    <a:pt x="0" y="602"/>
                  </a:lnTo>
                  <a:lnTo>
                    <a:pt x="13" y="659"/>
                  </a:lnTo>
                  <a:lnTo>
                    <a:pt x="45" y="719"/>
                  </a:lnTo>
                  <a:lnTo>
                    <a:pt x="271" y="1042"/>
                  </a:lnTo>
                  <a:lnTo>
                    <a:pt x="384" y="1164"/>
                  </a:lnTo>
                  <a:lnTo>
                    <a:pt x="549" y="1274"/>
                  </a:lnTo>
                  <a:lnTo>
                    <a:pt x="713" y="1368"/>
                  </a:lnTo>
                  <a:lnTo>
                    <a:pt x="907" y="1494"/>
                  </a:lnTo>
                  <a:lnTo>
                    <a:pt x="970" y="1545"/>
                  </a:lnTo>
                  <a:lnTo>
                    <a:pt x="996" y="1571"/>
                  </a:lnTo>
                  <a:lnTo>
                    <a:pt x="1047" y="1656"/>
                  </a:lnTo>
                  <a:lnTo>
                    <a:pt x="1064" y="1715"/>
                  </a:lnTo>
                  <a:lnTo>
                    <a:pt x="1066" y="1767"/>
                  </a:lnTo>
                  <a:lnTo>
                    <a:pt x="1064" y="1787"/>
                  </a:lnTo>
                  <a:lnTo>
                    <a:pt x="1058" y="1804"/>
                  </a:lnTo>
                  <a:lnTo>
                    <a:pt x="1047" y="1818"/>
                  </a:lnTo>
                  <a:lnTo>
                    <a:pt x="1015" y="1841"/>
                  </a:lnTo>
                  <a:lnTo>
                    <a:pt x="743" y="1943"/>
                  </a:lnTo>
                  <a:lnTo>
                    <a:pt x="540" y="2033"/>
                  </a:lnTo>
                  <a:lnTo>
                    <a:pt x="443" y="2087"/>
                  </a:lnTo>
                  <a:lnTo>
                    <a:pt x="418" y="2104"/>
                  </a:lnTo>
                  <a:lnTo>
                    <a:pt x="362" y="2155"/>
                  </a:lnTo>
                  <a:lnTo>
                    <a:pt x="347" y="2172"/>
                  </a:lnTo>
                  <a:lnTo>
                    <a:pt x="336" y="2189"/>
                  </a:lnTo>
                  <a:lnTo>
                    <a:pt x="330" y="2206"/>
                  </a:lnTo>
                  <a:lnTo>
                    <a:pt x="328" y="2222"/>
                  </a:lnTo>
                  <a:lnTo>
                    <a:pt x="328" y="2239"/>
                  </a:lnTo>
                  <a:lnTo>
                    <a:pt x="341" y="2277"/>
                  </a:lnTo>
                  <a:lnTo>
                    <a:pt x="373" y="2313"/>
                  </a:lnTo>
                  <a:lnTo>
                    <a:pt x="413" y="2347"/>
                  </a:lnTo>
                  <a:lnTo>
                    <a:pt x="464" y="2375"/>
                  </a:lnTo>
                  <a:lnTo>
                    <a:pt x="611" y="2421"/>
                  </a:lnTo>
                  <a:lnTo>
                    <a:pt x="726" y="2435"/>
                  </a:lnTo>
                  <a:lnTo>
                    <a:pt x="758" y="2432"/>
                  </a:lnTo>
                  <a:lnTo>
                    <a:pt x="781" y="2426"/>
                  </a:lnTo>
                  <a:lnTo>
                    <a:pt x="800" y="2415"/>
                  </a:lnTo>
                  <a:lnTo>
                    <a:pt x="832" y="2387"/>
                  </a:lnTo>
                  <a:lnTo>
                    <a:pt x="857" y="2347"/>
                  </a:lnTo>
                  <a:lnTo>
                    <a:pt x="874" y="2328"/>
                  </a:lnTo>
                  <a:lnTo>
                    <a:pt x="1089" y="2132"/>
                  </a:lnTo>
                  <a:lnTo>
                    <a:pt x="1151" y="2101"/>
                  </a:lnTo>
                  <a:lnTo>
                    <a:pt x="1185" y="2092"/>
                  </a:lnTo>
                  <a:lnTo>
                    <a:pt x="1318" y="2070"/>
                  </a:lnTo>
                  <a:lnTo>
                    <a:pt x="1369" y="2047"/>
                  </a:lnTo>
                  <a:lnTo>
                    <a:pt x="1389" y="2030"/>
                  </a:lnTo>
                  <a:lnTo>
                    <a:pt x="1417" y="1994"/>
                  </a:lnTo>
                  <a:lnTo>
                    <a:pt x="1434" y="1951"/>
                  </a:lnTo>
                  <a:lnTo>
                    <a:pt x="1440" y="1903"/>
                  </a:lnTo>
                  <a:lnTo>
                    <a:pt x="1426" y="1821"/>
                  </a:lnTo>
                  <a:lnTo>
                    <a:pt x="1366" y="1693"/>
                  </a:lnTo>
                  <a:lnTo>
                    <a:pt x="1273" y="1557"/>
                  </a:lnTo>
                  <a:lnTo>
                    <a:pt x="1103" y="1376"/>
                  </a:lnTo>
                  <a:lnTo>
                    <a:pt x="973" y="1288"/>
                  </a:lnTo>
                  <a:lnTo>
                    <a:pt x="721" y="1170"/>
                  </a:lnTo>
                  <a:lnTo>
                    <a:pt x="679" y="1141"/>
                  </a:lnTo>
                  <a:lnTo>
                    <a:pt x="532" y="1008"/>
                  </a:lnTo>
                  <a:lnTo>
                    <a:pt x="455" y="903"/>
                  </a:lnTo>
                  <a:lnTo>
                    <a:pt x="432" y="836"/>
                  </a:lnTo>
                  <a:lnTo>
                    <a:pt x="430" y="800"/>
                  </a:lnTo>
                  <a:lnTo>
                    <a:pt x="432" y="766"/>
                  </a:lnTo>
                  <a:lnTo>
                    <a:pt x="449" y="702"/>
                  </a:lnTo>
                  <a:lnTo>
                    <a:pt x="481" y="648"/>
                  </a:lnTo>
                  <a:lnTo>
                    <a:pt x="498" y="631"/>
                  </a:lnTo>
                  <a:lnTo>
                    <a:pt x="517" y="619"/>
                  </a:lnTo>
                  <a:lnTo>
                    <a:pt x="543" y="614"/>
                  </a:lnTo>
                  <a:lnTo>
                    <a:pt x="571" y="614"/>
                  </a:lnTo>
                  <a:lnTo>
                    <a:pt x="704" y="631"/>
                  </a:lnTo>
                  <a:lnTo>
                    <a:pt x="1013" y="608"/>
                  </a:lnTo>
                  <a:lnTo>
                    <a:pt x="1183" y="634"/>
                  </a:lnTo>
                  <a:lnTo>
                    <a:pt x="1324" y="611"/>
                  </a:lnTo>
                  <a:lnTo>
                    <a:pt x="1437" y="563"/>
                  </a:lnTo>
                  <a:lnTo>
                    <a:pt x="1558" y="483"/>
                  </a:lnTo>
                  <a:lnTo>
                    <a:pt x="1635" y="408"/>
                  </a:lnTo>
                  <a:lnTo>
                    <a:pt x="1652" y="382"/>
                  </a:lnTo>
                  <a:lnTo>
                    <a:pt x="1666" y="353"/>
                  </a:lnTo>
                  <a:lnTo>
                    <a:pt x="1689" y="260"/>
                  </a:lnTo>
                  <a:lnTo>
                    <a:pt x="1689" y="198"/>
                  </a:lnTo>
                  <a:lnTo>
                    <a:pt x="1675" y="144"/>
                  </a:lnTo>
                  <a:lnTo>
                    <a:pt x="1649" y="98"/>
                  </a:lnTo>
                  <a:lnTo>
                    <a:pt x="1613"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43" name="Freeform 31"/>
            <p:cNvSpPr>
              <a:spLocks/>
            </p:cNvSpPr>
            <p:nvPr/>
          </p:nvSpPr>
          <p:spPr bwMode="auto">
            <a:xfrm>
              <a:off x="3764" y="1821"/>
              <a:ext cx="355" cy="511"/>
            </a:xfrm>
            <a:custGeom>
              <a:avLst/>
              <a:gdLst>
                <a:gd name="T0" fmla="*/ 1084 w 1772"/>
                <a:gd name="T1" fmla="*/ 229 h 2554"/>
                <a:gd name="T2" fmla="*/ 1033 w 1772"/>
                <a:gd name="T3" fmla="*/ 257 h 2554"/>
                <a:gd name="T4" fmla="*/ 371 w 1772"/>
                <a:gd name="T5" fmla="*/ 524 h 2554"/>
                <a:gd name="T6" fmla="*/ 114 w 1772"/>
                <a:gd name="T7" fmla="*/ 606 h 2554"/>
                <a:gd name="T8" fmla="*/ 40 w 1772"/>
                <a:gd name="T9" fmla="*/ 685 h 2554"/>
                <a:gd name="T10" fmla="*/ 0 w 1772"/>
                <a:gd name="T11" fmla="*/ 819 h 2554"/>
                <a:gd name="T12" fmla="*/ 14 w 1772"/>
                <a:gd name="T13" fmla="*/ 923 h 2554"/>
                <a:gd name="T14" fmla="*/ 278 w 1772"/>
                <a:gd name="T15" fmla="*/ 1271 h 2554"/>
                <a:gd name="T16" fmla="*/ 663 w 1772"/>
                <a:gd name="T17" fmla="*/ 1677 h 2554"/>
                <a:gd name="T18" fmla="*/ 767 w 1772"/>
                <a:gd name="T19" fmla="*/ 1858 h 2554"/>
                <a:gd name="T20" fmla="*/ 784 w 1772"/>
                <a:gd name="T21" fmla="*/ 1928 h 2554"/>
                <a:gd name="T22" fmla="*/ 755 w 1772"/>
                <a:gd name="T23" fmla="*/ 1982 h 2554"/>
                <a:gd name="T24" fmla="*/ 691 w 1772"/>
                <a:gd name="T25" fmla="*/ 2028 h 2554"/>
                <a:gd name="T26" fmla="*/ 414 w 1772"/>
                <a:gd name="T27" fmla="*/ 2147 h 2554"/>
                <a:gd name="T28" fmla="*/ 329 w 1772"/>
                <a:gd name="T29" fmla="*/ 2241 h 2554"/>
                <a:gd name="T30" fmla="*/ 295 w 1772"/>
                <a:gd name="T31" fmla="*/ 2316 h 2554"/>
                <a:gd name="T32" fmla="*/ 286 w 1772"/>
                <a:gd name="T33" fmla="*/ 2384 h 2554"/>
                <a:gd name="T34" fmla="*/ 314 w 1772"/>
                <a:gd name="T35" fmla="*/ 2475 h 2554"/>
                <a:gd name="T36" fmla="*/ 346 w 1772"/>
                <a:gd name="T37" fmla="*/ 2509 h 2554"/>
                <a:gd name="T38" fmla="*/ 422 w 1772"/>
                <a:gd name="T39" fmla="*/ 2541 h 2554"/>
                <a:gd name="T40" fmla="*/ 583 w 1772"/>
                <a:gd name="T41" fmla="*/ 2554 h 2554"/>
                <a:gd name="T42" fmla="*/ 697 w 1772"/>
                <a:gd name="T43" fmla="*/ 2535 h 2554"/>
                <a:gd name="T44" fmla="*/ 787 w 1772"/>
                <a:gd name="T45" fmla="*/ 2486 h 2554"/>
                <a:gd name="T46" fmla="*/ 810 w 1772"/>
                <a:gd name="T47" fmla="*/ 2456 h 2554"/>
                <a:gd name="T48" fmla="*/ 821 w 1772"/>
                <a:gd name="T49" fmla="*/ 2396 h 2554"/>
                <a:gd name="T50" fmla="*/ 855 w 1772"/>
                <a:gd name="T51" fmla="*/ 2328 h 2554"/>
                <a:gd name="T52" fmla="*/ 988 w 1772"/>
                <a:gd name="T53" fmla="*/ 2212 h 2554"/>
                <a:gd name="T54" fmla="*/ 1104 w 1772"/>
                <a:gd name="T55" fmla="*/ 2090 h 2554"/>
                <a:gd name="T56" fmla="*/ 1112 w 1772"/>
                <a:gd name="T57" fmla="*/ 2041 h 2554"/>
                <a:gd name="T58" fmla="*/ 1098 w 1772"/>
                <a:gd name="T59" fmla="*/ 1999 h 2554"/>
                <a:gd name="T60" fmla="*/ 1025 w 1772"/>
                <a:gd name="T61" fmla="*/ 1854 h 2554"/>
                <a:gd name="T62" fmla="*/ 880 w 1772"/>
                <a:gd name="T63" fmla="*/ 1620 h 2554"/>
                <a:gd name="T64" fmla="*/ 482 w 1772"/>
                <a:gd name="T65" fmla="*/ 1147 h 2554"/>
                <a:gd name="T66" fmla="*/ 402 w 1772"/>
                <a:gd name="T67" fmla="*/ 1002 h 2554"/>
                <a:gd name="T68" fmla="*/ 397 w 1772"/>
                <a:gd name="T69" fmla="*/ 954 h 2554"/>
                <a:gd name="T70" fmla="*/ 408 w 1772"/>
                <a:gd name="T71" fmla="*/ 920 h 2554"/>
                <a:gd name="T72" fmla="*/ 459 w 1772"/>
                <a:gd name="T73" fmla="*/ 877 h 2554"/>
                <a:gd name="T74" fmla="*/ 484 w 1772"/>
                <a:gd name="T75" fmla="*/ 869 h 2554"/>
                <a:gd name="T76" fmla="*/ 1084 w 1772"/>
                <a:gd name="T77" fmla="*/ 804 h 2554"/>
                <a:gd name="T78" fmla="*/ 1540 w 1772"/>
                <a:gd name="T79" fmla="*/ 645 h 2554"/>
                <a:gd name="T80" fmla="*/ 1723 w 1772"/>
                <a:gd name="T81" fmla="*/ 530 h 2554"/>
                <a:gd name="T82" fmla="*/ 1755 w 1772"/>
                <a:gd name="T83" fmla="*/ 487 h 2554"/>
                <a:gd name="T84" fmla="*/ 1772 w 1772"/>
                <a:gd name="T85" fmla="*/ 402 h 2554"/>
                <a:gd name="T86" fmla="*/ 1761 w 1772"/>
                <a:gd name="T87" fmla="*/ 311 h 2554"/>
                <a:gd name="T88" fmla="*/ 1667 w 1772"/>
                <a:gd name="T89" fmla="*/ 57 h 2554"/>
                <a:gd name="T90" fmla="*/ 1648 w 1772"/>
                <a:gd name="T91" fmla="*/ 28 h 2554"/>
                <a:gd name="T92" fmla="*/ 1610 w 1772"/>
                <a:gd name="T93" fmla="*/ 2 h 2554"/>
                <a:gd name="T94" fmla="*/ 1574 w 1772"/>
                <a:gd name="T95" fmla="*/ 2 h 2554"/>
                <a:gd name="T96" fmla="*/ 1146 w 1772"/>
                <a:gd name="T97" fmla="*/ 178 h 2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72" h="2554">
                  <a:moveTo>
                    <a:pt x="1146" y="178"/>
                  </a:moveTo>
                  <a:lnTo>
                    <a:pt x="1084" y="229"/>
                  </a:lnTo>
                  <a:lnTo>
                    <a:pt x="1061" y="243"/>
                  </a:lnTo>
                  <a:lnTo>
                    <a:pt x="1033" y="257"/>
                  </a:lnTo>
                  <a:lnTo>
                    <a:pt x="1014" y="269"/>
                  </a:lnTo>
                  <a:lnTo>
                    <a:pt x="371" y="524"/>
                  </a:lnTo>
                  <a:lnTo>
                    <a:pt x="148" y="589"/>
                  </a:lnTo>
                  <a:lnTo>
                    <a:pt x="114" y="606"/>
                  </a:lnTo>
                  <a:lnTo>
                    <a:pt x="59" y="654"/>
                  </a:lnTo>
                  <a:lnTo>
                    <a:pt x="40" y="685"/>
                  </a:lnTo>
                  <a:lnTo>
                    <a:pt x="12" y="751"/>
                  </a:lnTo>
                  <a:lnTo>
                    <a:pt x="0" y="819"/>
                  </a:lnTo>
                  <a:lnTo>
                    <a:pt x="0" y="855"/>
                  </a:lnTo>
                  <a:lnTo>
                    <a:pt x="14" y="923"/>
                  </a:lnTo>
                  <a:lnTo>
                    <a:pt x="65" y="1022"/>
                  </a:lnTo>
                  <a:lnTo>
                    <a:pt x="278" y="1271"/>
                  </a:lnTo>
                  <a:lnTo>
                    <a:pt x="595" y="1592"/>
                  </a:lnTo>
                  <a:lnTo>
                    <a:pt x="663" y="1677"/>
                  </a:lnTo>
                  <a:lnTo>
                    <a:pt x="736" y="1792"/>
                  </a:lnTo>
                  <a:lnTo>
                    <a:pt x="767" y="1858"/>
                  </a:lnTo>
                  <a:lnTo>
                    <a:pt x="782" y="1909"/>
                  </a:lnTo>
                  <a:lnTo>
                    <a:pt x="784" y="1928"/>
                  </a:lnTo>
                  <a:lnTo>
                    <a:pt x="778" y="1960"/>
                  </a:lnTo>
                  <a:lnTo>
                    <a:pt x="755" y="1982"/>
                  </a:lnTo>
                  <a:lnTo>
                    <a:pt x="719" y="2011"/>
                  </a:lnTo>
                  <a:lnTo>
                    <a:pt x="691" y="2028"/>
                  </a:lnTo>
                  <a:lnTo>
                    <a:pt x="444" y="2127"/>
                  </a:lnTo>
                  <a:lnTo>
                    <a:pt x="414" y="2147"/>
                  </a:lnTo>
                  <a:lnTo>
                    <a:pt x="365" y="2192"/>
                  </a:lnTo>
                  <a:lnTo>
                    <a:pt x="329" y="2241"/>
                  </a:lnTo>
                  <a:lnTo>
                    <a:pt x="314" y="2265"/>
                  </a:lnTo>
                  <a:lnTo>
                    <a:pt x="295" y="2316"/>
                  </a:lnTo>
                  <a:lnTo>
                    <a:pt x="286" y="2362"/>
                  </a:lnTo>
                  <a:lnTo>
                    <a:pt x="286" y="2384"/>
                  </a:lnTo>
                  <a:lnTo>
                    <a:pt x="295" y="2433"/>
                  </a:lnTo>
                  <a:lnTo>
                    <a:pt x="314" y="2475"/>
                  </a:lnTo>
                  <a:lnTo>
                    <a:pt x="329" y="2495"/>
                  </a:lnTo>
                  <a:lnTo>
                    <a:pt x="346" y="2509"/>
                  </a:lnTo>
                  <a:lnTo>
                    <a:pt x="365" y="2520"/>
                  </a:lnTo>
                  <a:lnTo>
                    <a:pt x="422" y="2541"/>
                  </a:lnTo>
                  <a:lnTo>
                    <a:pt x="521" y="2554"/>
                  </a:lnTo>
                  <a:lnTo>
                    <a:pt x="583" y="2554"/>
                  </a:lnTo>
                  <a:lnTo>
                    <a:pt x="640" y="2549"/>
                  </a:lnTo>
                  <a:lnTo>
                    <a:pt x="697" y="2535"/>
                  </a:lnTo>
                  <a:lnTo>
                    <a:pt x="748" y="2512"/>
                  </a:lnTo>
                  <a:lnTo>
                    <a:pt x="787" y="2486"/>
                  </a:lnTo>
                  <a:lnTo>
                    <a:pt x="801" y="2473"/>
                  </a:lnTo>
                  <a:lnTo>
                    <a:pt x="810" y="2456"/>
                  </a:lnTo>
                  <a:lnTo>
                    <a:pt x="815" y="2439"/>
                  </a:lnTo>
                  <a:lnTo>
                    <a:pt x="821" y="2396"/>
                  </a:lnTo>
                  <a:lnTo>
                    <a:pt x="838" y="2354"/>
                  </a:lnTo>
                  <a:lnTo>
                    <a:pt x="855" y="2328"/>
                  </a:lnTo>
                  <a:lnTo>
                    <a:pt x="880" y="2303"/>
                  </a:lnTo>
                  <a:lnTo>
                    <a:pt x="988" y="2212"/>
                  </a:lnTo>
                  <a:lnTo>
                    <a:pt x="1087" y="2118"/>
                  </a:lnTo>
                  <a:lnTo>
                    <a:pt x="1104" y="2090"/>
                  </a:lnTo>
                  <a:lnTo>
                    <a:pt x="1112" y="2064"/>
                  </a:lnTo>
                  <a:lnTo>
                    <a:pt x="1112" y="2041"/>
                  </a:lnTo>
                  <a:lnTo>
                    <a:pt x="1106" y="2019"/>
                  </a:lnTo>
                  <a:lnTo>
                    <a:pt x="1098" y="1999"/>
                  </a:lnTo>
                  <a:lnTo>
                    <a:pt x="1048" y="1909"/>
                  </a:lnTo>
                  <a:lnTo>
                    <a:pt x="1025" y="1854"/>
                  </a:lnTo>
                  <a:lnTo>
                    <a:pt x="937" y="1696"/>
                  </a:lnTo>
                  <a:lnTo>
                    <a:pt x="880" y="1620"/>
                  </a:lnTo>
                  <a:lnTo>
                    <a:pt x="640" y="1362"/>
                  </a:lnTo>
                  <a:lnTo>
                    <a:pt x="482" y="1147"/>
                  </a:lnTo>
                  <a:lnTo>
                    <a:pt x="414" y="1034"/>
                  </a:lnTo>
                  <a:lnTo>
                    <a:pt x="402" y="1002"/>
                  </a:lnTo>
                  <a:lnTo>
                    <a:pt x="397" y="977"/>
                  </a:lnTo>
                  <a:lnTo>
                    <a:pt x="397" y="954"/>
                  </a:lnTo>
                  <a:lnTo>
                    <a:pt x="399" y="937"/>
                  </a:lnTo>
                  <a:lnTo>
                    <a:pt x="408" y="920"/>
                  </a:lnTo>
                  <a:lnTo>
                    <a:pt x="431" y="898"/>
                  </a:lnTo>
                  <a:lnTo>
                    <a:pt x="459" y="877"/>
                  </a:lnTo>
                  <a:lnTo>
                    <a:pt x="472" y="872"/>
                  </a:lnTo>
                  <a:lnTo>
                    <a:pt x="484" y="869"/>
                  </a:lnTo>
                  <a:lnTo>
                    <a:pt x="557" y="872"/>
                  </a:lnTo>
                  <a:lnTo>
                    <a:pt x="1084" y="804"/>
                  </a:lnTo>
                  <a:lnTo>
                    <a:pt x="1282" y="747"/>
                  </a:lnTo>
                  <a:lnTo>
                    <a:pt x="1540" y="645"/>
                  </a:lnTo>
                  <a:lnTo>
                    <a:pt x="1672" y="572"/>
                  </a:lnTo>
                  <a:lnTo>
                    <a:pt x="1723" y="530"/>
                  </a:lnTo>
                  <a:lnTo>
                    <a:pt x="1744" y="509"/>
                  </a:lnTo>
                  <a:lnTo>
                    <a:pt x="1755" y="487"/>
                  </a:lnTo>
                  <a:lnTo>
                    <a:pt x="1769" y="434"/>
                  </a:lnTo>
                  <a:lnTo>
                    <a:pt x="1772" y="402"/>
                  </a:lnTo>
                  <a:lnTo>
                    <a:pt x="1772" y="383"/>
                  </a:lnTo>
                  <a:lnTo>
                    <a:pt x="1761" y="311"/>
                  </a:lnTo>
                  <a:lnTo>
                    <a:pt x="1710" y="147"/>
                  </a:lnTo>
                  <a:lnTo>
                    <a:pt x="1667" y="57"/>
                  </a:lnTo>
                  <a:lnTo>
                    <a:pt x="1655" y="42"/>
                  </a:lnTo>
                  <a:lnTo>
                    <a:pt x="1648" y="28"/>
                  </a:lnTo>
                  <a:lnTo>
                    <a:pt x="1631" y="11"/>
                  </a:lnTo>
                  <a:lnTo>
                    <a:pt x="1610" y="2"/>
                  </a:lnTo>
                  <a:lnTo>
                    <a:pt x="1593" y="0"/>
                  </a:lnTo>
                  <a:lnTo>
                    <a:pt x="1574" y="2"/>
                  </a:lnTo>
                  <a:lnTo>
                    <a:pt x="1242" y="130"/>
                  </a:lnTo>
                  <a:lnTo>
                    <a:pt x="1146"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44" name="Freeform 32"/>
            <p:cNvSpPr>
              <a:spLocks/>
            </p:cNvSpPr>
            <p:nvPr/>
          </p:nvSpPr>
          <p:spPr bwMode="auto">
            <a:xfrm>
              <a:off x="4525" y="1013"/>
              <a:ext cx="304" cy="315"/>
            </a:xfrm>
            <a:custGeom>
              <a:avLst/>
              <a:gdLst>
                <a:gd name="T0" fmla="*/ 1523 w 1523"/>
                <a:gd name="T1" fmla="*/ 945 h 1575"/>
                <a:gd name="T2" fmla="*/ 1416 w 1523"/>
                <a:gd name="T3" fmla="*/ 600 h 1575"/>
                <a:gd name="T4" fmla="*/ 1209 w 1523"/>
                <a:gd name="T5" fmla="*/ 268 h 1575"/>
                <a:gd name="T6" fmla="*/ 1073 w 1523"/>
                <a:gd name="T7" fmla="*/ 143 h 1575"/>
                <a:gd name="T8" fmla="*/ 790 w 1523"/>
                <a:gd name="T9" fmla="*/ 28 h 1575"/>
                <a:gd name="T10" fmla="*/ 597 w 1523"/>
                <a:gd name="T11" fmla="*/ 5 h 1575"/>
                <a:gd name="T12" fmla="*/ 473 w 1523"/>
                <a:gd name="T13" fmla="*/ 62 h 1575"/>
                <a:gd name="T14" fmla="*/ 351 w 1523"/>
                <a:gd name="T15" fmla="*/ 175 h 1575"/>
                <a:gd name="T16" fmla="*/ 286 w 1523"/>
                <a:gd name="T17" fmla="*/ 317 h 1575"/>
                <a:gd name="T18" fmla="*/ 246 w 1523"/>
                <a:gd name="T19" fmla="*/ 515 h 1575"/>
                <a:gd name="T20" fmla="*/ 271 w 1523"/>
                <a:gd name="T21" fmla="*/ 787 h 1575"/>
                <a:gd name="T22" fmla="*/ 258 w 1523"/>
                <a:gd name="T23" fmla="*/ 809 h 1575"/>
                <a:gd name="T24" fmla="*/ 232 w 1523"/>
                <a:gd name="T25" fmla="*/ 830 h 1575"/>
                <a:gd name="T26" fmla="*/ 122 w 1523"/>
                <a:gd name="T27" fmla="*/ 877 h 1575"/>
                <a:gd name="T28" fmla="*/ 9 w 1523"/>
                <a:gd name="T29" fmla="*/ 990 h 1575"/>
                <a:gd name="T30" fmla="*/ 0 w 1523"/>
                <a:gd name="T31" fmla="*/ 1062 h 1575"/>
                <a:gd name="T32" fmla="*/ 20 w 1523"/>
                <a:gd name="T33" fmla="*/ 1107 h 1575"/>
                <a:gd name="T34" fmla="*/ 48 w 1523"/>
                <a:gd name="T35" fmla="*/ 1121 h 1575"/>
                <a:gd name="T36" fmla="*/ 124 w 1523"/>
                <a:gd name="T37" fmla="*/ 1124 h 1575"/>
                <a:gd name="T38" fmla="*/ 275 w 1523"/>
                <a:gd name="T39" fmla="*/ 1090 h 1575"/>
                <a:gd name="T40" fmla="*/ 518 w 1523"/>
                <a:gd name="T41" fmla="*/ 922 h 1575"/>
                <a:gd name="T42" fmla="*/ 669 w 1523"/>
                <a:gd name="T43" fmla="*/ 900 h 1575"/>
                <a:gd name="T44" fmla="*/ 748 w 1523"/>
                <a:gd name="T45" fmla="*/ 934 h 1575"/>
                <a:gd name="T46" fmla="*/ 810 w 1523"/>
                <a:gd name="T47" fmla="*/ 1011 h 1575"/>
                <a:gd name="T48" fmla="*/ 827 w 1523"/>
                <a:gd name="T49" fmla="*/ 1087 h 1575"/>
                <a:gd name="T50" fmla="*/ 782 w 1523"/>
                <a:gd name="T51" fmla="*/ 1277 h 1575"/>
                <a:gd name="T52" fmla="*/ 750 w 1523"/>
                <a:gd name="T53" fmla="*/ 1311 h 1575"/>
                <a:gd name="T54" fmla="*/ 682 w 1523"/>
                <a:gd name="T55" fmla="*/ 1322 h 1575"/>
                <a:gd name="T56" fmla="*/ 614 w 1523"/>
                <a:gd name="T57" fmla="*/ 1324 h 1575"/>
                <a:gd name="T58" fmla="*/ 569 w 1523"/>
                <a:gd name="T59" fmla="*/ 1353 h 1575"/>
                <a:gd name="T60" fmla="*/ 535 w 1523"/>
                <a:gd name="T61" fmla="*/ 1415 h 1575"/>
                <a:gd name="T62" fmla="*/ 541 w 1523"/>
                <a:gd name="T63" fmla="*/ 1443 h 1575"/>
                <a:gd name="T64" fmla="*/ 584 w 1523"/>
                <a:gd name="T65" fmla="*/ 1486 h 1575"/>
                <a:gd name="T66" fmla="*/ 722 w 1523"/>
                <a:gd name="T67" fmla="*/ 1546 h 1575"/>
                <a:gd name="T68" fmla="*/ 1028 w 1523"/>
                <a:gd name="T69" fmla="*/ 1575 h 1575"/>
                <a:gd name="T70" fmla="*/ 1303 w 1523"/>
                <a:gd name="T71" fmla="*/ 1494 h 1575"/>
                <a:gd name="T72" fmla="*/ 1382 w 1523"/>
                <a:gd name="T73" fmla="*/ 1443 h 1575"/>
                <a:gd name="T74" fmla="*/ 1463 w 1523"/>
                <a:gd name="T75" fmla="*/ 1328 h 1575"/>
                <a:gd name="T76" fmla="*/ 1520 w 1523"/>
                <a:gd name="T77" fmla="*/ 1113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3" h="1575">
                  <a:moveTo>
                    <a:pt x="1520" y="1113"/>
                  </a:moveTo>
                  <a:lnTo>
                    <a:pt x="1523" y="945"/>
                  </a:lnTo>
                  <a:lnTo>
                    <a:pt x="1461" y="713"/>
                  </a:lnTo>
                  <a:lnTo>
                    <a:pt x="1416" y="600"/>
                  </a:lnTo>
                  <a:lnTo>
                    <a:pt x="1274" y="353"/>
                  </a:lnTo>
                  <a:lnTo>
                    <a:pt x="1209" y="268"/>
                  </a:lnTo>
                  <a:lnTo>
                    <a:pt x="1141" y="198"/>
                  </a:lnTo>
                  <a:lnTo>
                    <a:pt x="1073" y="143"/>
                  </a:lnTo>
                  <a:lnTo>
                    <a:pt x="999" y="104"/>
                  </a:lnTo>
                  <a:lnTo>
                    <a:pt x="790" y="28"/>
                  </a:lnTo>
                  <a:lnTo>
                    <a:pt x="660" y="0"/>
                  </a:lnTo>
                  <a:lnTo>
                    <a:pt x="597" y="5"/>
                  </a:lnTo>
                  <a:lnTo>
                    <a:pt x="567" y="13"/>
                  </a:lnTo>
                  <a:lnTo>
                    <a:pt x="473" y="62"/>
                  </a:lnTo>
                  <a:lnTo>
                    <a:pt x="416" y="107"/>
                  </a:lnTo>
                  <a:lnTo>
                    <a:pt x="351" y="175"/>
                  </a:lnTo>
                  <a:lnTo>
                    <a:pt x="334" y="203"/>
                  </a:lnTo>
                  <a:lnTo>
                    <a:pt x="286" y="317"/>
                  </a:lnTo>
                  <a:lnTo>
                    <a:pt x="249" y="441"/>
                  </a:lnTo>
                  <a:lnTo>
                    <a:pt x="246" y="515"/>
                  </a:lnTo>
                  <a:lnTo>
                    <a:pt x="275" y="758"/>
                  </a:lnTo>
                  <a:lnTo>
                    <a:pt x="271" y="787"/>
                  </a:lnTo>
                  <a:lnTo>
                    <a:pt x="266" y="798"/>
                  </a:lnTo>
                  <a:lnTo>
                    <a:pt x="258" y="809"/>
                  </a:lnTo>
                  <a:lnTo>
                    <a:pt x="246" y="821"/>
                  </a:lnTo>
                  <a:lnTo>
                    <a:pt x="232" y="830"/>
                  </a:lnTo>
                  <a:lnTo>
                    <a:pt x="158" y="858"/>
                  </a:lnTo>
                  <a:lnTo>
                    <a:pt x="122" y="877"/>
                  </a:lnTo>
                  <a:lnTo>
                    <a:pt x="26" y="960"/>
                  </a:lnTo>
                  <a:lnTo>
                    <a:pt x="9" y="990"/>
                  </a:lnTo>
                  <a:lnTo>
                    <a:pt x="0" y="1024"/>
                  </a:lnTo>
                  <a:lnTo>
                    <a:pt x="0" y="1062"/>
                  </a:lnTo>
                  <a:lnTo>
                    <a:pt x="3" y="1079"/>
                  </a:lnTo>
                  <a:lnTo>
                    <a:pt x="20" y="1107"/>
                  </a:lnTo>
                  <a:lnTo>
                    <a:pt x="31" y="1115"/>
                  </a:lnTo>
                  <a:lnTo>
                    <a:pt x="48" y="1121"/>
                  </a:lnTo>
                  <a:lnTo>
                    <a:pt x="71" y="1124"/>
                  </a:lnTo>
                  <a:lnTo>
                    <a:pt x="124" y="1124"/>
                  </a:lnTo>
                  <a:lnTo>
                    <a:pt x="213" y="1109"/>
                  </a:lnTo>
                  <a:lnTo>
                    <a:pt x="275" y="1090"/>
                  </a:lnTo>
                  <a:lnTo>
                    <a:pt x="479" y="943"/>
                  </a:lnTo>
                  <a:lnTo>
                    <a:pt x="518" y="922"/>
                  </a:lnTo>
                  <a:lnTo>
                    <a:pt x="618" y="900"/>
                  </a:lnTo>
                  <a:lnTo>
                    <a:pt x="669" y="900"/>
                  </a:lnTo>
                  <a:lnTo>
                    <a:pt x="711" y="911"/>
                  </a:lnTo>
                  <a:lnTo>
                    <a:pt x="748" y="934"/>
                  </a:lnTo>
                  <a:lnTo>
                    <a:pt x="784" y="968"/>
                  </a:lnTo>
                  <a:lnTo>
                    <a:pt x="810" y="1011"/>
                  </a:lnTo>
                  <a:lnTo>
                    <a:pt x="824" y="1058"/>
                  </a:lnTo>
                  <a:lnTo>
                    <a:pt x="827" y="1087"/>
                  </a:lnTo>
                  <a:lnTo>
                    <a:pt x="813" y="1186"/>
                  </a:lnTo>
                  <a:lnTo>
                    <a:pt x="782" y="1277"/>
                  </a:lnTo>
                  <a:lnTo>
                    <a:pt x="767" y="1296"/>
                  </a:lnTo>
                  <a:lnTo>
                    <a:pt x="750" y="1311"/>
                  </a:lnTo>
                  <a:lnTo>
                    <a:pt x="731" y="1316"/>
                  </a:lnTo>
                  <a:lnTo>
                    <a:pt x="682" y="1322"/>
                  </a:lnTo>
                  <a:lnTo>
                    <a:pt x="635" y="1322"/>
                  </a:lnTo>
                  <a:lnTo>
                    <a:pt x="614" y="1324"/>
                  </a:lnTo>
                  <a:lnTo>
                    <a:pt x="597" y="1330"/>
                  </a:lnTo>
                  <a:lnTo>
                    <a:pt x="569" y="1353"/>
                  </a:lnTo>
                  <a:lnTo>
                    <a:pt x="541" y="1398"/>
                  </a:lnTo>
                  <a:lnTo>
                    <a:pt x="535" y="1415"/>
                  </a:lnTo>
                  <a:lnTo>
                    <a:pt x="535" y="1430"/>
                  </a:lnTo>
                  <a:lnTo>
                    <a:pt x="541" y="1443"/>
                  </a:lnTo>
                  <a:lnTo>
                    <a:pt x="552" y="1458"/>
                  </a:lnTo>
                  <a:lnTo>
                    <a:pt x="584" y="1486"/>
                  </a:lnTo>
                  <a:lnTo>
                    <a:pt x="631" y="1515"/>
                  </a:lnTo>
                  <a:lnTo>
                    <a:pt x="722" y="1546"/>
                  </a:lnTo>
                  <a:lnTo>
                    <a:pt x="886" y="1575"/>
                  </a:lnTo>
                  <a:lnTo>
                    <a:pt x="1028" y="1575"/>
                  </a:lnTo>
                  <a:lnTo>
                    <a:pt x="1163" y="1549"/>
                  </a:lnTo>
                  <a:lnTo>
                    <a:pt x="1303" y="1494"/>
                  </a:lnTo>
                  <a:lnTo>
                    <a:pt x="1345" y="1472"/>
                  </a:lnTo>
                  <a:lnTo>
                    <a:pt x="1382" y="1443"/>
                  </a:lnTo>
                  <a:lnTo>
                    <a:pt x="1441" y="1370"/>
                  </a:lnTo>
                  <a:lnTo>
                    <a:pt x="1463" y="1328"/>
                  </a:lnTo>
                  <a:lnTo>
                    <a:pt x="1501" y="1226"/>
                  </a:lnTo>
                  <a:lnTo>
                    <a:pt x="1520" y="1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45" name="Freeform 33"/>
            <p:cNvSpPr>
              <a:spLocks/>
            </p:cNvSpPr>
            <p:nvPr/>
          </p:nvSpPr>
          <p:spPr bwMode="auto">
            <a:xfrm>
              <a:off x="4495" y="1341"/>
              <a:ext cx="88" cy="93"/>
            </a:xfrm>
            <a:custGeom>
              <a:avLst/>
              <a:gdLst>
                <a:gd name="T0" fmla="*/ 422 w 439"/>
                <a:gd name="T1" fmla="*/ 20 h 465"/>
                <a:gd name="T2" fmla="*/ 405 w 439"/>
                <a:gd name="T3" fmla="*/ 8 h 465"/>
                <a:gd name="T4" fmla="*/ 388 w 439"/>
                <a:gd name="T5" fmla="*/ 3 h 465"/>
                <a:gd name="T6" fmla="*/ 371 w 439"/>
                <a:gd name="T7" fmla="*/ 0 h 465"/>
                <a:gd name="T8" fmla="*/ 354 w 439"/>
                <a:gd name="T9" fmla="*/ 0 h 465"/>
                <a:gd name="T10" fmla="*/ 337 w 439"/>
                <a:gd name="T11" fmla="*/ 6 h 465"/>
                <a:gd name="T12" fmla="*/ 271 w 439"/>
                <a:gd name="T13" fmla="*/ 51 h 465"/>
                <a:gd name="T14" fmla="*/ 73 w 439"/>
                <a:gd name="T15" fmla="*/ 238 h 465"/>
                <a:gd name="T16" fmla="*/ 56 w 439"/>
                <a:gd name="T17" fmla="*/ 258 h 465"/>
                <a:gd name="T18" fmla="*/ 22 w 439"/>
                <a:gd name="T19" fmla="*/ 314 h 465"/>
                <a:gd name="T20" fmla="*/ 5 w 439"/>
                <a:gd name="T21" fmla="*/ 351 h 465"/>
                <a:gd name="T22" fmla="*/ 0 w 439"/>
                <a:gd name="T23" fmla="*/ 385 h 465"/>
                <a:gd name="T24" fmla="*/ 3 w 439"/>
                <a:gd name="T25" fmla="*/ 402 h 465"/>
                <a:gd name="T26" fmla="*/ 9 w 439"/>
                <a:gd name="T27" fmla="*/ 414 h 465"/>
                <a:gd name="T28" fmla="*/ 34 w 439"/>
                <a:gd name="T29" fmla="*/ 436 h 465"/>
                <a:gd name="T30" fmla="*/ 50 w 439"/>
                <a:gd name="T31" fmla="*/ 448 h 465"/>
                <a:gd name="T32" fmla="*/ 94 w 439"/>
                <a:gd name="T33" fmla="*/ 461 h 465"/>
                <a:gd name="T34" fmla="*/ 116 w 439"/>
                <a:gd name="T35" fmla="*/ 465 h 465"/>
                <a:gd name="T36" fmla="*/ 135 w 439"/>
                <a:gd name="T37" fmla="*/ 465 h 465"/>
                <a:gd name="T38" fmla="*/ 156 w 439"/>
                <a:gd name="T39" fmla="*/ 459 h 465"/>
                <a:gd name="T40" fmla="*/ 173 w 439"/>
                <a:gd name="T41" fmla="*/ 450 h 465"/>
                <a:gd name="T42" fmla="*/ 218 w 439"/>
                <a:gd name="T43" fmla="*/ 397 h 465"/>
                <a:gd name="T44" fmla="*/ 300 w 439"/>
                <a:gd name="T45" fmla="*/ 274 h 465"/>
                <a:gd name="T46" fmla="*/ 326 w 439"/>
                <a:gd name="T47" fmla="*/ 244 h 465"/>
                <a:gd name="T48" fmla="*/ 430 w 439"/>
                <a:gd name="T49" fmla="*/ 85 h 465"/>
                <a:gd name="T50" fmla="*/ 439 w 439"/>
                <a:gd name="T51" fmla="*/ 63 h 465"/>
                <a:gd name="T52" fmla="*/ 439 w 439"/>
                <a:gd name="T53" fmla="*/ 46 h 465"/>
                <a:gd name="T54" fmla="*/ 433 w 439"/>
                <a:gd name="T55" fmla="*/ 31 h 465"/>
                <a:gd name="T56" fmla="*/ 422 w 439"/>
                <a:gd name="T57" fmla="*/ 2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9" h="465">
                  <a:moveTo>
                    <a:pt x="422" y="20"/>
                  </a:moveTo>
                  <a:lnTo>
                    <a:pt x="405" y="8"/>
                  </a:lnTo>
                  <a:lnTo>
                    <a:pt x="388" y="3"/>
                  </a:lnTo>
                  <a:lnTo>
                    <a:pt x="371" y="0"/>
                  </a:lnTo>
                  <a:lnTo>
                    <a:pt x="354" y="0"/>
                  </a:lnTo>
                  <a:lnTo>
                    <a:pt x="337" y="6"/>
                  </a:lnTo>
                  <a:lnTo>
                    <a:pt x="271" y="51"/>
                  </a:lnTo>
                  <a:lnTo>
                    <a:pt x="73" y="238"/>
                  </a:lnTo>
                  <a:lnTo>
                    <a:pt x="56" y="258"/>
                  </a:lnTo>
                  <a:lnTo>
                    <a:pt x="22" y="314"/>
                  </a:lnTo>
                  <a:lnTo>
                    <a:pt x="5" y="351"/>
                  </a:lnTo>
                  <a:lnTo>
                    <a:pt x="0" y="385"/>
                  </a:lnTo>
                  <a:lnTo>
                    <a:pt x="3" y="402"/>
                  </a:lnTo>
                  <a:lnTo>
                    <a:pt x="9" y="414"/>
                  </a:lnTo>
                  <a:lnTo>
                    <a:pt x="34" y="436"/>
                  </a:lnTo>
                  <a:lnTo>
                    <a:pt x="50" y="448"/>
                  </a:lnTo>
                  <a:lnTo>
                    <a:pt x="94" y="461"/>
                  </a:lnTo>
                  <a:lnTo>
                    <a:pt x="116" y="465"/>
                  </a:lnTo>
                  <a:lnTo>
                    <a:pt x="135" y="465"/>
                  </a:lnTo>
                  <a:lnTo>
                    <a:pt x="156" y="459"/>
                  </a:lnTo>
                  <a:lnTo>
                    <a:pt x="173" y="450"/>
                  </a:lnTo>
                  <a:lnTo>
                    <a:pt x="218" y="397"/>
                  </a:lnTo>
                  <a:lnTo>
                    <a:pt x="300" y="274"/>
                  </a:lnTo>
                  <a:lnTo>
                    <a:pt x="326" y="244"/>
                  </a:lnTo>
                  <a:lnTo>
                    <a:pt x="430" y="85"/>
                  </a:lnTo>
                  <a:lnTo>
                    <a:pt x="439" y="63"/>
                  </a:lnTo>
                  <a:lnTo>
                    <a:pt x="439" y="46"/>
                  </a:lnTo>
                  <a:lnTo>
                    <a:pt x="433" y="31"/>
                  </a:lnTo>
                  <a:lnTo>
                    <a:pt x="42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46" name="Freeform 34"/>
            <p:cNvSpPr>
              <a:spLocks/>
            </p:cNvSpPr>
            <p:nvPr/>
          </p:nvSpPr>
          <p:spPr bwMode="auto">
            <a:xfrm>
              <a:off x="4443" y="1279"/>
              <a:ext cx="106" cy="49"/>
            </a:xfrm>
            <a:custGeom>
              <a:avLst/>
              <a:gdLst>
                <a:gd name="T0" fmla="*/ 500 w 532"/>
                <a:gd name="T1" fmla="*/ 37 h 245"/>
                <a:gd name="T2" fmla="*/ 464 w 532"/>
                <a:gd name="T3" fmla="*/ 15 h 245"/>
                <a:gd name="T4" fmla="*/ 441 w 532"/>
                <a:gd name="T5" fmla="*/ 6 h 245"/>
                <a:gd name="T6" fmla="*/ 419 w 532"/>
                <a:gd name="T7" fmla="*/ 0 h 245"/>
                <a:gd name="T8" fmla="*/ 390 w 532"/>
                <a:gd name="T9" fmla="*/ 0 h 245"/>
                <a:gd name="T10" fmla="*/ 280 w 532"/>
                <a:gd name="T11" fmla="*/ 17 h 245"/>
                <a:gd name="T12" fmla="*/ 136 w 532"/>
                <a:gd name="T13" fmla="*/ 57 h 245"/>
                <a:gd name="T14" fmla="*/ 85 w 532"/>
                <a:gd name="T15" fmla="*/ 79 h 245"/>
                <a:gd name="T16" fmla="*/ 64 w 532"/>
                <a:gd name="T17" fmla="*/ 91 h 245"/>
                <a:gd name="T18" fmla="*/ 28 w 532"/>
                <a:gd name="T19" fmla="*/ 119 h 245"/>
                <a:gd name="T20" fmla="*/ 13 w 532"/>
                <a:gd name="T21" fmla="*/ 134 h 245"/>
                <a:gd name="T22" fmla="*/ 0 w 532"/>
                <a:gd name="T23" fmla="*/ 159 h 245"/>
                <a:gd name="T24" fmla="*/ 0 w 532"/>
                <a:gd name="T25" fmla="*/ 181 h 245"/>
                <a:gd name="T26" fmla="*/ 6 w 532"/>
                <a:gd name="T27" fmla="*/ 196 h 245"/>
                <a:gd name="T28" fmla="*/ 13 w 532"/>
                <a:gd name="T29" fmla="*/ 207 h 245"/>
                <a:gd name="T30" fmla="*/ 34 w 532"/>
                <a:gd name="T31" fmla="*/ 228 h 245"/>
                <a:gd name="T32" fmla="*/ 57 w 532"/>
                <a:gd name="T33" fmla="*/ 239 h 245"/>
                <a:gd name="T34" fmla="*/ 79 w 532"/>
                <a:gd name="T35" fmla="*/ 245 h 245"/>
                <a:gd name="T36" fmla="*/ 149 w 532"/>
                <a:gd name="T37" fmla="*/ 233 h 245"/>
                <a:gd name="T38" fmla="*/ 393 w 532"/>
                <a:gd name="T39" fmla="*/ 168 h 245"/>
                <a:gd name="T40" fmla="*/ 498 w 532"/>
                <a:gd name="T41" fmla="*/ 125 h 245"/>
                <a:gd name="T42" fmla="*/ 512 w 532"/>
                <a:gd name="T43" fmla="*/ 117 h 245"/>
                <a:gd name="T44" fmla="*/ 523 w 532"/>
                <a:gd name="T45" fmla="*/ 108 h 245"/>
                <a:gd name="T46" fmla="*/ 529 w 532"/>
                <a:gd name="T47" fmla="*/ 100 h 245"/>
                <a:gd name="T48" fmla="*/ 532 w 532"/>
                <a:gd name="T49" fmla="*/ 91 h 245"/>
                <a:gd name="T50" fmla="*/ 529 w 532"/>
                <a:gd name="T51" fmla="*/ 79 h 245"/>
                <a:gd name="T52" fmla="*/ 523 w 532"/>
                <a:gd name="T53" fmla="*/ 68 h 245"/>
                <a:gd name="T54" fmla="*/ 500 w 532"/>
                <a:gd name="T55" fmla="*/ 3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2" h="245">
                  <a:moveTo>
                    <a:pt x="500" y="37"/>
                  </a:moveTo>
                  <a:lnTo>
                    <a:pt x="464" y="15"/>
                  </a:lnTo>
                  <a:lnTo>
                    <a:pt x="441" y="6"/>
                  </a:lnTo>
                  <a:lnTo>
                    <a:pt x="419" y="0"/>
                  </a:lnTo>
                  <a:lnTo>
                    <a:pt x="390" y="0"/>
                  </a:lnTo>
                  <a:lnTo>
                    <a:pt x="280" y="17"/>
                  </a:lnTo>
                  <a:lnTo>
                    <a:pt x="136" y="57"/>
                  </a:lnTo>
                  <a:lnTo>
                    <a:pt x="85" y="79"/>
                  </a:lnTo>
                  <a:lnTo>
                    <a:pt x="64" y="91"/>
                  </a:lnTo>
                  <a:lnTo>
                    <a:pt x="28" y="119"/>
                  </a:lnTo>
                  <a:lnTo>
                    <a:pt x="13" y="134"/>
                  </a:lnTo>
                  <a:lnTo>
                    <a:pt x="0" y="159"/>
                  </a:lnTo>
                  <a:lnTo>
                    <a:pt x="0" y="181"/>
                  </a:lnTo>
                  <a:lnTo>
                    <a:pt x="6" y="196"/>
                  </a:lnTo>
                  <a:lnTo>
                    <a:pt x="13" y="207"/>
                  </a:lnTo>
                  <a:lnTo>
                    <a:pt x="34" y="228"/>
                  </a:lnTo>
                  <a:lnTo>
                    <a:pt x="57" y="239"/>
                  </a:lnTo>
                  <a:lnTo>
                    <a:pt x="79" y="245"/>
                  </a:lnTo>
                  <a:lnTo>
                    <a:pt x="149" y="233"/>
                  </a:lnTo>
                  <a:lnTo>
                    <a:pt x="393" y="168"/>
                  </a:lnTo>
                  <a:lnTo>
                    <a:pt x="498" y="125"/>
                  </a:lnTo>
                  <a:lnTo>
                    <a:pt x="512" y="117"/>
                  </a:lnTo>
                  <a:lnTo>
                    <a:pt x="523" y="108"/>
                  </a:lnTo>
                  <a:lnTo>
                    <a:pt x="529" y="100"/>
                  </a:lnTo>
                  <a:lnTo>
                    <a:pt x="532" y="91"/>
                  </a:lnTo>
                  <a:lnTo>
                    <a:pt x="529" y="79"/>
                  </a:lnTo>
                  <a:lnTo>
                    <a:pt x="523" y="68"/>
                  </a:lnTo>
                  <a:lnTo>
                    <a:pt x="50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47" name="Freeform 35"/>
            <p:cNvSpPr>
              <a:spLocks/>
            </p:cNvSpPr>
            <p:nvPr/>
          </p:nvSpPr>
          <p:spPr bwMode="auto">
            <a:xfrm>
              <a:off x="4739" y="1324"/>
              <a:ext cx="290" cy="487"/>
            </a:xfrm>
            <a:custGeom>
              <a:avLst/>
              <a:gdLst>
                <a:gd name="T0" fmla="*/ 543 w 1449"/>
                <a:gd name="T1" fmla="*/ 0 h 2435"/>
                <a:gd name="T2" fmla="*/ 484 w 1449"/>
                <a:gd name="T3" fmla="*/ 2 h 2435"/>
                <a:gd name="T4" fmla="*/ 252 w 1449"/>
                <a:gd name="T5" fmla="*/ 58 h 2435"/>
                <a:gd name="T6" fmla="*/ 156 w 1449"/>
                <a:gd name="T7" fmla="*/ 96 h 2435"/>
                <a:gd name="T8" fmla="*/ 113 w 1449"/>
                <a:gd name="T9" fmla="*/ 124 h 2435"/>
                <a:gd name="T10" fmla="*/ 73 w 1449"/>
                <a:gd name="T11" fmla="*/ 160 h 2435"/>
                <a:gd name="T12" fmla="*/ 37 w 1449"/>
                <a:gd name="T13" fmla="*/ 203 h 2435"/>
                <a:gd name="T14" fmla="*/ 23 w 1449"/>
                <a:gd name="T15" fmla="*/ 228 h 2435"/>
                <a:gd name="T16" fmla="*/ 3 w 1449"/>
                <a:gd name="T17" fmla="*/ 285 h 2435"/>
                <a:gd name="T18" fmla="*/ 0 w 1449"/>
                <a:gd name="T19" fmla="*/ 317 h 2435"/>
                <a:gd name="T20" fmla="*/ 6 w 1449"/>
                <a:gd name="T21" fmla="*/ 392 h 2435"/>
                <a:gd name="T22" fmla="*/ 23 w 1449"/>
                <a:gd name="T23" fmla="*/ 481 h 2435"/>
                <a:gd name="T24" fmla="*/ 51 w 1449"/>
                <a:gd name="T25" fmla="*/ 568 h 2435"/>
                <a:gd name="T26" fmla="*/ 90 w 1449"/>
                <a:gd name="T27" fmla="*/ 645 h 2435"/>
                <a:gd name="T28" fmla="*/ 147 w 1449"/>
                <a:gd name="T29" fmla="*/ 707 h 2435"/>
                <a:gd name="T30" fmla="*/ 326 w 1449"/>
                <a:gd name="T31" fmla="*/ 832 h 2435"/>
                <a:gd name="T32" fmla="*/ 351 w 1449"/>
                <a:gd name="T33" fmla="*/ 860 h 2435"/>
                <a:gd name="T34" fmla="*/ 416 w 1449"/>
                <a:gd name="T35" fmla="*/ 954 h 2435"/>
                <a:gd name="T36" fmla="*/ 433 w 1449"/>
                <a:gd name="T37" fmla="*/ 985 h 2435"/>
                <a:gd name="T38" fmla="*/ 464 w 1449"/>
                <a:gd name="T39" fmla="*/ 1081 h 2435"/>
                <a:gd name="T40" fmla="*/ 464 w 1449"/>
                <a:gd name="T41" fmla="*/ 1109 h 2435"/>
                <a:gd name="T42" fmla="*/ 458 w 1449"/>
                <a:gd name="T43" fmla="*/ 1135 h 2435"/>
                <a:gd name="T44" fmla="*/ 450 w 1449"/>
                <a:gd name="T45" fmla="*/ 1158 h 2435"/>
                <a:gd name="T46" fmla="*/ 433 w 1449"/>
                <a:gd name="T47" fmla="*/ 1180 h 2435"/>
                <a:gd name="T48" fmla="*/ 349 w 1449"/>
                <a:gd name="T49" fmla="*/ 1271 h 2435"/>
                <a:gd name="T50" fmla="*/ 283 w 1449"/>
                <a:gd name="T51" fmla="*/ 1375 h 2435"/>
                <a:gd name="T52" fmla="*/ 207 w 1449"/>
                <a:gd name="T53" fmla="*/ 1509 h 2435"/>
                <a:gd name="T54" fmla="*/ 187 w 1449"/>
                <a:gd name="T55" fmla="*/ 1554 h 2435"/>
                <a:gd name="T56" fmla="*/ 158 w 1449"/>
                <a:gd name="T57" fmla="*/ 1653 h 2435"/>
                <a:gd name="T58" fmla="*/ 153 w 1449"/>
                <a:gd name="T59" fmla="*/ 1707 h 2435"/>
                <a:gd name="T60" fmla="*/ 153 w 1449"/>
                <a:gd name="T61" fmla="*/ 1824 h 2435"/>
                <a:gd name="T62" fmla="*/ 167 w 1449"/>
                <a:gd name="T63" fmla="*/ 1942 h 2435"/>
                <a:gd name="T64" fmla="*/ 196 w 1449"/>
                <a:gd name="T65" fmla="*/ 2056 h 2435"/>
                <a:gd name="T66" fmla="*/ 238 w 1449"/>
                <a:gd name="T67" fmla="*/ 2154 h 2435"/>
                <a:gd name="T68" fmla="*/ 292 w 1449"/>
                <a:gd name="T69" fmla="*/ 2245 h 2435"/>
                <a:gd name="T70" fmla="*/ 362 w 1449"/>
                <a:gd name="T71" fmla="*/ 2327 h 2435"/>
                <a:gd name="T72" fmla="*/ 402 w 1449"/>
                <a:gd name="T73" fmla="*/ 2361 h 2435"/>
                <a:gd name="T74" fmla="*/ 447 w 1449"/>
                <a:gd name="T75" fmla="*/ 2390 h 2435"/>
                <a:gd name="T76" fmla="*/ 498 w 1449"/>
                <a:gd name="T77" fmla="*/ 2412 h 2435"/>
                <a:gd name="T78" fmla="*/ 628 w 1449"/>
                <a:gd name="T79" fmla="*/ 2435 h 2435"/>
                <a:gd name="T80" fmla="*/ 864 w 1449"/>
                <a:gd name="T81" fmla="*/ 2429 h 2435"/>
                <a:gd name="T82" fmla="*/ 1036 w 1449"/>
                <a:gd name="T83" fmla="*/ 2398 h 2435"/>
                <a:gd name="T84" fmla="*/ 1113 w 1449"/>
                <a:gd name="T85" fmla="*/ 2373 h 2435"/>
                <a:gd name="T86" fmla="*/ 1186 w 1449"/>
                <a:gd name="T87" fmla="*/ 2327 h 2435"/>
                <a:gd name="T88" fmla="*/ 1217 w 1449"/>
                <a:gd name="T89" fmla="*/ 2299 h 2435"/>
                <a:gd name="T90" fmla="*/ 1243 w 1449"/>
                <a:gd name="T91" fmla="*/ 2267 h 2435"/>
                <a:gd name="T92" fmla="*/ 1290 w 1449"/>
                <a:gd name="T93" fmla="*/ 2194 h 2435"/>
                <a:gd name="T94" fmla="*/ 1356 w 1449"/>
                <a:gd name="T95" fmla="*/ 2056 h 2435"/>
                <a:gd name="T96" fmla="*/ 1392 w 1449"/>
                <a:gd name="T97" fmla="*/ 1942 h 2435"/>
                <a:gd name="T98" fmla="*/ 1418 w 1449"/>
                <a:gd name="T99" fmla="*/ 1818 h 2435"/>
                <a:gd name="T100" fmla="*/ 1449 w 1449"/>
                <a:gd name="T101" fmla="*/ 1551 h 2435"/>
                <a:gd name="T102" fmla="*/ 1449 w 1449"/>
                <a:gd name="T103" fmla="*/ 1260 h 2435"/>
                <a:gd name="T104" fmla="*/ 1396 w 1449"/>
                <a:gd name="T105" fmla="*/ 860 h 2435"/>
                <a:gd name="T106" fmla="*/ 1339 w 1449"/>
                <a:gd name="T107" fmla="*/ 679 h 2435"/>
                <a:gd name="T108" fmla="*/ 1251 w 1449"/>
                <a:gd name="T109" fmla="*/ 511 h 2435"/>
                <a:gd name="T110" fmla="*/ 1215 w 1449"/>
                <a:gd name="T111" fmla="*/ 460 h 2435"/>
                <a:gd name="T112" fmla="*/ 1056 w 1449"/>
                <a:gd name="T113" fmla="*/ 274 h 2435"/>
                <a:gd name="T114" fmla="*/ 954 w 1449"/>
                <a:gd name="T115" fmla="*/ 177 h 2435"/>
                <a:gd name="T116" fmla="*/ 892 w 1449"/>
                <a:gd name="T117" fmla="*/ 132 h 2435"/>
                <a:gd name="T118" fmla="*/ 656 w 1449"/>
                <a:gd name="T119" fmla="*/ 19 h 2435"/>
                <a:gd name="T120" fmla="*/ 600 w 1449"/>
                <a:gd name="T121" fmla="*/ 5 h 2435"/>
                <a:gd name="T122" fmla="*/ 543 w 1449"/>
                <a:gd name="T123" fmla="*/ 0 h 2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9" h="2435">
                  <a:moveTo>
                    <a:pt x="543" y="0"/>
                  </a:moveTo>
                  <a:lnTo>
                    <a:pt x="484" y="2"/>
                  </a:lnTo>
                  <a:lnTo>
                    <a:pt x="252" y="58"/>
                  </a:lnTo>
                  <a:lnTo>
                    <a:pt x="156" y="96"/>
                  </a:lnTo>
                  <a:lnTo>
                    <a:pt x="113" y="124"/>
                  </a:lnTo>
                  <a:lnTo>
                    <a:pt x="73" y="160"/>
                  </a:lnTo>
                  <a:lnTo>
                    <a:pt x="37" y="203"/>
                  </a:lnTo>
                  <a:lnTo>
                    <a:pt x="23" y="228"/>
                  </a:lnTo>
                  <a:lnTo>
                    <a:pt x="3" y="285"/>
                  </a:lnTo>
                  <a:lnTo>
                    <a:pt x="0" y="317"/>
                  </a:lnTo>
                  <a:lnTo>
                    <a:pt x="6" y="392"/>
                  </a:lnTo>
                  <a:lnTo>
                    <a:pt x="23" y="481"/>
                  </a:lnTo>
                  <a:lnTo>
                    <a:pt x="51" y="568"/>
                  </a:lnTo>
                  <a:lnTo>
                    <a:pt x="90" y="645"/>
                  </a:lnTo>
                  <a:lnTo>
                    <a:pt x="147" y="707"/>
                  </a:lnTo>
                  <a:lnTo>
                    <a:pt x="326" y="832"/>
                  </a:lnTo>
                  <a:lnTo>
                    <a:pt x="351" y="860"/>
                  </a:lnTo>
                  <a:lnTo>
                    <a:pt x="416" y="954"/>
                  </a:lnTo>
                  <a:lnTo>
                    <a:pt x="433" y="985"/>
                  </a:lnTo>
                  <a:lnTo>
                    <a:pt x="464" y="1081"/>
                  </a:lnTo>
                  <a:lnTo>
                    <a:pt x="464" y="1109"/>
                  </a:lnTo>
                  <a:lnTo>
                    <a:pt x="458" y="1135"/>
                  </a:lnTo>
                  <a:lnTo>
                    <a:pt x="450" y="1158"/>
                  </a:lnTo>
                  <a:lnTo>
                    <a:pt x="433" y="1180"/>
                  </a:lnTo>
                  <a:lnTo>
                    <a:pt x="349" y="1271"/>
                  </a:lnTo>
                  <a:lnTo>
                    <a:pt x="283" y="1375"/>
                  </a:lnTo>
                  <a:lnTo>
                    <a:pt x="207" y="1509"/>
                  </a:lnTo>
                  <a:lnTo>
                    <a:pt x="187" y="1554"/>
                  </a:lnTo>
                  <a:lnTo>
                    <a:pt x="158" y="1653"/>
                  </a:lnTo>
                  <a:lnTo>
                    <a:pt x="153" y="1707"/>
                  </a:lnTo>
                  <a:lnTo>
                    <a:pt x="153" y="1824"/>
                  </a:lnTo>
                  <a:lnTo>
                    <a:pt x="167" y="1942"/>
                  </a:lnTo>
                  <a:lnTo>
                    <a:pt x="196" y="2056"/>
                  </a:lnTo>
                  <a:lnTo>
                    <a:pt x="238" y="2154"/>
                  </a:lnTo>
                  <a:lnTo>
                    <a:pt x="292" y="2245"/>
                  </a:lnTo>
                  <a:lnTo>
                    <a:pt x="362" y="2327"/>
                  </a:lnTo>
                  <a:lnTo>
                    <a:pt x="402" y="2361"/>
                  </a:lnTo>
                  <a:lnTo>
                    <a:pt x="447" y="2390"/>
                  </a:lnTo>
                  <a:lnTo>
                    <a:pt x="498" y="2412"/>
                  </a:lnTo>
                  <a:lnTo>
                    <a:pt x="628" y="2435"/>
                  </a:lnTo>
                  <a:lnTo>
                    <a:pt x="864" y="2429"/>
                  </a:lnTo>
                  <a:lnTo>
                    <a:pt x="1036" y="2398"/>
                  </a:lnTo>
                  <a:lnTo>
                    <a:pt x="1113" y="2373"/>
                  </a:lnTo>
                  <a:lnTo>
                    <a:pt x="1186" y="2327"/>
                  </a:lnTo>
                  <a:lnTo>
                    <a:pt x="1217" y="2299"/>
                  </a:lnTo>
                  <a:lnTo>
                    <a:pt x="1243" y="2267"/>
                  </a:lnTo>
                  <a:lnTo>
                    <a:pt x="1290" y="2194"/>
                  </a:lnTo>
                  <a:lnTo>
                    <a:pt x="1356" y="2056"/>
                  </a:lnTo>
                  <a:lnTo>
                    <a:pt x="1392" y="1942"/>
                  </a:lnTo>
                  <a:lnTo>
                    <a:pt x="1418" y="1818"/>
                  </a:lnTo>
                  <a:lnTo>
                    <a:pt x="1449" y="1551"/>
                  </a:lnTo>
                  <a:lnTo>
                    <a:pt x="1449" y="1260"/>
                  </a:lnTo>
                  <a:lnTo>
                    <a:pt x="1396" y="860"/>
                  </a:lnTo>
                  <a:lnTo>
                    <a:pt x="1339" y="679"/>
                  </a:lnTo>
                  <a:lnTo>
                    <a:pt x="1251" y="511"/>
                  </a:lnTo>
                  <a:lnTo>
                    <a:pt x="1215" y="460"/>
                  </a:lnTo>
                  <a:lnTo>
                    <a:pt x="1056" y="274"/>
                  </a:lnTo>
                  <a:lnTo>
                    <a:pt x="954" y="177"/>
                  </a:lnTo>
                  <a:lnTo>
                    <a:pt x="892" y="132"/>
                  </a:lnTo>
                  <a:lnTo>
                    <a:pt x="656" y="19"/>
                  </a:lnTo>
                  <a:lnTo>
                    <a:pt x="600" y="5"/>
                  </a:lnTo>
                  <a:lnTo>
                    <a:pt x="5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48" name="Freeform 36"/>
            <p:cNvSpPr>
              <a:spLocks/>
            </p:cNvSpPr>
            <p:nvPr/>
          </p:nvSpPr>
          <p:spPr bwMode="auto">
            <a:xfrm>
              <a:off x="4499" y="1355"/>
              <a:ext cx="304" cy="488"/>
            </a:xfrm>
            <a:custGeom>
              <a:avLst/>
              <a:gdLst>
                <a:gd name="T0" fmla="*/ 1050 w 1523"/>
                <a:gd name="T1" fmla="*/ 90 h 2441"/>
                <a:gd name="T2" fmla="*/ 827 w 1523"/>
                <a:gd name="T3" fmla="*/ 260 h 2441"/>
                <a:gd name="T4" fmla="*/ 739 w 1523"/>
                <a:gd name="T5" fmla="*/ 379 h 2441"/>
                <a:gd name="T6" fmla="*/ 614 w 1523"/>
                <a:gd name="T7" fmla="*/ 671 h 2441"/>
                <a:gd name="T8" fmla="*/ 563 w 1523"/>
                <a:gd name="T9" fmla="*/ 1532 h 2441"/>
                <a:gd name="T10" fmla="*/ 512 w 1523"/>
                <a:gd name="T11" fmla="*/ 1829 h 2441"/>
                <a:gd name="T12" fmla="*/ 478 w 1523"/>
                <a:gd name="T13" fmla="*/ 1872 h 2441"/>
                <a:gd name="T14" fmla="*/ 422 w 1523"/>
                <a:gd name="T15" fmla="*/ 1889 h 2441"/>
                <a:gd name="T16" fmla="*/ 277 w 1523"/>
                <a:gd name="T17" fmla="*/ 1867 h 2441"/>
                <a:gd name="T18" fmla="*/ 195 w 1523"/>
                <a:gd name="T19" fmla="*/ 1844 h 2441"/>
                <a:gd name="T20" fmla="*/ 96 w 1523"/>
                <a:gd name="T21" fmla="*/ 1793 h 2441"/>
                <a:gd name="T22" fmla="*/ 54 w 1523"/>
                <a:gd name="T23" fmla="*/ 1799 h 2441"/>
                <a:gd name="T24" fmla="*/ 5 w 1523"/>
                <a:gd name="T25" fmla="*/ 1846 h 2441"/>
                <a:gd name="T26" fmla="*/ 3 w 1523"/>
                <a:gd name="T27" fmla="*/ 1946 h 2441"/>
                <a:gd name="T28" fmla="*/ 31 w 1523"/>
                <a:gd name="T29" fmla="*/ 2008 h 2441"/>
                <a:gd name="T30" fmla="*/ 73 w 1523"/>
                <a:gd name="T31" fmla="*/ 2025 h 2441"/>
                <a:gd name="T32" fmla="*/ 320 w 1523"/>
                <a:gd name="T33" fmla="*/ 1997 h 2441"/>
                <a:gd name="T34" fmla="*/ 401 w 1523"/>
                <a:gd name="T35" fmla="*/ 1999 h 2441"/>
                <a:gd name="T36" fmla="*/ 461 w 1523"/>
                <a:gd name="T37" fmla="*/ 2033 h 2441"/>
                <a:gd name="T38" fmla="*/ 490 w 1523"/>
                <a:gd name="T39" fmla="*/ 2087 h 2441"/>
                <a:gd name="T40" fmla="*/ 484 w 1523"/>
                <a:gd name="T41" fmla="*/ 2271 h 2441"/>
                <a:gd name="T42" fmla="*/ 503 w 1523"/>
                <a:gd name="T43" fmla="*/ 2367 h 2441"/>
                <a:gd name="T44" fmla="*/ 541 w 1523"/>
                <a:gd name="T45" fmla="*/ 2416 h 2441"/>
                <a:gd name="T46" fmla="*/ 566 w 1523"/>
                <a:gd name="T47" fmla="*/ 2433 h 2441"/>
                <a:gd name="T48" fmla="*/ 595 w 1523"/>
                <a:gd name="T49" fmla="*/ 2441 h 2441"/>
                <a:gd name="T50" fmla="*/ 646 w 1523"/>
                <a:gd name="T51" fmla="*/ 2427 h 2441"/>
                <a:gd name="T52" fmla="*/ 674 w 1523"/>
                <a:gd name="T53" fmla="*/ 2407 h 2441"/>
                <a:gd name="T54" fmla="*/ 697 w 1523"/>
                <a:gd name="T55" fmla="*/ 2367 h 2441"/>
                <a:gd name="T56" fmla="*/ 660 w 1523"/>
                <a:gd name="T57" fmla="*/ 2235 h 2441"/>
                <a:gd name="T58" fmla="*/ 637 w 1523"/>
                <a:gd name="T59" fmla="*/ 2110 h 2441"/>
                <a:gd name="T60" fmla="*/ 635 w 1523"/>
                <a:gd name="T61" fmla="*/ 2073 h 2441"/>
                <a:gd name="T62" fmla="*/ 640 w 1523"/>
                <a:gd name="T63" fmla="*/ 2061 h 2441"/>
                <a:gd name="T64" fmla="*/ 654 w 1523"/>
                <a:gd name="T65" fmla="*/ 2076 h 2441"/>
                <a:gd name="T66" fmla="*/ 688 w 1523"/>
                <a:gd name="T67" fmla="*/ 2118 h 2441"/>
                <a:gd name="T68" fmla="*/ 801 w 1523"/>
                <a:gd name="T69" fmla="*/ 2203 h 2441"/>
                <a:gd name="T70" fmla="*/ 869 w 1523"/>
                <a:gd name="T71" fmla="*/ 2235 h 2441"/>
                <a:gd name="T72" fmla="*/ 901 w 1523"/>
                <a:gd name="T73" fmla="*/ 2229 h 2441"/>
                <a:gd name="T74" fmla="*/ 954 w 1523"/>
                <a:gd name="T75" fmla="*/ 2135 h 2441"/>
                <a:gd name="T76" fmla="*/ 948 w 1523"/>
                <a:gd name="T77" fmla="*/ 2082 h 2441"/>
                <a:gd name="T78" fmla="*/ 841 w 1523"/>
                <a:gd name="T79" fmla="*/ 1986 h 2441"/>
                <a:gd name="T80" fmla="*/ 756 w 1523"/>
                <a:gd name="T81" fmla="*/ 1965 h 2441"/>
                <a:gd name="T82" fmla="*/ 716 w 1523"/>
                <a:gd name="T83" fmla="*/ 1940 h 2441"/>
                <a:gd name="T84" fmla="*/ 693 w 1523"/>
                <a:gd name="T85" fmla="*/ 1889 h 2441"/>
                <a:gd name="T86" fmla="*/ 686 w 1523"/>
                <a:gd name="T87" fmla="*/ 1844 h 2441"/>
                <a:gd name="T88" fmla="*/ 682 w 1523"/>
                <a:gd name="T89" fmla="*/ 1705 h 2441"/>
                <a:gd name="T90" fmla="*/ 778 w 1523"/>
                <a:gd name="T91" fmla="*/ 997 h 2441"/>
                <a:gd name="T92" fmla="*/ 976 w 1523"/>
                <a:gd name="T93" fmla="*/ 569 h 2441"/>
                <a:gd name="T94" fmla="*/ 1214 w 1523"/>
                <a:gd name="T95" fmla="*/ 354 h 2441"/>
                <a:gd name="T96" fmla="*/ 1429 w 1523"/>
                <a:gd name="T97" fmla="*/ 297 h 2441"/>
                <a:gd name="T98" fmla="*/ 1486 w 1523"/>
                <a:gd name="T99" fmla="*/ 260 h 2441"/>
                <a:gd name="T100" fmla="*/ 1523 w 1523"/>
                <a:gd name="T101" fmla="*/ 187 h 2441"/>
                <a:gd name="T102" fmla="*/ 1472 w 1523"/>
                <a:gd name="T103" fmla="*/ 54 h 2441"/>
                <a:gd name="T104" fmla="*/ 1433 w 1523"/>
                <a:gd name="T105" fmla="*/ 14 h 2441"/>
                <a:gd name="T106" fmla="*/ 1378 w 1523"/>
                <a:gd name="T107" fmla="*/ 0 h 2441"/>
                <a:gd name="T108" fmla="*/ 1260 w 1523"/>
                <a:gd name="T109" fmla="*/ 11 h 2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3" h="2441">
                  <a:moveTo>
                    <a:pt x="1172" y="37"/>
                  </a:moveTo>
                  <a:lnTo>
                    <a:pt x="1050" y="90"/>
                  </a:lnTo>
                  <a:lnTo>
                    <a:pt x="935" y="164"/>
                  </a:lnTo>
                  <a:lnTo>
                    <a:pt x="827" y="260"/>
                  </a:lnTo>
                  <a:lnTo>
                    <a:pt x="795" y="297"/>
                  </a:lnTo>
                  <a:lnTo>
                    <a:pt x="739" y="379"/>
                  </a:lnTo>
                  <a:lnTo>
                    <a:pt x="688" y="473"/>
                  </a:lnTo>
                  <a:lnTo>
                    <a:pt x="614" y="671"/>
                  </a:lnTo>
                  <a:lnTo>
                    <a:pt x="580" y="856"/>
                  </a:lnTo>
                  <a:lnTo>
                    <a:pt x="563" y="1532"/>
                  </a:lnTo>
                  <a:lnTo>
                    <a:pt x="535" y="1765"/>
                  </a:lnTo>
                  <a:lnTo>
                    <a:pt x="512" y="1829"/>
                  </a:lnTo>
                  <a:lnTo>
                    <a:pt x="498" y="1852"/>
                  </a:lnTo>
                  <a:lnTo>
                    <a:pt x="478" y="1872"/>
                  </a:lnTo>
                  <a:lnTo>
                    <a:pt x="452" y="1884"/>
                  </a:lnTo>
                  <a:lnTo>
                    <a:pt x="422" y="1889"/>
                  </a:lnTo>
                  <a:lnTo>
                    <a:pt x="350" y="1884"/>
                  </a:lnTo>
                  <a:lnTo>
                    <a:pt x="277" y="1867"/>
                  </a:lnTo>
                  <a:lnTo>
                    <a:pt x="246" y="1855"/>
                  </a:lnTo>
                  <a:lnTo>
                    <a:pt x="195" y="1844"/>
                  </a:lnTo>
                  <a:lnTo>
                    <a:pt x="110" y="1799"/>
                  </a:lnTo>
                  <a:lnTo>
                    <a:pt x="96" y="1793"/>
                  </a:lnTo>
                  <a:lnTo>
                    <a:pt x="82" y="1793"/>
                  </a:lnTo>
                  <a:lnTo>
                    <a:pt x="54" y="1799"/>
                  </a:lnTo>
                  <a:lnTo>
                    <a:pt x="11" y="1835"/>
                  </a:lnTo>
                  <a:lnTo>
                    <a:pt x="5" y="1846"/>
                  </a:lnTo>
                  <a:lnTo>
                    <a:pt x="0" y="1878"/>
                  </a:lnTo>
                  <a:lnTo>
                    <a:pt x="3" y="1946"/>
                  </a:lnTo>
                  <a:lnTo>
                    <a:pt x="17" y="1991"/>
                  </a:lnTo>
                  <a:lnTo>
                    <a:pt x="31" y="2008"/>
                  </a:lnTo>
                  <a:lnTo>
                    <a:pt x="48" y="2020"/>
                  </a:lnTo>
                  <a:lnTo>
                    <a:pt x="73" y="2025"/>
                  </a:lnTo>
                  <a:lnTo>
                    <a:pt x="105" y="2025"/>
                  </a:lnTo>
                  <a:lnTo>
                    <a:pt x="320" y="1997"/>
                  </a:lnTo>
                  <a:lnTo>
                    <a:pt x="384" y="1997"/>
                  </a:lnTo>
                  <a:lnTo>
                    <a:pt x="401" y="1999"/>
                  </a:lnTo>
                  <a:lnTo>
                    <a:pt x="441" y="2020"/>
                  </a:lnTo>
                  <a:lnTo>
                    <a:pt x="461" y="2033"/>
                  </a:lnTo>
                  <a:lnTo>
                    <a:pt x="478" y="2054"/>
                  </a:lnTo>
                  <a:lnTo>
                    <a:pt x="490" y="2087"/>
                  </a:lnTo>
                  <a:lnTo>
                    <a:pt x="492" y="2110"/>
                  </a:lnTo>
                  <a:lnTo>
                    <a:pt x="484" y="2271"/>
                  </a:lnTo>
                  <a:lnTo>
                    <a:pt x="490" y="2325"/>
                  </a:lnTo>
                  <a:lnTo>
                    <a:pt x="503" y="2367"/>
                  </a:lnTo>
                  <a:lnTo>
                    <a:pt x="526" y="2401"/>
                  </a:lnTo>
                  <a:lnTo>
                    <a:pt x="541" y="2416"/>
                  </a:lnTo>
                  <a:lnTo>
                    <a:pt x="554" y="2424"/>
                  </a:lnTo>
                  <a:lnTo>
                    <a:pt x="566" y="2433"/>
                  </a:lnTo>
                  <a:lnTo>
                    <a:pt x="580" y="2438"/>
                  </a:lnTo>
                  <a:lnTo>
                    <a:pt x="595" y="2441"/>
                  </a:lnTo>
                  <a:lnTo>
                    <a:pt x="612" y="2438"/>
                  </a:lnTo>
                  <a:lnTo>
                    <a:pt x="646" y="2427"/>
                  </a:lnTo>
                  <a:lnTo>
                    <a:pt x="660" y="2416"/>
                  </a:lnTo>
                  <a:lnTo>
                    <a:pt x="674" y="2407"/>
                  </a:lnTo>
                  <a:lnTo>
                    <a:pt x="693" y="2382"/>
                  </a:lnTo>
                  <a:lnTo>
                    <a:pt x="697" y="2367"/>
                  </a:lnTo>
                  <a:lnTo>
                    <a:pt x="697" y="2354"/>
                  </a:lnTo>
                  <a:lnTo>
                    <a:pt x="660" y="2235"/>
                  </a:lnTo>
                  <a:lnTo>
                    <a:pt x="657" y="2212"/>
                  </a:lnTo>
                  <a:lnTo>
                    <a:pt x="637" y="2110"/>
                  </a:lnTo>
                  <a:lnTo>
                    <a:pt x="637" y="2090"/>
                  </a:lnTo>
                  <a:lnTo>
                    <a:pt x="635" y="2073"/>
                  </a:lnTo>
                  <a:lnTo>
                    <a:pt x="637" y="2065"/>
                  </a:lnTo>
                  <a:lnTo>
                    <a:pt x="640" y="2061"/>
                  </a:lnTo>
                  <a:lnTo>
                    <a:pt x="648" y="2067"/>
                  </a:lnTo>
                  <a:lnTo>
                    <a:pt x="654" y="2076"/>
                  </a:lnTo>
                  <a:lnTo>
                    <a:pt x="665" y="2087"/>
                  </a:lnTo>
                  <a:lnTo>
                    <a:pt x="688" y="2118"/>
                  </a:lnTo>
                  <a:lnTo>
                    <a:pt x="703" y="2133"/>
                  </a:lnTo>
                  <a:lnTo>
                    <a:pt x="801" y="2203"/>
                  </a:lnTo>
                  <a:lnTo>
                    <a:pt x="850" y="2229"/>
                  </a:lnTo>
                  <a:lnTo>
                    <a:pt x="869" y="2235"/>
                  </a:lnTo>
                  <a:lnTo>
                    <a:pt x="886" y="2235"/>
                  </a:lnTo>
                  <a:lnTo>
                    <a:pt x="901" y="2229"/>
                  </a:lnTo>
                  <a:lnTo>
                    <a:pt x="929" y="2197"/>
                  </a:lnTo>
                  <a:lnTo>
                    <a:pt x="954" y="2135"/>
                  </a:lnTo>
                  <a:lnTo>
                    <a:pt x="954" y="2099"/>
                  </a:lnTo>
                  <a:lnTo>
                    <a:pt x="948" y="2082"/>
                  </a:lnTo>
                  <a:lnTo>
                    <a:pt x="926" y="2050"/>
                  </a:lnTo>
                  <a:lnTo>
                    <a:pt x="841" y="1986"/>
                  </a:lnTo>
                  <a:lnTo>
                    <a:pt x="824" y="1977"/>
                  </a:lnTo>
                  <a:lnTo>
                    <a:pt x="756" y="1965"/>
                  </a:lnTo>
                  <a:lnTo>
                    <a:pt x="727" y="1952"/>
                  </a:lnTo>
                  <a:lnTo>
                    <a:pt x="716" y="1940"/>
                  </a:lnTo>
                  <a:lnTo>
                    <a:pt x="699" y="1909"/>
                  </a:lnTo>
                  <a:lnTo>
                    <a:pt x="693" y="1889"/>
                  </a:lnTo>
                  <a:lnTo>
                    <a:pt x="691" y="1869"/>
                  </a:lnTo>
                  <a:lnTo>
                    <a:pt x="686" y="1844"/>
                  </a:lnTo>
                  <a:lnTo>
                    <a:pt x="682" y="1784"/>
                  </a:lnTo>
                  <a:lnTo>
                    <a:pt x="682" y="1705"/>
                  </a:lnTo>
                  <a:lnTo>
                    <a:pt x="716" y="1316"/>
                  </a:lnTo>
                  <a:lnTo>
                    <a:pt x="778" y="997"/>
                  </a:lnTo>
                  <a:lnTo>
                    <a:pt x="841" y="807"/>
                  </a:lnTo>
                  <a:lnTo>
                    <a:pt x="976" y="569"/>
                  </a:lnTo>
                  <a:lnTo>
                    <a:pt x="1093" y="445"/>
                  </a:lnTo>
                  <a:lnTo>
                    <a:pt x="1214" y="354"/>
                  </a:lnTo>
                  <a:lnTo>
                    <a:pt x="1276" y="328"/>
                  </a:lnTo>
                  <a:lnTo>
                    <a:pt x="1429" y="297"/>
                  </a:lnTo>
                  <a:lnTo>
                    <a:pt x="1452" y="286"/>
                  </a:lnTo>
                  <a:lnTo>
                    <a:pt x="1486" y="260"/>
                  </a:lnTo>
                  <a:lnTo>
                    <a:pt x="1518" y="218"/>
                  </a:lnTo>
                  <a:lnTo>
                    <a:pt x="1523" y="187"/>
                  </a:lnTo>
                  <a:lnTo>
                    <a:pt x="1501" y="105"/>
                  </a:lnTo>
                  <a:lnTo>
                    <a:pt x="1472" y="54"/>
                  </a:lnTo>
                  <a:lnTo>
                    <a:pt x="1452" y="31"/>
                  </a:lnTo>
                  <a:lnTo>
                    <a:pt x="1433" y="14"/>
                  </a:lnTo>
                  <a:lnTo>
                    <a:pt x="1407" y="3"/>
                  </a:lnTo>
                  <a:lnTo>
                    <a:pt x="1378" y="0"/>
                  </a:lnTo>
                  <a:lnTo>
                    <a:pt x="1342" y="0"/>
                  </a:lnTo>
                  <a:lnTo>
                    <a:pt x="1260" y="11"/>
                  </a:lnTo>
                  <a:lnTo>
                    <a:pt x="117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49" name="Freeform 37"/>
            <p:cNvSpPr>
              <a:spLocks/>
            </p:cNvSpPr>
            <p:nvPr/>
          </p:nvSpPr>
          <p:spPr bwMode="auto">
            <a:xfrm>
              <a:off x="4823" y="1194"/>
              <a:ext cx="556" cy="269"/>
            </a:xfrm>
            <a:custGeom>
              <a:avLst/>
              <a:gdLst>
                <a:gd name="T0" fmla="*/ 2185 w 2782"/>
                <a:gd name="T1" fmla="*/ 57 h 1345"/>
                <a:gd name="T2" fmla="*/ 2139 w 2782"/>
                <a:gd name="T3" fmla="*/ 213 h 1345"/>
                <a:gd name="T4" fmla="*/ 2173 w 2782"/>
                <a:gd name="T5" fmla="*/ 402 h 1345"/>
                <a:gd name="T6" fmla="*/ 2156 w 2782"/>
                <a:gd name="T7" fmla="*/ 440 h 1345"/>
                <a:gd name="T8" fmla="*/ 1896 w 2782"/>
                <a:gd name="T9" fmla="*/ 527 h 1345"/>
                <a:gd name="T10" fmla="*/ 1684 w 2782"/>
                <a:gd name="T11" fmla="*/ 762 h 1345"/>
                <a:gd name="T12" fmla="*/ 1494 w 2782"/>
                <a:gd name="T13" fmla="*/ 936 h 1345"/>
                <a:gd name="T14" fmla="*/ 1367 w 2782"/>
                <a:gd name="T15" fmla="*/ 964 h 1345"/>
                <a:gd name="T16" fmla="*/ 1290 w 2782"/>
                <a:gd name="T17" fmla="*/ 944 h 1345"/>
                <a:gd name="T18" fmla="*/ 1058 w 2782"/>
                <a:gd name="T19" fmla="*/ 779 h 1345"/>
                <a:gd name="T20" fmla="*/ 671 w 2782"/>
                <a:gd name="T21" fmla="*/ 621 h 1345"/>
                <a:gd name="T22" fmla="*/ 130 w 2782"/>
                <a:gd name="T23" fmla="*/ 694 h 1345"/>
                <a:gd name="T24" fmla="*/ 5 w 2782"/>
                <a:gd name="T25" fmla="*/ 800 h 1345"/>
                <a:gd name="T26" fmla="*/ 20 w 2782"/>
                <a:gd name="T27" fmla="*/ 890 h 1345"/>
                <a:gd name="T28" fmla="*/ 136 w 2782"/>
                <a:gd name="T29" fmla="*/ 989 h 1345"/>
                <a:gd name="T30" fmla="*/ 260 w 2782"/>
                <a:gd name="T31" fmla="*/ 1004 h 1345"/>
                <a:gd name="T32" fmla="*/ 394 w 2782"/>
                <a:gd name="T33" fmla="*/ 932 h 1345"/>
                <a:gd name="T34" fmla="*/ 656 w 2782"/>
                <a:gd name="T35" fmla="*/ 902 h 1345"/>
                <a:gd name="T36" fmla="*/ 917 w 2782"/>
                <a:gd name="T37" fmla="*/ 970 h 1345"/>
                <a:gd name="T38" fmla="*/ 1426 w 2782"/>
                <a:gd name="T39" fmla="*/ 1343 h 1345"/>
                <a:gd name="T40" fmla="*/ 1488 w 2782"/>
                <a:gd name="T41" fmla="*/ 1334 h 1345"/>
                <a:gd name="T42" fmla="*/ 1764 w 2782"/>
                <a:gd name="T43" fmla="*/ 983 h 1345"/>
                <a:gd name="T44" fmla="*/ 1950 w 2782"/>
                <a:gd name="T45" fmla="*/ 717 h 1345"/>
                <a:gd name="T46" fmla="*/ 2143 w 2782"/>
                <a:gd name="T47" fmla="*/ 658 h 1345"/>
                <a:gd name="T48" fmla="*/ 2194 w 2782"/>
                <a:gd name="T49" fmla="*/ 694 h 1345"/>
                <a:gd name="T50" fmla="*/ 2485 w 2782"/>
                <a:gd name="T51" fmla="*/ 1055 h 1345"/>
                <a:gd name="T52" fmla="*/ 2620 w 2782"/>
                <a:gd name="T53" fmla="*/ 1085 h 1345"/>
                <a:gd name="T54" fmla="*/ 2728 w 2782"/>
                <a:gd name="T55" fmla="*/ 1055 h 1345"/>
                <a:gd name="T56" fmla="*/ 2751 w 2782"/>
                <a:gd name="T57" fmla="*/ 941 h 1345"/>
                <a:gd name="T58" fmla="*/ 2700 w 2782"/>
                <a:gd name="T59" fmla="*/ 834 h 1345"/>
                <a:gd name="T60" fmla="*/ 2613 w 2782"/>
                <a:gd name="T61" fmla="*/ 777 h 1345"/>
                <a:gd name="T62" fmla="*/ 2485 w 2782"/>
                <a:gd name="T63" fmla="*/ 732 h 1345"/>
                <a:gd name="T64" fmla="*/ 2468 w 2782"/>
                <a:gd name="T65" fmla="*/ 709 h 1345"/>
                <a:gd name="T66" fmla="*/ 2522 w 2782"/>
                <a:gd name="T67" fmla="*/ 670 h 1345"/>
                <a:gd name="T68" fmla="*/ 2620 w 2782"/>
                <a:gd name="T69" fmla="*/ 700 h 1345"/>
                <a:gd name="T70" fmla="*/ 2743 w 2782"/>
                <a:gd name="T71" fmla="*/ 711 h 1345"/>
                <a:gd name="T72" fmla="*/ 2768 w 2782"/>
                <a:gd name="T73" fmla="*/ 687 h 1345"/>
                <a:gd name="T74" fmla="*/ 2779 w 2782"/>
                <a:gd name="T75" fmla="*/ 576 h 1345"/>
                <a:gd name="T76" fmla="*/ 2737 w 2782"/>
                <a:gd name="T77" fmla="*/ 527 h 1345"/>
                <a:gd name="T78" fmla="*/ 2405 w 2782"/>
                <a:gd name="T79" fmla="*/ 485 h 1345"/>
                <a:gd name="T80" fmla="*/ 2318 w 2782"/>
                <a:gd name="T81" fmla="*/ 453 h 1345"/>
                <a:gd name="T82" fmla="*/ 2330 w 2782"/>
                <a:gd name="T83" fmla="*/ 389 h 1345"/>
                <a:gd name="T84" fmla="*/ 2392 w 2782"/>
                <a:gd name="T85" fmla="*/ 176 h 1345"/>
                <a:gd name="T86" fmla="*/ 2377 w 2782"/>
                <a:gd name="T87" fmla="*/ 46 h 1345"/>
                <a:gd name="T88" fmla="*/ 2318 w 2782"/>
                <a:gd name="T89" fmla="*/ 0 h 1345"/>
                <a:gd name="T90" fmla="*/ 2222 w 2782"/>
                <a:gd name="T91" fmla="*/ 17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82" h="1345">
                  <a:moveTo>
                    <a:pt x="2222" y="17"/>
                  </a:moveTo>
                  <a:lnTo>
                    <a:pt x="2207" y="29"/>
                  </a:lnTo>
                  <a:lnTo>
                    <a:pt x="2185" y="57"/>
                  </a:lnTo>
                  <a:lnTo>
                    <a:pt x="2148" y="142"/>
                  </a:lnTo>
                  <a:lnTo>
                    <a:pt x="2139" y="187"/>
                  </a:lnTo>
                  <a:lnTo>
                    <a:pt x="2139" y="213"/>
                  </a:lnTo>
                  <a:lnTo>
                    <a:pt x="2143" y="242"/>
                  </a:lnTo>
                  <a:lnTo>
                    <a:pt x="2171" y="357"/>
                  </a:lnTo>
                  <a:lnTo>
                    <a:pt x="2173" y="402"/>
                  </a:lnTo>
                  <a:lnTo>
                    <a:pt x="2171" y="419"/>
                  </a:lnTo>
                  <a:lnTo>
                    <a:pt x="2165" y="431"/>
                  </a:lnTo>
                  <a:lnTo>
                    <a:pt x="2156" y="440"/>
                  </a:lnTo>
                  <a:lnTo>
                    <a:pt x="2120" y="457"/>
                  </a:lnTo>
                  <a:lnTo>
                    <a:pt x="2060" y="479"/>
                  </a:lnTo>
                  <a:lnTo>
                    <a:pt x="1896" y="527"/>
                  </a:lnTo>
                  <a:lnTo>
                    <a:pt x="1834" y="561"/>
                  </a:lnTo>
                  <a:lnTo>
                    <a:pt x="1786" y="610"/>
                  </a:lnTo>
                  <a:lnTo>
                    <a:pt x="1684" y="762"/>
                  </a:lnTo>
                  <a:lnTo>
                    <a:pt x="1622" y="834"/>
                  </a:lnTo>
                  <a:lnTo>
                    <a:pt x="1537" y="910"/>
                  </a:lnTo>
                  <a:lnTo>
                    <a:pt x="1494" y="936"/>
                  </a:lnTo>
                  <a:lnTo>
                    <a:pt x="1452" y="953"/>
                  </a:lnTo>
                  <a:lnTo>
                    <a:pt x="1409" y="964"/>
                  </a:lnTo>
                  <a:lnTo>
                    <a:pt x="1367" y="964"/>
                  </a:lnTo>
                  <a:lnTo>
                    <a:pt x="1324" y="958"/>
                  </a:lnTo>
                  <a:lnTo>
                    <a:pt x="1307" y="953"/>
                  </a:lnTo>
                  <a:lnTo>
                    <a:pt x="1290" y="944"/>
                  </a:lnTo>
                  <a:lnTo>
                    <a:pt x="1262" y="921"/>
                  </a:lnTo>
                  <a:lnTo>
                    <a:pt x="1248" y="907"/>
                  </a:lnTo>
                  <a:lnTo>
                    <a:pt x="1058" y="779"/>
                  </a:lnTo>
                  <a:lnTo>
                    <a:pt x="864" y="670"/>
                  </a:lnTo>
                  <a:lnTo>
                    <a:pt x="767" y="638"/>
                  </a:lnTo>
                  <a:lnTo>
                    <a:pt x="671" y="621"/>
                  </a:lnTo>
                  <a:lnTo>
                    <a:pt x="430" y="619"/>
                  </a:lnTo>
                  <a:lnTo>
                    <a:pt x="249" y="653"/>
                  </a:lnTo>
                  <a:lnTo>
                    <a:pt x="130" y="694"/>
                  </a:lnTo>
                  <a:lnTo>
                    <a:pt x="77" y="723"/>
                  </a:lnTo>
                  <a:lnTo>
                    <a:pt x="39" y="751"/>
                  </a:lnTo>
                  <a:lnTo>
                    <a:pt x="5" y="800"/>
                  </a:lnTo>
                  <a:lnTo>
                    <a:pt x="0" y="834"/>
                  </a:lnTo>
                  <a:lnTo>
                    <a:pt x="3" y="851"/>
                  </a:lnTo>
                  <a:lnTo>
                    <a:pt x="20" y="890"/>
                  </a:lnTo>
                  <a:lnTo>
                    <a:pt x="68" y="944"/>
                  </a:lnTo>
                  <a:lnTo>
                    <a:pt x="85" y="958"/>
                  </a:lnTo>
                  <a:lnTo>
                    <a:pt x="136" y="989"/>
                  </a:lnTo>
                  <a:lnTo>
                    <a:pt x="175" y="1000"/>
                  </a:lnTo>
                  <a:lnTo>
                    <a:pt x="218" y="1006"/>
                  </a:lnTo>
                  <a:lnTo>
                    <a:pt x="260" y="1004"/>
                  </a:lnTo>
                  <a:lnTo>
                    <a:pt x="283" y="998"/>
                  </a:lnTo>
                  <a:lnTo>
                    <a:pt x="303" y="989"/>
                  </a:lnTo>
                  <a:lnTo>
                    <a:pt x="394" y="932"/>
                  </a:lnTo>
                  <a:lnTo>
                    <a:pt x="416" y="921"/>
                  </a:lnTo>
                  <a:lnTo>
                    <a:pt x="492" y="902"/>
                  </a:lnTo>
                  <a:lnTo>
                    <a:pt x="656" y="902"/>
                  </a:lnTo>
                  <a:lnTo>
                    <a:pt x="784" y="921"/>
                  </a:lnTo>
                  <a:lnTo>
                    <a:pt x="852" y="941"/>
                  </a:lnTo>
                  <a:lnTo>
                    <a:pt x="917" y="970"/>
                  </a:lnTo>
                  <a:lnTo>
                    <a:pt x="985" y="1011"/>
                  </a:lnTo>
                  <a:lnTo>
                    <a:pt x="1373" y="1321"/>
                  </a:lnTo>
                  <a:lnTo>
                    <a:pt x="1426" y="1343"/>
                  </a:lnTo>
                  <a:lnTo>
                    <a:pt x="1449" y="1345"/>
                  </a:lnTo>
                  <a:lnTo>
                    <a:pt x="1469" y="1343"/>
                  </a:lnTo>
                  <a:lnTo>
                    <a:pt x="1488" y="1334"/>
                  </a:lnTo>
                  <a:lnTo>
                    <a:pt x="1505" y="1323"/>
                  </a:lnTo>
                  <a:lnTo>
                    <a:pt x="1616" y="1204"/>
                  </a:lnTo>
                  <a:lnTo>
                    <a:pt x="1764" y="983"/>
                  </a:lnTo>
                  <a:lnTo>
                    <a:pt x="1879" y="779"/>
                  </a:lnTo>
                  <a:lnTo>
                    <a:pt x="1924" y="734"/>
                  </a:lnTo>
                  <a:lnTo>
                    <a:pt x="1950" y="717"/>
                  </a:lnTo>
                  <a:lnTo>
                    <a:pt x="2004" y="692"/>
                  </a:lnTo>
                  <a:lnTo>
                    <a:pt x="2109" y="658"/>
                  </a:lnTo>
                  <a:lnTo>
                    <a:pt x="2143" y="658"/>
                  </a:lnTo>
                  <a:lnTo>
                    <a:pt x="2156" y="664"/>
                  </a:lnTo>
                  <a:lnTo>
                    <a:pt x="2173" y="675"/>
                  </a:lnTo>
                  <a:lnTo>
                    <a:pt x="2194" y="694"/>
                  </a:lnTo>
                  <a:lnTo>
                    <a:pt x="2343" y="919"/>
                  </a:lnTo>
                  <a:lnTo>
                    <a:pt x="2417" y="998"/>
                  </a:lnTo>
                  <a:lnTo>
                    <a:pt x="2485" y="1055"/>
                  </a:lnTo>
                  <a:lnTo>
                    <a:pt x="2524" y="1071"/>
                  </a:lnTo>
                  <a:lnTo>
                    <a:pt x="2547" y="1077"/>
                  </a:lnTo>
                  <a:lnTo>
                    <a:pt x="2620" y="1085"/>
                  </a:lnTo>
                  <a:lnTo>
                    <a:pt x="2688" y="1077"/>
                  </a:lnTo>
                  <a:lnTo>
                    <a:pt x="2705" y="1071"/>
                  </a:lnTo>
                  <a:lnTo>
                    <a:pt x="2728" y="1055"/>
                  </a:lnTo>
                  <a:lnTo>
                    <a:pt x="2743" y="1028"/>
                  </a:lnTo>
                  <a:lnTo>
                    <a:pt x="2751" y="970"/>
                  </a:lnTo>
                  <a:lnTo>
                    <a:pt x="2751" y="941"/>
                  </a:lnTo>
                  <a:lnTo>
                    <a:pt x="2743" y="910"/>
                  </a:lnTo>
                  <a:lnTo>
                    <a:pt x="2731" y="881"/>
                  </a:lnTo>
                  <a:lnTo>
                    <a:pt x="2700" y="834"/>
                  </a:lnTo>
                  <a:lnTo>
                    <a:pt x="2683" y="817"/>
                  </a:lnTo>
                  <a:lnTo>
                    <a:pt x="2637" y="788"/>
                  </a:lnTo>
                  <a:lnTo>
                    <a:pt x="2613" y="777"/>
                  </a:lnTo>
                  <a:lnTo>
                    <a:pt x="2581" y="771"/>
                  </a:lnTo>
                  <a:lnTo>
                    <a:pt x="2524" y="754"/>
                  </a:lnTo>
                  <a:lnTo>
                    <a:pt x="2485" y="732"/>
                  </a:lnTo>
                  <a:lnTo>
                    <a:pt x="2471" y="721"/>
                  </a:lnTo>
                  <a:lnTo>
                    <a:pt x="2468" y="715"/>
                  </a:lnTo>
                  <a:lnTo>
                    <a:pt x="2468" y="709"/>
                  </a:lnTo>
                  <a:lnTo>
                    <a:pt x="2477" y="694"/>
                  </a:lnTo>
                  <a:lnTo>
                    <a:pt x="2496" y="681"/>
                  </a:lnTo>
                  <a:lnTo>
                    <a:pt x="2522" y="670"/>
                  </a:lnTo>
                  <a:lnTo>
                    <a:pt x="2547" y="664"/>
                  </a:lnTo>
                  <a:lnTo>
                    <a:pt x="2570" y="670"/>
                  </a:lnTo>
                  <a:lnTo>
                    <a:pt x="2620" y="700"/>
                  </a:lnTo>
                  <a:lnTo>
                    <a:pt x="2635" y="706"/>
                  </a:lnTo>
                  <a:lnTo>
                    <a:pt x="2680" y="715"/>
                  </a:lnTo>
                  <a:lnTo>
                    <a:pt x="2743" y="711"/>
                  </a:lnTo>
                  <a:lnTo>
                    <a:pt x="2754" y="706"/>
                  </a:lnTo>
                  <a:lnTo>
                    <a:pt x="2762" y="698"/>
                  </a:lnTo>
                  <a:lnTo>
                    <a:pt x="2768" y="687"/>
                  </a:lnTo>
                  <a:lnTo>
                    <a:pt x="2782" y="632"/>
                  </a:lnTo>
                  <a:lnTo>
                    <a:pt x="2782" y="593"/>
                  </a:lnTo>
                  <a:lnTo>
                    <a:pt x="2779" y="576"/>
                  </a:lnTo>
                  <a:lnTo>
                    <a:pt x="2773" y="561"/>
                  </a:lnTo>
                  <a:lnTo>
                    <a:pt x="2760" y="542"/>
                  </a:lnTo>
                  <a:lnTo>
                    <a:pt x="2737" y="527"/>
                  </a:lnTo>
                  <a:lnTo>
                    <a:pt x="2705" y="516"/>
                  </a:lnTo>
                  <a:lnTo>
                    <a:pt x="2630" y="499"/>
                  </a:lnTo>
                  <a:lnTo>
                    <a:pt x="2405" y="485"/>
                  </a:lnTo>
                  <a:lnTo>
                    <a:pt x="2369" y="479"/>
                  </a:lnTo>
                  <a:lnTo>
                    <a:pt x="2326" y="462"/>
                  </a:lnTo>
                  <a:lnTo>
                    <a:pt x="2318" y="453"/>
                  </a:lnTo>
                  <a:lnTo>
                    <a:pt x="2315" y="445"/>
                  </a:lnTo>
                  <a:lnTo>
                    <a:pt x="2315" y="434"/>
                  </a:lnTo>
                  <a:lnTo>
                    <a:pt x="2330" y="389"/>
                  </a:lnTo>
                  <a:lnTo>
                    <a:pt x="2332" y="368"/>
                  </a:lnTo>
                  <a:lnTo>
                    <a:pt x="2337" y="343"/>
                  </a:lnTo>
                  <a:lnTo>
                    <a:pt x="2392" y="176"/>
                  </a:lnTo>
                  <a:lnTo>
                    <a:pt x="2400" y="119"/>
                  </a:lnTo>
                  <a:lnTo>
                    <a:pt x="2394" y="80"/>
                  </a:lnTo>
                  <a:lnTo>
                    <a:pt x="2377" y="46"/>
                  </a:lnTo>
                  <a:lnTo>
                    <a:pt x="2354" y="21"/>
                  </a:lnTo>
                  <a:lnTo>
                    <a:pt x="2332" y="6"/>
                  </a:lnTo>
                  <a:lnTo>
                    <a:pt x="2318" y="0"/>
                  </a:lnTo>
                  <a:lnTo>
                    <a:pt x="2270" y="0"/>
                  </a:lnTo>
                  <a:lnTo>
                    <a:pt x="2236" y="9"/>
                  </a:lnTo>
                  <a:lnTo>
                    <a:pt x="222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50" name="Freeform 38"/>
            <p:cNvSpPr>
              <a:spLocks/>
            </p:cNvSpPr>
            <p:nvPr/>
          </p:nvSpPr>
          <p:spPr bwMode="auto">
            <a:xfrm>
              <a:off x="4829" y="1670"/>
              <a:ext cx="226" cy="685"/>
            </a:xfrm>
            <a:custGeom>
              <a:avLst/>
              <a:gdLst>
                <a:gd name="T0" fmla="*/ 575 w 1130"/>
                <a:gd name="T1" fmla="*/ 13 h 3423"/>
                <a:gd name="T2" fmla="*/ 385 w 1130"/>
                <a:gd name="T3" fmla="*/ 181 h 3423"/>
                <a:gd name="T4" fmla="*/ 281 w 1130"/>
                <a:gd name="T5" fmla="*/ 343 h 3423"/>
                <a:gd name="T6" fmla="*/ 40 w 1130"/>
                <a:gd name="T7" fmla="*/ 1350 h 3423"/>
                <a:gd name="T8" fmla="*/ 23 w 1130"/>
                <a:gd name="T9" fmla="*/ 1707 h 3423"/>
                <a:gd name="T10" fmla="*/ 62 w 1130"/>
                <a:gd name="T11" fmla="*/ 1871 h 3423"/>
                <a:gd name="T12" fmla="*/ 151 w 1130"/>
                <a:gd name="T13" fmla="*/ 2022 h 3423"/>
                <a:gd name="T14" fmla="*/ 337 w 1130"/>
                <a:gd name="T15" fmla="*/ 2218 h 3423"/>
                <a:gd name="T16" fmla="*/ 549 w 1130"/>
                <a:gd name="T17" fmla="*/ 2382 h 3423"/>
                <a:gd name="T18" fmla="*/ 643 w 1130"/>
                <a:gd name="T19" fmla="*/ 2540 h 3423"/>
                <a:gd name="T20" fmla="*/ 711 w 1130"/>
                <a:gd name="T21" fmla="*/ 2809 h 3423"/>
                <a:gd name="T22" fmla="*/ 696 w 1130"/>
                <a:gd name="T23" fmla="*/ 2878 h 3423"/>
                <a:gd name="T24" fmla="*/ 651 w 1130"/>
                <a:gd name="T25" fmla="*/ 2946 h 3423"/>
                <a:gd name="T26" fmla="*/ 598 w 1130"/>
                <a:gd name="T27" fmla="*/ 2980 h 3423"/>
                <a:gd name="T28" fmla="*/ 462 w 1130"/>
                <a:gd name="T29" fmla="*/ 2997 h 3423"/>
                <a:gd name="T30" fmla="*/ 164 w 1130"/>
                <a:gd name="T31" fmla="*/ 3050 h 3423"/>
                <a:gd name="T32" fmla="*/ 45 w 1130"/>
                <a:gd name="T33" fmla="*/ 3123 h 3423"/>
                <a:gd name="T34" fmla="*/ 6 w 1130"/>
                <a:gd name="T35" fmla="*/ 3174 h 3423"/>
                <a:gd name="T36" fmla="*/ 0 w 1130"/>
                <a:gd name="T37" fmla="*/ 3206 h 3423"/>
                <a:gd name="T38" fmla="*/ 9 w 1130"/>
                <a:gd name="T39" fmla="*/ 3237 h 3423"/>
                <a:gd name="T40" fmla="*/ 62 w 1130"/>
                <a:gd name="T41" fmla="*/ 3299 h 3423"/>
                <a:gd name="T42" fmla="*/ 243 w 1130"/>
                <a:gd name="T43" fmla="*/ 3406 h 3423"/>
                <a:gd name="T44" fmla="*/ 300 w 1130"/>
                <a:gd name="T45" fmla="*/ 3423 h 3423"/>
                <a:gd name="T46" fmla="*/ 374 w 1130"/>
                <a:gd name="T47" fmla="*/ 3399 h 3423"/>
                <a:gd name="T48" fmla="*/ 451 w 1130"/>
                <a:gd name="T49" fmla="*/ 3338 h 3423"/>
                <a:gd name="T50" fmla="*/ 637 w 1130"/>
                <a:gd name="T51" fmla="*/ 3200 h 3423"/>
                <a:gd name="T52" fmla="*/ 713 w 1130"/>
                <a:gd name="T53" fmla="*/ 3178 h 3423"/>
                <a:gd name="T54" fmla="*/ 934 w 1130"/>
                <a:gd name="T55" fmla="*/ 3191 h 3423"/>
                <a:gd name="T56" fmla="*/ 1028 w 1130"/>
                <a:gd name="T57" fmla="*/ 3178 h 3423"/>
                <a:gd name="T58" fmla="*/ 1079 w 1130"/>
                <a:gd name="T59" fmla="*/ 3132 h 3423"/>
                <a:gd name="T60" fmla="*/ 1126 w 1130"/>
                <a:gd name="T61" fmla="*/ 3031 h 3423"/>
                <a:gd name="T62" fmla="*/ 1124 w 1130"/>
                <a:gd name="T63" fmla="*/ 2965 h 3423"/>
                <a:gd name="T64" fmla="*/ 1036 w 1130"/>
                <a:gd name="T65" fmla="*/ 2852 h 3423"/>
                <a:gd name="T66" fmla="*/ 971 w 1130"/>
                <a:gd name="T67" fmla="*/ 2735 h 3423"/>
                <a:gd name="T68" fmla="*/ 849 w 1130"/>
                <a:gd name="T69" fmla="*/ 2322 h 3423"/>
                <a:gd name="T70" fmla="*/ 785 w 1130"/>
                <a:gd name="T71" fmla="*/ 2184 h 3423"/>
                <a:gd name="T72" fmla="*/ 600 w 1130"/>
                <a:gd name="T73" fmla="*/ 2014 h 3423"/>
                <a:gd name="T74" fmla="*/ 391 w 1130"/>
                <a:gd name="T75" fmla="*/ 1781 h 3423"/>
                <a:gd name="T76" fmla="*/ 343 w 1130"/>
                <a:gd name="T77" fmla="*/ 1608 h 3423"/>
                <a:gd name="T78" fmla="*/ 349 w 1130"/>
                <a:gd name="T79" fmla="*/ 1531 h 3423"/>
                <a:gd name="T80" fmla="*/ 417 w 1130"/>
                <a:gd name="T81" fmla="*/ 1416 h 3423"/>
                <a:gd name="T82" fmla="*/ 796 w 1130"/>
                <a:gd name="T83" fmla="*/ 484 h 3423"/>
                <a:gd name="T84" fmla="*/ 807 w 1130"/>
                <a:gd name="T85" fmla="*/ 215 h 3423"/>
                <a:gd name="T86" fmla="*/ 773 w 1130"/>
                <a:gd name="T87" fmla="*/ 133 h 3423"/>
                <a:gd name="T88" fmla="*/ 688 w 1130"/>
                <a:gd name="T89" fmla="*/ 28 h 3423"/>
                <a:gd name="T90" fmla="*/ 634 w 1130"/>
                <a:gd name="T91" fmla="*/ 2 h 3423"/>
                <a:gd name="T92" fmla="*/ 606 w 1130"/>
                <a:gd name="T93" fmla="*/ 2 h 3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0" h="3423">
                  <a:moveTo>
                    <a:pt x="606" y="2"/>
                  </a:moveTo>
                  <a:lnTo>
                    <a:pt x="575" y="13"/>
                  </a:lnTo>
                  <a:lnTo>
                    <a:pt x="502" y="64"/>
                  </a:lnTo>
                  <a:lnTo>
                    <a:pt x="385" y="181"/>
                  </a:lnTo>
                  <a:lnTo>
                    <a:pt x="323" y="263"/>
                  </a:lnTo>
                  <a:lnTo>
                    <a:pt x="281" y="343"/>
                  </a:lnTo>
                  <a:lnTo>
                    <a:pt x="249" y="428"/>
                  </a:lnTo>
                  <a:lnTo>
                    <a:pt x="40" y="1350"/>
                  </a:lnTo>
                  <a:lnTo>
                    <a:pt x="17" y="1531"/>
                  </a:lnTo>
                  <a:lnTo>
                    <a:pt x="23" y="1707"/>
                  </a:lnTo>
                  <a:lnTo>
                    <a:pt x="37" y="1792"/>
                  </a:lnTo>
                  <a:lnTo>
                    <a:pt x="62" y="1871"/>
                  </a:lnTo>
                  <a:lnTo>
                    <a:pt x="79" y="1911"/>
                  </a:lnTo>
                  <a:lnTo>
                    <a:pt x="151" y="2022"/>
                  </a:lnTo>
                  <a:lnTo>
                    <a:pt x="266" y="2155"/>
                  </a:lnTo>
                  <a:lnTo>
                    <a:pt x="337" y="2218"/>
                  </a:lnTo>
                  <a:lnTo>
                    <a:pt x="490" y="2327"/>
                  </a:lnTo>
                  <a:lnTo>
                    <a:pt x="549" y="2382"/>
                  </a:lnTo>
                  <a:lnTo>
                    <a:pt x="592" y="2435"/>
                  </a:lnTo>
                  <a:lnTo>
                    <a:pt x="643" y="2540"/>
                  </a:lnTo>
                  <a:lnTo>
                    <a:pt x="700" y="2721"/>
                  </a:lnTo>
                  <a:lnTo>
                    <a:pt x="711" y="2809"/>
                  </a:lnTo>
                  <a:lnTo>
                    <a:pt x="708" y="2835"/>
                  </a:lnTo>
                  <a:lnTo>
                    <a:pt x="696" y="2878"/>
                  </a:lnTo>
                  <a:lnTo>
                    <a:pt x="679" y="2917"/>
                  </a:lnTo>
                  <a:lnTo>
                    <a:pt x="651" y="2946"/>
                  </a:lnTo>
                  <a:lnTo>
                    <a:pt x="617" y="2971"/>
                  </a:lnTo>
                  <a:lnTo>
                    <a:pt x="598" y="2980"/>
                  </a:lnTo>
                  <a:lnTo>
                    <a:pt x="519" y="2993"/>
                  </a:lnTo>
                  <a:lnTo>
                    <a:pt x="462" y="2997"/>
                  </a:lnTo>
                  <a:lnTo>
                    <a:pt x="219" y="3033"/>
                  </a:lnTo>
                  <a:lnTo>
                    <a:pt x="164" y="3050"/>
                  </a:lnTo>
                  <a:lnTo>
                    <a:pt x="68" y="3106"/>
                  </a:lnTo>
                  <a:lnTo>
                    <a:pt x="45" y="3123"/>
                  </a:lnTo>
                  <a:lnTo>
                    <a:pt x="15" y="3157"/>
                  </a:lnTo>
                  <a:lnTo>
                    <a:pt x="6" y="3174"/>
                  </a:lnTo>
                  <a:lnTo>
                    <a:pt x="0" y="3191"/>
                  </a:lnTo>
                  <a:lnTo>
                    <a:pt x="0" y="3206"/>
                  </a:lnTo>
                  <a:lnTo>
                    <a:pt x="3" y="3223"/>
                  </a:lnTo>
                  <a:lnTo>
                    <a:pt x="9" y="3237"/>
                  </a:lnTo>
                  <a:lnTo>
                    <a:pt x="32" y="3268"/>
                  </a:lnTo>
                  <a:lnTo>
                    <a:pt x="62" y="3299"/>
                  </a:lnTo>
                  <a:lnTo>
                    <a:pt x="111" y="3336"/>
                  </a:lnTo>
                  <a:lnTo>
                    <a:pt x="243" y="3406"/>
                  </a:lnTo>
                  <a:lnTo>
                    <a:pt x="275" y="3418"/>
                  </a:lnTo>
                  <a:lnTo>
                    <a:pt x="300" y="3423"/>
                  </a:lnTo>
                  <a:lnTo>
                    <a:pt x="337" y="3423"/>
                  </a:lnTo>
                  <a:lnTo>
                    <a:pt x="374" y="3399"/>
                  </a:lnTo>
                  <a:lnTo>
                    <a:pt x="388" y="3384"/>
                  </a:lnTo>
                  <a:lnTo>
                    <a:pt x="451" y="3338"/>
                  </a:lnTo>
                  <a:lnTo>
                    <a:pt x="569" y="3242"/>
                  </a:lnTo>
                  <a:lnTo>
                    <a:pt x="637" y="3200"/>
                  </a:lnTo>
                  <a:lnTo>
                    <a:pt x="674" y="3186"/>
                  </a:lnTo>
                  <a:lnTo>
                    <a:pt x="713" y="3178"/>
                  </a:lnTo>
                  <a:lnTo>
                    <a:pt x="802" y="3178"/>
                  </a:lnTo>
                  <a:lnTo>
                    <a:pt x="934" y="3191"/>
                  </a:lnTo>
                  <a:lnTo>
                    <a:pt x="971" y="3191"/>
                  </a:lnTo>
                  <a:lnTo>
                    <a:pt x="1028" y="3178"/>
                  </a:lnTo>
                  <a:lnTo>
                    <a:pt x="1064" y="3149"/>
                  </a:lnTo>
                  <a:lnTo>
                    <a:pt x="1079" y="3132"/>
                  </a:lnTo>
                  <a:lnTo>
                    <a:pt x="1115" y="3061"/>
                  </a:lnTo>
                  <a:lnTo>
                    <a:pt x="1126" y="3031"/>
                  </a:lnTo>
                  <a:lnTo>
                    <a:pt x="1130" y="2997"/>
                  </a:lnTo>
                  <a:lnTo>
                    <a:pt x="1124" y="2965"/>
                  </a:lnTo>
                  <a:lnTo>
                    <a:pt x="1109" y="2923"/>
                  </a:lnTo>
                  <a:lnTo>
                    <a:pt x="1036" y="2852"/>
                  </a:lnTo>
                  <a:lnTo>
                    <a:pt x="1025" y="2835"/>
                  </a:lnTo>
                  <a:lnTo>
                    <a:pt x="971" y="2735"/>
                  </a:lnTo>
                  <a:lnTo>
                    <a:pt x="934" y="2642"/>
                  </a:lnTo>
                  <a:lnTo>
                    <a:pt x="849" y="2322"/>
                  </a:lnTo>
                  <a:lnTo>
                    <a:pt x="809" y="2223"/>
                  </a:lnTo>
                  <a:lnTo>
                    <a:pt x="785" y="2184"/>
                  </a:lnTo>
                  <a:lnTo>
                    <a:pt x="728" y="2118"/>
                  </a:lnTo>
                  <a:lnTo>
                    <a:pt x="600" y="2014"/>
                  </a:lnTo>
                  <a:lnTo>
                    <a:pt x="405" y="1807"/>
                  </a:lnTo>
                  <a:lnTo>
                    <a:pt x="391" y="1781"/>
                  </a:lnTo>
                  <a:lnTo>
                    <a:pt x="351" y="1667"/>
                  </a:lnTo>
                  <a:lnTo>
                    <a:pt x="343" y="1608"/>
                  </a:lnTo>
                  <a:lnTo>
                    <a:pt x="345" y="1554"/>
                  </a:lnTo>
                  <a:lnTo>
                    <a:pt x="349" y="1531"/>
                  </a:lnTo>
                  <a:lnTo>
                    <a:pt x="362" y="1503"/>
                  </a:lnTo>
                  <a:lnTo>
                    <a:pt x="417" y="1416"/>
                  </a:lnTo>
                  <a:lnTo>
                    <a:pt x="696" y="781"/>
                  </a:lnTo>
                  <a:lnTo>
                    <a:pt x="796" y="484"/>
                  </a:lnTo>
                  <a:lnTo>
                    <a:pt x="819" y="339"/>
                  </a:lnTo>
                  <a:lnTo>
                    <a:pt x="807" y="215"/>
                  </a:lnTo>
                  <a:lnTo>
                    <a:pt x="798" y="186"/>
                  </a:lnTo>
                  <a:lnTo>
                    <a:pt x="773" y="133"/>
                  </a:lnTo>
                  <a:lnTo>
                    <a:pt x="736" y="75"/>
                  </a:lnTo>
                  <a:lnTo>
                    <a:pt x="688" y="28"/>
                  </a:lnTo>
                  <a:lnTo>
                    <a:pt x="662" y="11"/>
                  </a:lnTo>
                  <a:lnTo>
                    <a:pt x="634" y="2"/>
                  </a:lnTo>
                  <a:lnTo>
                    <a:pt x="620" y="0"/>
                  </a:lnTo>
                  <a:lnTo>
                    <a:pt x="60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3351" name="Freeform 39"/>
            <p:cNvSpPr>
              <a:spLocks/>
            </p:cNvSpPr>
            <p:nvPr/>
          </p:nvSpPr>
          <p:spPr bwMode="auto">
            <a:xfrm>
              <a:off x="4684" y="1671"/>
              <a:ext cx="203" cy="670"/>
            </a:xfrm>
            <a:custGeom>
              <a:avLst/>
              <a:gdLst>
                <a:gd name="T0" fmla="*/ 583 w 1018"/>
                <a:gd name="T1" fmla="*/ 23 h 3351"/>
                <a:gd name="T2" fmla="*/ 475 w 1018"/>
                <a:gd name="T3" fmla="*/ 145 h 3351"/>
                <a:gd name="T4" fmla="*/ 303 w 1018"/>
                <a:gd name="T5" fmla="*/ 654 h 3351"/>
                <a:gd name="T6" fmla="*/ 150 w 1018"/>
                <a:gd name="T7" fmla="*/ 1561 h 3351"/>
                <a:gd name="T8" fmla="*/ 283 w 1018"/>
                <a:gd name="T9" fmla="*/ 2393 h 3351"/>
                <a:gd name="T10" fmla="*/ 337 w 1018"/>
                <a:gd name="T11" fmla="*/ 2507 h 3351"/>
                <a:gd name="T12" fmla="*/ 354 w 1018"/>
                <a:gd name="T13" fmla="*/ 2538 h 3351"/>
                <a:gd name="T14" fmla="*/ 354 w 1018"/>
                <a:gd name="T15" fmla="*/ 2665 h 3351"/>
                <a:gd name="T16" fmla="*/ 292 w 1018"/>
                <a:gd name="T17" fmla="*/ 2804 h 3351"/>
                <a:gd name="T18" fmla="*/ 84 w 1018"/>
                <a:gd name="T19" fmla="*/ 3014 h 3351"/>
                <a:gd name="T20" fmla="*/ 9 w 1018"/>
                <a:gd name="T21" fmla="*/ 3150 h 3351"/>
                <a:gd name="T22" fmla="*/ 5 w 1018"/>
                <a:gd name="T23" fmla="*/ 3218 h 3351"/>
                <a:gd name="T24" fmla="*/ 62 w 1018"/>
                <a:gd name="T25" fmla="*/ 3278 h 3351"/>
                <a:gd name="T26" fmla="*/ 209 w 1018"/>
                <a:gd name="T27" fmla="*/ 3342 h 3351"/>
                <a:gd name="T28" fmla="*/ 362 w 1018"/>
                <a:gd name="T29" fmla="*/ 3340 h 3351"/>
                <a:gd name="T30" fmla="*/ 401 w 1018"/>
                <a:gd name="T31" fmla="*/ 3320 h 3351"/>
                <a:gd name="T32" fmla="*/ 427 w 1018"/>
                <a:gd name="T33" fmla="*/ 3291 h 3351"/>
                <a:gd name="T34" fmla="*/ 501 w 1018"/>
                <a:gd name="T35" fmla="*/ 2963 h 3351"/>
                <a:gd name="T36" fmla="*/ 554 w 1018"/>
                <a:gd name="T37" fmla="*/ 2876 h 3351"/>
                <a:gd name="T38" fmla="*/ 756 w 1018"/>
                <a:gd name="T39" fmla="*/ 2654 h 3351"/>
                <a:gd name="T40" fmla="*/ 786 w 1018"/>
                <a:gd name="T41" fmla="*/ 2606 h 3351"/>
                <a:gd name="T42" fmla="*/ 786 w 1018"/>
                <a:gd name="T43" fmla="*/ 2521 h 3351"/>
                <a:gd name="T44" fmla="*/ 752 w 1018"/>
                <a:gd name="T45" fmla="*/ 2436 h 3351"/>
                <a:gd name="T46" fmla="*/ 696 w 1018"/>
                <a:gd name="T47" fmla="*/ 2393 h 3351"/>
                <a:gd name="T48" fmla="*/ 626 w 1018"/>
                <a:gd name="T49" fmla="*/ 2359 h 3351"/>
                <a:gd name="T50" fmla="*/ 546 w 1018"/>
                <a:gd name="T51" fmla="*/ 2272 h 3351"/>
                <a:gd name="T52" fmla="*/ 464 w 1018"/>
                <a:gd name="T53" fmla="*/ 2057 h 3351"/>
                <a:gd name="T54" fmla="*/ 481 w 1018"/>
                <a:gd name="T55" fmla="*/ 1903 h 3351"/>
                <a:gd name="T56" fmla="*/ 481 w 1018"/>
                <a:gd name="T57" fmla="*/ 1448 h 3351"/>
                <a:gd name="T58" fmla="*/ 727 w 1018"/>
                <a:gd name="T59" fmla="*/ 782 h 3351"/>
                <a:gd name="T60" fmla="*/ 1005 w 1018"/>
                <a:gd name="T61" fmla="*/ 337 h 3351"/>
                <a:gd name="T62" fmla="*/ 1013 w 1018"/>
                <a:gd name="T63" fmla="*/ 179 h 3351"/>
                <a:gd name="T64" fmla="*/ 982 w 1018"/>
                <a:gd name="T65" fmla="*/ 99 h 3351"/>
                <a:gd name="T66" fmla="*/ 939 w 1018"/>
                <a:gd name="T67" fmla="*/ 51 h 3351"/>
                <a:gd name="T68" fmla="*/ 854 w 1018"/>
                <a:gd name="T69" fmla="*/ 15 h 3351"/>
                <a:gd name="T70" fmla="*/ 643 w 1018"/>
                <a:gd name="T71" fmla="*/ 0 h 3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8" h="3351">
                  <a:moveTo>
                    <a:pt x="611" y="9"/>
                  </a:moveTo>
                  <a:lnTo>
                    <a:pt x="583" y="23"/>
                  </a:lnTo>
                  <a:lnTo>
                    <a:pt x="535" y="62"/>
                  </a:lnTo>
                  <a:lnTo>
                    <a:pt x="475" y="145"/>
                  </a:lnTo>
                  <a:lnTo>
                    <a:pt x="388" y="369"/>
                  </a:lnTo>
                  <a:lnTo>
                    <a:pt x="303" y="654"/>
                  </a:lnTo>
                  <a:lnTo>
                    <a:pt x="181" y="1239"/>
                  </a:lnTo>
                  <a:lnTo>
                    <a:pt x="150" y="1561"/>
                  </a:lnTo>
                  <a:lnTo>
                    <a:pt x="173" y="1895"/>
                  </a:lnTo>
                  <a:lnTo>
                    <a:pt x="283" y="2393"/>
                  </a:lnTo>
                  <a:lnTo>
                    <a:pt x="303" y="2448"/>
                  </a:lnTo>
                  <a:lnTo>
                    <a:pt x="337" y="2507"/>
                  </a:lnTo>
                  <a:lnTo>
                    <a:pt x="348" y="2521"/>
                  </a:lnTo>
                  <a:lnTo>
                    <a:pt x="354" y="2538"/>
                  </a:lnTo>
                  <a:lnTo>
                    <a:pt x="360" y="2612"/>
                  </a:lnTo>
                  <a:lnTo>
                    <a:pt x="354" y="2665"/>
                  </a:lnTo>
                  <a:lnTo>
                    <a:pt x="339" y="2722"/>
                  </a:lnTo>
                  <a:lnTo>
                    <a:pt x="292" y="2804"/>
                  </a:lnTo>
                  <a:lnTo>
                    <a:pt x="107" y="2986"/>
                  </a:lnTo>
                  <a:lnTo>
                    <a:pt x="84" y="3014"/>
                  </a:lnTo>
                  <a:lnTo>
                    <a:pt x="31" y="3096"/>
                  </a:lnTo>
                  <a:lnTo>
                    <a:pt x="9" y="3150"/>
                  </a:lnTo>
                  <a:lnTo>
                    <a:pt x="0" y="3198"/>
                  </a:lnTo>
                  <a:lnTo>
                    <a:pt x="5" y="3218"/>
                  </a:lnTo>
                  <a:lnTo>
                    <a:pt x="17" y="3238"/>
                  </a:lnTo>
                  <a:lnTo>
                    <a:pt x="62" y="3278"/>
                  </a:lnTo>
                  <a:lnTo>
                    <a:pt x="90" y="3295"/>
                  </a:lnTo>
                  <a:lnTo>
                    <a:pt x="209" y="3342"/>
                  </a:lnTo>
                  <a:lnTo>
                    <a:pt x="260" y="3351"/>
                  </a:lnTo>
                  <a:lnTo>
                    <a:pt x="362" y="3340"/>
                  </a:lnTo>
                  <a:lnTo>
                    <a:pt x="384" y="3331"/>
                  </a:lnTo>
                  <a:lnTo>
                    <a:pt x="401" y="3320"/>
                  </a:lnTo>
                  <a:lnTo>
                    <a:pt x="416" y="3306"/>
                  </a:lnTo>
                  <a:lnTo>
                    <a:pt x="427" y="3291"/>
                  </a:lnTo>
                  <a:lnTo>
                    <a:pt x="439" y="3255"/>
                  </a:lnTo>
                  <a:lnTo>
                    <a:pt x="501" y="2963"/>
                  </a:lnTo>
                  <a:lnTo>
                    <a:pt x="515" y="2935"/>
                  </a:lnTo>
                  <a:lnTo>
                    <a:pt x="554" y="2876"/>
                  </a:lnTo>
                  <a:lnTo>
                    <a:pt x="727" y="2676"/>
                  </a:lnTo>
                  <a:lnTo>
                    <a:pt x="756" y="2654"/>
                  </a:lnTo>
                  <a:lnTo>
                    <a:pt x="775" y="2635"/>
                  </a:lnTo>
                  <a:lnTo>
                    <a:pt x="786" y="2606"/>
                  </a:lnTo>
                  <a:lnTo>
                    <a:pt x="790" y="2589"/>
                  </a:lnTo>
                  <a:lnTo>
                    <a:pt x="786" y="2521"/>
                  </a:lnTo>
                  <a:lnTo>
                    <a:pt x="773" y="2476"/>
                  </a:lnTo>
                  <a:lnTo>
                    <a:pt x="752" y="2436"/>
                  </a:lnTo>
                  <a:lnTo>
                    <a:pt x="739" y="2419"/>
                  </a:lnTo>
                  <a:lnTo>
                    <a:pt x="696" y="2393"/>
                  </a:lnTo>
                  <a:lnTo>
                    <a:pt x="673" y="2385"/>
                  </a:lnTo>
                  <a:lnTo>
                    <a:pt x="626" y="2359"/>
                  </a:lnTo>
                  <a:lnTo>
                    <a:pt x="583" y="2323"/>
                  </a:lnTo>
                  <a:lnTo>
                    <a:pt x="546" y="2272"/>
                  </a:lnTo>
                  <a:lnTo>
                    <a:pt x="486" y="2148"/>
                  </a:lnTo>
                  <a:lnTo>
                    <a:pt x="464" y="2057"/>
                  </a:lnTo>
                  <a:lnTo>
                    <a:pt x="464" y="2031"/>
                  </a:lnTo>
                  <a:lnTo>
                    <a:pt x="481" y="1903"/>
                  </a:lnTo>
                  <a:lnTo>
                    <a:pt x="467" y="1561"/>
                  </a:lnTo>
                  <a:lnTo>
                    <a:pt x="481" y="1448"/>
                  </a:lnTo>
                  <a:lnTo>
                    <a:pt x="645" y="954"/>
                  </a:lnTo>
                  <a:lnTo>
                    <a:pt x="727" y="782"/>
                  </a:lnTo>
                  <a:lnTo>
                    <a:pt x="954" y="433"/>
                  </a:lnTo>
                  <a:lnTo>
                    <a:pt x="1005" y="337"/>
                  </a:lnTo>
                  <a:lnTo>
                    <a:pt x="1018" y="275"/>
                  </a:lnTo>
                  <a:lnTo>
                    <a:pt x="1013" y="179"/>
                  </a:lnTo>
                  <a:lnTo>
                    <a:pt x="993" y="122"/>
                  </a:lnTo>
                  <a:lnTo>
                    <a:pt x="982" y="99"/>
                  </a:lnTo>
                  <a:lnTo>
                    <a:pt x="967" y="79"/>
                  </a:lnTo>
                  <a:lnTo>
                    <a:pt x="939" y="51"/>
                  </a:lnTo>
                  <a:lnTo>
                    <a:pt x="909" y="32"/>
                  </a:lnTo>
                  <a:lnTo>
                    <a:pt x="854" y="15"/>
                  </a:lnTo>
                  <a:lnTo>
                    <a:pt x="775" y="3"/>
                  </a:lnTo>
                  <a:lnTo>
                    <a:pt x="643" y="0"/>
                  </a:lnTo>
                  <a:lnTo>
                    <a:pt x="6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0D1C2149-A556-404C-80B9-E42BE8ECBA42}" type="slidenum">
              <a:rPr lang="nb-NO" altLang="nb-NO"/>
              <a:pPr/>
              <a:t>7</a:t>
            </a:fld>
            <a:endParaRPr lang="nb-NO" altLang="nb-NO"/>
          </a:p>
        </p:txBody>
      </p:sp>
      <p:sp>
        <p:nvSpPr>
          <p:cNvPr id="9218" name="Rectangle 2"/>
          <p:cNvSpPr>
            <a:spLocks noGrp="1" noChangeArrowheads="1"/>
          </p:cNvSpPr>
          <p:nvPr>
            <p:ph type="title"/>
          </p:nvPr>
        </p:nvSpPr>
        <p:spPr/>
        <p:txBody>
          <a:bodyPr/>
          <a:lstStyle/>
          <a:p>
            <a:r>
              <a:rPr lang="nb-NO" altLang="nb-NO" b="1"/>
              <a:t>Støy i fiskeindustrien</a:t>
            </a:r>
          </a:p>
        </p:txBody>
      </p:sp>
      <p:sp>
        <p:nvSpPr>
          <p:cNvPr id="9219" name="Rectangle 3"/>
          <p:cNvSpPr>
            <a:spLocks noGrp="1" noChangeArrowheads="1"/>
          </p:cNvSpPr>
          <p:nvPr>
            <p:ph type="body" sz="half" idx="1"/>
          </p:nvPr>
        </p:nvSpPr>
        <p:spPr/>
        <p:txBody>
          <a:bodyPr/>
          <a:lstStyle/>
          <a:p>
            <a:pPr>
              <a:buFontTx/>
              <a:buNone/>
            </a:pPr>
            <a:r>
              <a:rPr lang="nb-NO" altLang="nb-NO" sz="2800"/>
              <a:t>Ansatte blir ofte</a:t>
            </a:r>
          </a:p>
          <a:p>
            <a:endParaRPr lang="nb-NO" altLang="nb-NO" sz="2800"/>
          </a:p>
          <a:p>
            <a:r>
              <a:rPr lang="nb-NO" altLang="nb-NO" sz="2800"/>
              <a:t>utsatt for støy</a:t>
            </a:r>
          </a:p>
          <a:p>
            <a:endParaRPr lang="nb-NO" altLang="nb-NO" sz="2800"/>
          </a:p>
          <a:p>
            <a:r>
              <a:rPr lang="nb-NO" altLang="nb-NO" sz="2800"/>
              <a:t>plaget av støy</a:t>
            </a:r>
          </a:p>
          <a:p>
            <a:pPr>
              <a:buFontTx/>
              <a:buNone/>
            </a:pPr>
            <a:endParaRPr lang="nb-NO" altLang="nb-NO" sz="2800"/>
          </a:p>
        </p:txBody>
      </p:sp>
      <p:pic>
        <p:nvPicPr>
          <p:cNvPr id="9220" name="Picture 4" descr="PIC0005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87888" y="2292350"/>
            <a:ext cx="4062412" cy="3249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1C9FB64F-6B7F-40DF-B0D7-ADF3CAB30DD3}" type="slidenum">
              <a:rPr lang="nb-NO" altLang="nb-NO"/>
              <a:pPr/>
              <a:t>8</a:t>
            </a:fld>
            <a:endParaRPr lang="nb-NO" altLang="nb-NO"/>
          </a:p>
        </p:txBody>
      </p:sp>
      <p:sp>
        <p:nvSpPr>
          <p:cNvPr id="10243" name="Rectangle 3"/>
          <p:cNvSpPr>
            <a:spLocks noGrp="1" noChangeArrowheads="1"/>
          </p:cNvSpPr>
          <p:nvPr>
            <p:ph type="body" sz="half" idx="1"/>
          </p:nvPr>
        </p:nvSpPr>
        <p:spPr>
          <a:xfrm>
            <a:off x="611188" y="1600200"/>
            <a:ext cx="5045075" cy="4525963"/>
          </a:xfrm>
        </p:spPr>
        <p:txBody>
          <a:bodyPr/>
          <a:lstStyle/>
          <a:p>
            <a:pPr>
              <a:lnSpc>
                <a:spcPct val="90000"/>
              </a:lnSpc>
              <a:buFontTx/>
              <a:buNone/>
            </a:pPr>
            <a:r>
              <a:rPr lang="nb-NO" altLang="nb-NO" sz="2400"/>
              <a:t>Gjennomsnitt over en arbeidsdag</a:t>
            </a:r>
          </a:p>
          <a:p>
            <a:pPr>
              <a:lnSpc>
                <a:spcPct val="90000"/>
              </a:lnSpc>
            </a:pPr>
            <a:r>
              <a:rPr lang="nb-NO" altLang="nb-NO" sz="2400"/>
              <a:t>72 % overskrider grenseverdien</a:t>
            </a:r>
          </a:p>
          <a:p>
            <a:pPr>
              <a:lnSpc>
                <a:spcPct val="90000"/>
              </a:lnSpc>
            </a:pPr>
            <a:endParaRPr lang="nb-NO" altLang="nb-NO" sz="2400"/>
          </a:p>
          <a:p>
            <a:pPr>
              <a:lnSpc>
                <a:spcPct val="90000"/>
              </a:lnSpc>
              <a:buFontTx/>
              <a:buNone/>
            </a:pPr>
            <a:r>
              <a:rPr lang="nb-NO" altLang="nb-NO" sz="2400"/>
              <a:t>Maksimale toppverdier</a:t>
            </a:r>
          </a:p>
          <a:p>
            <a:pPr>
              <a:lnSpc>
                <a:spcPct val="90000"/>
              </a:lnSpc>
            </a:pPr>
            <a:r>
              <a:rPr lang="nb-NO" altLang="nb-NO" sz="2400"/>
              <a:t>54 % overskrider grenseverdien</a:t>
            </a:r>
          </a:p>
          <a:p>
            <a:pPr>
              <a:lnSpc>
                <a:spcPct val="90000"/>
              </a:lnSpc>
            </a:pPr>
            <a:endParaRPr lang="nb-NO" altLang="nb-NO" sz="2400"/>
          </a:p>
          <a:p>
            <a:pPr>
              <a:lnSpc>
                <a:spcPct val="90000"/>
              </a:lnSpc>
              <a:buFontTx/>
              <a:buNone/>
            </a:pPr>
            <a:r>
              <a:rPr lang="nb-NO" altLang="nb-NO" sz="2400"/>
              <a:t>Akustisk demping</a:t>
            </a:r>
          </a:p>
          <a:p>
            <a:pPr>
              <a:lnSpc>
                <a:spcPct val="90000"/>
              </a:lnSpc>
            </a:pPr>
            <a:r>
              <a:rPr lang="nb-NO" altLang="nb-NO" sz="2400"/>
              <a:t>100 % oppfyller ikke minimumskravet</a:t>
            </a:r>
          </a:p>
        </p:txBody>
      </p:sp>
      <p:sp>
        <p:nvSpPr>
          <p:cNvPr id="10242" name="Rectangle 2"/>
          <p:cNvSpPr>
            <a:spLocks noGrp="1" noChangeArrowheads="1"/>
          </p:cNvSpPr>
          <p:nvPr>
            <p:ph type="title"/>
          </p:nvPr>
        </p:nvSpPr>
        <p:spPr/>
        <p:txBody>
          <a:bodyPr/>
          <a:lstStyle/>
          <a:p>
            <a:r>
              <a:rPr lang="nb-NO" altLang="nb-NO" b="1"/>
              <a:t>Mye lyd i fiskeindustrien</a:t>
            </a:r>
          </a:p>
        </p:txBody>
      </p:sp>
      <p:pic>
        <p:nvPicPr>
          <p:cNvPr id="10245" name="Picture 5" descr="Støyskjerming"/>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87888" y="2114550"/>
            <a:ext cx="3925887" cy="3495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p>
            <a:fld id="{C6B06AEF-88A3-4DB3-9377-0142E26103A2}" type="slidenum">
              <a:rPr lang="nb-NO" altLang="nb-NO"/>
              <a:pPr/>
              <a:t>9</a:t>
            </a:fld>
            <a:endParaRPr lang="nb-NO" altLang="nb-NO"/>
          </a:p>
        </p:txBody>
      </p:sp>
      <p:sp>
        <p:nvSpPr>
          <p:cNvPr id="18434" name="Rectangle 2"/>
          <p:cNvSpPr>
            <a:spLocks noGrp="1" noChangeArrowheads="1"/>
          </p:cNvSpPr>
          <p:nvPr>
            <p:ph type="title"/>
          </p:nvPr>
        </p:nvSpPr>
        <p:spPr/>
        <p:txBody>
          <a:bodyPr/>
          <a:lstStyle/>
          <a:p>
            <a:r>
              <a:rPr lang="nb-NO" altLang="nb-NO" b="1"/>
              <a:t>Noen årsaker til mye lyd</a:t>
            </a:r>
          </a:p>
        </p:txBody>
      </p:sp>
      <p:sp>
        <p:nvSpPr>
          <p:cNvPr id="18435" name="Rectangle 3"/>
          <p:cNvSpPr>
            <a:spLocks noGrp="1" noChangeArrowheads="1"/>
          </p:cNvSpPr>
          <p:nvPr>
            <p:ph type="body" idx="1"/>
          </p:nvPr>
        </p:nvSpPr>
        <p:spPr/>
        <p:txBody>
          <a:bodyPr/>
          <a:lstStyle/>
          <a:p>
            <a:r>
              <a:rPr lang="nb-NO" altLang="nb-NO"/>
              <a:t>Mange og dominerende støykilder (utstyr/maskiner)</a:t>
            </a:r>
          </a:p>
          <a:p>
            <a:r>
              <a:rPr lang="nb-NO" altLang="nb-NO"/>
              <a:t>Mangelfull dempning på/av dominerende støykilder</a:t>
            </a:r>
          </a:p>
          <a:p>
            <a:r>
              <a:rPr lang="nb-NO" altLang="nb-NO"/>
              <a:t>Mangelfull skjerming/isolasjon av lyd og vibrasjoner</a:t>
            </a:r>
          </a:p>
          <a:p>
            <a:r>
              <a:rPr lang="nb-NO" altLang="nb-NO"/>
              <a:t>Harde og glatte overflater på utstyr/maskiner og i lokaler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yst_kap6">
  <a:themeElements>
    <a:clrScheme name="lyst_kap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yst_kap6">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b-NO" altLang="nb-NO" sz="4400" b="1" i="0" u="none" strike="noStrike" cap="none" normalizeH="0" baseline="0" smtClean="0">
            <a:ln>
              <a:noFill/>
            </a:ln>
            <a:solidFill>
              <a:schemeClr val="accent2"/>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nb-NO" altLang="nb-NO" sz="4400" b="1" i="0" u="none" strike="noStrike" cap="none" normalizeH="0" baseline="0" smtClean="0">
            <a:ln>
              <a:noFill/>
            </a:ln>
            <a:solidFill>
              <a:schemeClr val="accent2"/>
            </a:solidFill>
            <a:effectLst/>
            <a:latin typeface="Comic Sans MS" panose="030F0702030302020204" pitchFamily="66" charset="0"/>
          </a:defRPr>
        </a:defPPr>
      </a:lstStyle>
    </a:lnDef>
  </a:objectDefaults>
  <a:extraClrSchemeLst>
    <a:extraClrScheme>
      <a:clrScheme name="lyst_kap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yst_kap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yst_kap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yst_kap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yst_kap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yst_kap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yst_kap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yst_kap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yst_kap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yst_kap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yst_kap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yst_kap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3368</TotalTime>
  <Words>2745</Words>
  <Application>Microsoft Office PowerPoint</Application>
  <PresentationFormat>Skjermfremvisning (4:3)</PresentationFormat>
  <Paragraphs>401</Paragraphs>
  <Slides>20</Slides>
  <Notes>20</Notes>
  <HiddenSlides>1</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20</vt:i4>
      </vt:variant>
    </vt:vector>
  </HeadingPairs>
  <TitlesOfParts>
    <vt:vector size="24" baseType="lpstr">
      <vt:lpstr>Arial</vt:lpstr>
      <vt:lpstr>Comic Sans MS</vt:lpstr>
      <vt:lpstr>Wingdings</vt:lpstr>
      <vt:lpstr>lyst_kap6</vt:lpstr>
      <vt:lpstr>Støy i fiskeindustrien</vt:lpstr>
      <vt:lpstr>Støy i fiskeindustrien</vt:lpstr>
      <vt:lpstr>Hva er støy?</vt:lpstr>
      <vt:lpstr>Grenseverdier</vt:lpstr>
      <vt:lpstr>Risiko for å få hørselsskade</vt:lpstr>
      <vt:lpstr>Konsekvenser av støy i arbeidet</vt:lpstr>
      <vt:lpstr>Støy i fiskeindustrien</vt:lpstr>
      <vt:lpstr>Mye lyd i fiskeindustrien</vt:lpstr>
      <vt:lpstr>Noen årsaker til mye lyd</vt:lpstr>
      <vt:lpstr>Områder med mest støy</vt:lpstr>
      <vt:lpstr>Hørselsvern og hørselstest</vt:lpstr>
      <vt:lpstr>Rettigheter</vt:lpstr>
      <vt:lpstr>Kartlegging</vt:lpstr>
      <vt:lpstr>Still krav</vt:lpstr>
      <vt:lpstr>Støydemping</vt:lpstr>
      <vt:lpstr>Avskjerming</vt:lpstr>
      <vt:lpstr>Vedlikehold</vt:lpstr>
      <vt:lpstr>Hørselsvern</vt:lpstr>
      <vt:lpstr>Unnskyldninger for ikke å bruke hørselsvern</vt:lpstr>
      <vt:lpstr>Bevisstgjøring</vt:lpstr>
    </vt:vector>
  </TitlesOfParts>
  <Manager>Ann-Helen Olsen</Manager>
  <Company>AMA UNN HF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Støy i fiskeindustrien</dc:title>
  <dc:subject>Støy</dc:subject>
  <dc:creator>Ann-Helen Olsen</dc:creator>
  <cp:keywords>Fiskeriprosjekt, støy</cp:keywords>
  <cp:lastModifiedBy>Olsen Ann-Helen</cp:lastModifiedBy>
  <cp:revision>95</cp:revision>
  <dcterms:created xsi:type="dcterms:W3CDTF">2004-10-20T06:54:38Z</dcterms:created>
  <dcterms:modified xsi:type="dcterms:W3CDTF">2019-08-01T08:37:07Z</dcterms:modified>
  <cp:category>Undervisningsmateriell</cp:category>
</cp:coreProperties>
</file>