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0"/>
  </p:notesMasterIdLst>
  <p:handoutMasterIdLst>
    <p:handoutMasterId r:id="rId21"/>
  </p:handoutMasterIdLst>
  <p:sldIdLst>
    <p:sldId id="256" r:id="rId2"/>
    <p:sldId id="261" r:id="rId3"/>
    <p:sldId id="260" r:id="rId4"/>
    <p:sldId id="268" r:id="rId5"/>
    <p:sldId id="263" r:id="rId6"/>
    <p:sldId id="285" r:id="rId7"/>
    <p:sldId id="264" r:id="rId8"/>
    <p:sldId id="282" r:id="rId9"/>
    <p:sldId id="272" r:id="rId10"/>
    <p:sldId id="281" r:id="rId11"/>
    <p:sldId id="283" r:id="rId12"/>
    <p:sldId id="273" r:id="rId13"/>
    <p:sldId id="280" r:id="rId14"/>
    <p:sldId id="266" r:id="rId15"/>
    <p:sldId id="276" r:id="rId16"/>
    <p:sldId id="278" r:id="rId17"/>
    <p:sldId id="277" r:id="rId18"/>
    <p:sldId id="279" r:id="rId19"/>
  </p:sldIdLst>
  <p:sldSz cx="9144000" cy="6858000" type="screen4x3"/>
  <p:notesSz cx="7099300" cy="10234613"/>
  <p:defaultTextStyle>
    <a:defPPr>
      <a:defRPr lang="nb-NO"/>
    </a:defPPr>
    <a:lvl1pPr algn="l" rtl="0" fontAlgn="base">
      <a:spcBef>
        <a:spcPct val="20000"/>
      </a:spcBef>
      <a:spcAft>
        <a:spcPct val="0"/>
      </a:spcAft>
      <a:defRPr sz="1600" b="1" kern="1200">
        <a:solidFill>
          <a:schemeClr val="accent2"/>
        </a:solidFill>
        <a:latin typeface="Comic Sans MS" panose="030F0702030302020204" pitchFamily="66" charset="0"/>
        <a:ea typeface="+mn-ea"/>
        <a:cs typeface="+mn-cs"/>
      </a:defRPr>
    </a:lvl1pPr>
    <a:lvl2pPr marL="457200" algn="l" rtl="0" fontAlgn="base">
      <a:spcBef>
        <a:spcPct val="20000"/>
      </a:spcBef>
      <a:spcAft>
        <a:spcPct val="0"/>
      </a:spcAft>
      <a:defRPr sz="1600" b="1" kern="1200">
        <a:solidFill>
          <a:schemeClr val="accent2"/>
        </a:solidFill>
        <a:latin typeface="Comic Sans MS" panose="030F0702030302020204" pitchFamily="66" charset="0"/>
        <a:ea typeface="+mn-ea"/>
        <a:cs typeface="+mn-cs"/>
      </a:defRPr>
    </a:lvl2pPr>
    <a:lvl3pPr marL="914400" algn="l" rtl="0" fontAlgn="base">
      <a:spcBef>
        <a:spcPct val="20000"/>
      </a:spcBef>
      <a:spcAft>
        <a:spcPct val="0"/>
      </a:spcAft>
      <a:defRPr sz="1600" b="1" kern="1200">
        <a:solidFill>
          <a:schemeClr val="accent2"/>
        </a:solidFill>
        <a:latin typeface="Comic Sans MS" panose="030F0702030302020204" pitchFamily="66" charset="0"/>
        <a:ea typeface="+mn-ea"/>
        <a:cs typeface="+mn-cs"/>
      </a:defRPr>
    </a:lvl3pPr>
    <a:lvl4pPr marL="1371600" algn="l" rtl="0" fontAlgn="base">
      <a:spcBef>
        <a:spcPct val="20000"/>
      </a:spcBef>
      <a:spcAft>
        <a:spcPct val="0"/>
      </a:spcAft>
      <a:defRPr sz="1600" b="1" kern="1200">
        <a:solidFill>
          <a:schemeClr val="accent2"/>
        </a:solidFill>
        <a:latin typeface="Comic Sans MS" panose="030F0702030302020204" pitchFamily="66" charset="0"/>
        <a:ea typeface="+mn-ea"/>
        <a:cs typeface="+mn-cs"/>
      </a:defRPr>
    </a:lvl4pPr>
    <a:lvl5pPr marL="1828800" algn="l" rtl="0" fontAlgn="base">
      <a:spcBef>
        <a:spcPct val="20000"/>
      </a:spcBef>
      <a:spcAft>
        <a:spcPct val="0"/>
      </a:spcAft>
      <a:defRPr sz="1600" b="1" kern="1200">
        <a:solidFill>
          <a:schemeClr val="accent2"/>
        </a:solidFill>
        <a:latin typeface="Comic Sans MS" panose="030F0702030302020204" pitchFamily="66" charset="0"/>
        <a:ea typeface="+mn-ea"/>
        <a:cs typeface="+mn-cs"/>
      </a:defRPr>
    </a:lvl5pPr>
    <a:lvl6pPr marL="2286000" algn="l" defTabSz="914400" rtl="0" eaLnBrk="1" latinLnBrk="0" hangingPunct="1">
      <a:defRPr sz="1600" b="1" kern="1200">
        <a:solidFill>
          <a:schemeClr val="accent2"/>
        </a:solidFill>
        <a:latin typeface="Comic Sans MS" panose="030F0702030302020204" pitchFamily="66" charset="0"/>
        <a:ea typeface="+mn-ea"/>
        <a:cs typeface="+mn-cs"/>
      </a:defRPr>
    </a:lvl6pPr>
    <a:lvl7pPr marL="2743200" algn="l" defTabSz="914400" rtl="0" eaLnBrk="1" latinLnBrk="0" hangingPunct="1">
      <a:defRPr sz="1600" b="1" kern="1200">
        <a:solidFill>
          <a:schemeClr val="accent2"/>
        </a:solidFill>
        <a:latin typeface="Comic Sans MS" panose="030F0702030302020204" pitchFamily="66" charset="0"/>
        <a:ea typeface="+mn-ea"/>
        <a:cs typeface="+mn-cs"/>
      </a:defRPr>
    </a:lvl7pPr>
    <a:lvl8pPr marL="3200400" algn="l" defTabSz="914400" rtl="0" eaLnBrk="1" latinLnBrk="0" hangingPunct="1">
      <a:defRPr sz="1600" b="1" kern="1200">
        <a:solidFill>
          <a:schemeClr val="accent2"/>
        </a:solidFill>
        <a:latin typeface="Comic Sans MS" panose="030F0702030302020204" pitchFamily="66" charset="0"/>
        <a:ea typeface="+mn-ea"/>
        <a:cs typeface="+mn-cs"/>
      </a:defRPr>
    </a:lvl8pPr>
    <a:lvl9pPr marL="3657600" algn="l" defTabSz="914400" rtl="0" eaLnBrk="1" latinLnBrk="0" hangingPunct="1">
      <a:defRPr sz="1600" b="1" kern="1200">
        <a:solidFill>
          <a:schemeClr val="accent2"/>
        </a:solidFill>
        <a:latin typeface="Comic Sans MS" panose="030F0702030302020204" pitchFamily="66" charset="0"/>
        <a:ea typeface="+mn-ea"/>
        <a:cs typeface="+mn-cs"/>
      </a:defRPr>
    </a:lvl9pPr>
  </p:defaultTextStyle>
  <p:modifyVerifier cryptProviderType="rsaAES" cryptAlgorithmClass="hash" cryptAlgorithmType="typeAny" cryptAlgorithmSid="14" spinCount="100000" saltData="0pik6V3EaVOnlxE7tqS1CA==" hashData="0h1wiO/I4dVCoZgz6QgsiEHm+5QoQ7/CWsRdWVBSarNqVUTZeohfKbid8dEbfhmDl0lEB8Q+9DrVrNuqiFuAM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66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0952" autoAdjust="0"/>
  </p:normalViewPr>
  <p:slideViewPr>
    <p:cSldViewPr snapToGrid="0">
      <p:cViewPr varScale="1">
        <p:scale>
          <a:sx n="128" d="100"/>
          <a:sy n="128" d="100"/>
        </p:scale>
        <p:origin x="76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2436" y="-120"/>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51"/>
      <c:rotY val="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4436183395291197E-2"/>
          <c:y val="9.285714285714286E-2"/>
          <c:w val="0.8413878562577447"/>
          <c:h val="0.81190476190476191"/>
        </c:manualLayout>
      </c:layout>
      <c:bar3DChart>
        <c:barDir val="col"/>
        <c:grouping val="standard"/>
        <c:varyColors val="0"/>
        <c:ser>
          <c:idx val="1"/>
          <c:order val="0"/>
          <c:tx>
            <c:strRef>
              <c:f>Sheet1!$A$3</c:f>
              <c:strCache>
                <c:ptCount val="1"/>
                <c:pt idx="0">
                  <c:v>Tid</c:v>
                </c:pt>
              </c:strCache>
            </c:strRef>
          </c:tx>
          <c:spPr>
            <a:solidFill>
              <a:schemeClr val="accent2"/>
            </a:solidFill>
            <a:ln w="8829">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50</c:v>
                </c:pt>
              </c:numCache>
            </c:numRef>
          </c:val>
        </c:ser>
        <c:dLbls>
          <c:showLegendKey val="0"/>
          <c:showVal val="0"/>
          <c:showCatName val="0"/>
          <c:showSerName val="0"/>
          <c:showPercent val="0"/>
          <c:showBubbleSize val="0"/>
        </c:dLbls>
        <c:gapWidth val="150"/>
        <c:gapDepth val="0"/>
        <c:shape val="pyramid"/>
        <c:axId val="347345952"/>
        <c:axId val="347346344"/>
        <c:axId val="491955968"/>
      </c:bar3DChart>
      <c:catAx>
        <c:axId val="347345952"/>
        <c:scaling>
          <c:orientation val="minMax"/>
        </c:scaling>
        <c:delete val="0"/>
        <c:axPos val="b"/>
        <c:numFmt formatCode="General" sourceLinked="1"/>
        <c:majorTickMark val="out"/>
        <c:minorTickMark val="none"/>
        <c:tickLblPos val="low"/>
        <c:spPr>
          <a:ln w="2207">
            <a:solidFill>
              <a:schemeClr val="tx1"/>
            </a:solidFill>
            <a:prstDash val="solid"/>
          </a:ln>
        </c:spPr>
        <c:txPr>
          <a:bodyPr rot="0" vert="horz"/>
          <a:lstStyle/>
          <a:p>
            <a:pPr>
              <a:defRPr sz="1251" b="1" i="0" u="none" strike="noStrike" baseline="0">
                <a:solidFill>
                  <a:schemeClr val="tx1"/>
                </a:solidFill>
                <a:latin typeface="Comic Sans MS"/>
                <a:ea typeface="Comic Sans MS"/>
                <a:cs typeface="Comic Sans MS"/>
              </a:defRPr>
            </a:pPr>
            <a:endParaRPr lang="nb-NO"/>
          </a:p>
        </c:txPr>
        <c:crossAx val="347346344"/>
        <c:crosses val="autoZero"/>
        <c:auto val="1"/>
        <c:lblAlgn val="ctr"/>
        <c:lblOffset val="100"/>
        <c:tickLblSkip val="1"/>
        <c:tickMarkSkip val="1"/>
        <c:noMultiLvlLbl val="0"/>
      </c:catAx>
      <c:valAx>
        <c:axId val="347346344"/>
        <c:scaling>
          <c:orientation val="minMax"/>
        </c:scaling>
        <c:delete val="0"/>
        <c:axPos val="l"/>
        <c:numFmt formatCode="General" sourceLinked="1"/>
        <c:majorTickMark val="out"/>
        <c:minorTickMark val="none"/>
        <c:tickLblPos val="nextTo"/>
        <c:spPr>
          <a:ln w="2207">
            <a:solidFill>
              <a:schemeClr val="tx1"/>
            </a:solidFill>
            <a:prstDash val="solid"/>
          </a:ln>
        </c:spPr>
        <c:txPr>
          <a:bodyPr rot="0" vert="horz"/>
          <a:lstStyle/>
          <a:p>
            <a:pPr>
              <a:defRPr sz="1251" b="1" i="0" u="none" strike="noStrike" baseline="0">
                <a:solidFill>
                  <a:schemeClr val="tx1"/>
                </a:solidFill>
                <a:latin typeface="Comic Sans MS"/>
                <a:ea typeface="Comic Sans MS"/>
                <a:cs typeface="Comic Sans MS"/>
              </a:defRPr>
            </a:pPr>
            <a:endParaRPr lang="nb-NO"/>
          </a:p>
        </c:txPr>
        <c:crossAx val="347345952"/>
        <c:crosses val="autoZero"/>
        <c:crossBetween val="between"/>
      </c:valAx>
      <c:serAx>
        <c:axId val="491955968"/>
        <c:scaling>
          <c:orientation val="minMax"/>
        </c:scaling>
        <c:delete val="0"/>
        <c:axPos val="b"/>
        <c:numFmt formatCode="General" sourceLinked="1"/>
        <c:majorTickMark val="out"/>
        <c:minorTickMark val="none"/>
        <c:tickLblPos val="low"/>
        <c:spPr>
          <a:ln w="2207">
            <a:solidFill>
              <a:schemeClr val="tx1"/>
            </a:solidFill>
            <a:prstDash val="solid"/>
          </a:ln>
        </c:spPr>
        <c:txPr>
          <a:bodyPr rot="0" vert="horz"/>
          <a:lstStyle/>
          <a:p>
            <a:pPr>
              <a:defRPr sz="1251" b="1" i="0" u="none" strike="noStrike" baseline="0">
                <a:solidFill>
                  <a:schemeClr val="tx1"/>
                </a:solidFill>
                <a:latin typeface="Comic Sans MS"/>
                <a:ea typeface="Comic Sans MS"/>
                <a:cs typeface="Comic Sans MS"/>
              </a:defRPr>
            </a:pPr>
            <a:endParaRPr lang="nb-NO"/>
          </a:p>
        </c:txPr>
        <c:crossAx val="347346344"/>
        <c:crosses val="autoZero"/>
        <c:tickLblSkip val="61"/>
        <c:tickMarkSkip val="1"/>
      </c:serAx>
      <c:spPr>
        <a:noFill/>
        <a:ln w="17658">
          <a:noFill/>
        </a:ln>
      </c:spPr>
    </c:plotArea>
    <c:plotVisOnly val="1"/>
    <c:dispBlanksAs val="gap"/>
    <c:showDLblsOverMax val="0"/>
  </c:chart>
  <c:spPr>
    <a:noFill/>
    <a:ln>
      <a:noFill/>
    </a:ln>
  </c:spPr>
  <c:txPr>
    <a:bodyPr/>
    <a:lstStyle/>
    <a:p>
      <a:pPr>
        <a:defRPr sz="1251" b="1" i="0" u="none" strike="noStrike" baseline="0">
          <a:solidFill>
            <a:schemeClr val="tx1"/>
          </a:solidFill>
          <a:latin typeface="Comic Sans MS"/>
          <a:ea typeface="Comic Sans MS"/>
          <a:cs typeface="Comic Sans MS"/>
        </a:defRPr>
      </a:pPr>
      <a:endParaRPr lang="nb-NO"/>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lvl1pPr defTabSz="950913">
              <a:spcBef>
                <a:spcPct val="0"/>
              </a:spcBef>
              <a:defRPr sz="1200" b="0">
                <a:solidFill>
                  <a:schemeClr val="tx1"/>
                </a:solidFill>
                <a:latin typeface="Arial" panose="020B0604020202020204" pitchFamily="34" charset="0"/>
              </a:defRPr>
            </a:lvl1pPr>
          </a:lstStyle>
          <a:p>
            <a:r>
              <a:rPr lang="nb-NO" altLang="nb-NO"/>
              <a:t>Godt HMS-arbeid i fiskeindustribedrifter</a:t>
            </a:r>
          </a:p>
        </p:txBody>
      </p:sp>
      <p:sp>
        <p:nvSpPr>
          <p:cNvPr id="26627"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endParaRPr lang="nb-NO" altLang="nb-NO"/>
          </a:p>
        </p:txBody>
      </p:sp>
      <p:sp>
        <p:nvSpPr>
          <p:cNvPr id="26628"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defTabSz="950913">
              <a:spcBef>
                <a:spcPct val="0"/>
              </a:spcBef>
              <a:defRPr sz="1200" b="0">
                <a:solidFill>
                  <a:schemeClr val="tx1"/>
                </a:solidFill>
                <a:latin typeface="Arial" panose="020B0604020202020204" pitchFamily="34" charset="0"/>
              </a:defRPr>
            </a:lvl1pPr>
          </a:lstStyle>
          <a:p>
            <a:r>
              <a:rPr lang="nb-NO" altLang="nb-NO"/>
              <a:t>© 2005 AMA UNN HF</a:t>
            </a:r>
          </a:p>
        </p:txBody>
      </p:sp>
      <p:sp>
        <p:nvSpPr>
          <p:cNvPr id="26629"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fld id="{F5D1E5EC-002E-446B-9B44-DDB136CAA55B}" type="slidenum">
              <a:rPr lang="nb-NO" altLang="nb-NO"/>
              <a:pPr/>
              <a:t>‹#›</a:t>
            </a:fld>
            <a:endParaRPr lang="nb-NO" altLang="nb-NO"/>
          </a:p>
        </p:txBody>
      </p:sp>
    </p:spTree>
    <p:extLst>
      <p:ext uri="{BB962C8B-B14F-4D97-AF65-F5344CB8AC3E}">
        <p14:creationId xmlns:p14="http://schemas.microsoft.com/office/powerpoint/2010/main" val="2019924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4"/>
          <p:cNvSpPr>
            <a:spLocks noChangeArrowheads="1" noTextEdit="1"/>
          </p:cNvSpPr>
          <p:nvPr>
            <p:ph type="sldImg" idx="2"/>
          </p:nvPr>
        </p:nvSpPr>
        <p:spPr bwMode="auto">
          <a:xfrm>
            <a:off x="1504950" y="39688"/>
            <a:ext cx="4027488" cy="30210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484188" y="3146425"/>
            <a:ext cx="6072187" cy="65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11272" name="Rectangle 8"/>
          <p:cNvSpPr>
            <a:spLocks noGrp="1" noChangeArrowheads="1"/>
          </p:cNvSpPr>
          <p:nvPr>
            <p:ph type="ftr" sz="quarter" idx="4"/>
          </p:nvPr>
        </p:nvSpPr>
        <p:spPr bwMode="auto">
          <a:xfrm>
            <a:off x="82550" y="972185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defTabSz="950913">
              <a:spcBef>
                <a:spcPct val="0"/>
              </a:spcBef>
              <a:defRPr sz="1200" b="0">
                <a:solidFill>
                  <a:schemeClr val="tx1"/>
                </a:solidFill>
                <a:latin typeface="Arial" panose="020B0604020202020204" pitchFamily="34" charset="0"/>
              </a:defRPr>
            </a:lvl1pPr>
          </a:lstStyle>
          <a:p>
            <a:r>
              <a:rPr lang="nb-NO" altLang="nb-NO"/>
              <a:t>© 2005 AMA UNN HF</a:t>
            </a:r>
          </a:p>
        </p:txBody>
      </p:sp>
      <p:sp>
        <p:nvSpPr>
          <p:cNvPr id="11273" name="Rectangle 9"/>
          <p:cNvSpPr>
            <a:spLocks noGrp="1" noChangeArrowheads="1"/>
          </p:cNvSpPr>
          <p:nvPr>
            <p:ph type="sldNum" sz="quarter" idx="5"/>
          </p:nvPr>
        </p:nvSpPr>
        <p:spPr bwMode="auto">
          <a:xfrm>
            <a:off x="3922713"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fld id="{4CFF41A6-571B-4D9D-8915-6C3917A0824A}" type="slidenum">
              <a:rPr lang="nb-NO" altLang="nb-NO"/>
              <a:pPr/>
              <a:t>‹#›</a:t>
            </a:fld>
            <a:endParaRPr lang="nb-NO" altLang="nb-NO"/>
          </a:p>
        </p:txBody>
      </p:sp>
    </p:spTree>
    <p:extLst>
      <p:ext uri="{BB962C8B-B14F-4D97-AF65-F5344CB8AC3E}">
        <p14:creationId xmlns:p14="http://schemas.microsoft.com/office/powerpoint/2010/main" val="72366918"/>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045A1B7C-7A16-48C5-A68D-3BAA9365503A}" type="slidenum">
              <a:rPr lang="nb-NO" altLang="nb-NO"/>
              <a:pPr/>
              <a:t>1</a:t>
            </a:fld>
            <a:endParaRPr lang="nb-NO" altLang="nb-NO"/>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xfrm>
            <a:off x="484188" y="3146425"/>
            <a:ext cx="6072187" cy="6781800"/>
          </a:xfrm>
        </p:spPr>
        <p:txBody>
          <a:bodyPr/>
          <a:lstStyle/>
          <a:p>
            <a:pPr>
              <a:lnSpc>
                <a:spcPct val="90000"/>
              </a:lnSpc>
            </a:pPr>
            <a:r>
              <a:rPr lang="nb-NO" altLang="nb-NO"/>
              <a:t>Denne timen skal handle om muskelbruk og hvilke muskelplager en kan få av å jobbe i  fiskeindustrien.</a:t>
            </a:r>
          </a:p>
          <a:p>
            <a:pPr>
              <a:lnSpc>
                <a:spcPct val="90000"/>
              </a:lnSpc>
            </a:pPr>
            <a:endParaRPr lang="nb-NO" altLang="nb-NO"/>
          </a:p>
          <a:p>
            <a:pPr>
              <a:lnSpc>
                <a:spcPct val="90000"/>
              </a:lnSpc>
            </a:pPr>
            <a:r>
              <a:rPr lang="nb-NO" altLang="nb-NO"/>
              <a:t>Viktige spørsmål å gi svar på blir:</a:t>
            </a:r>
          </a:p>
          <a:p>
            <a:pPr>
              <a:lnSpc>
                <a:spcPct val="90000"/>
              </a:lnSpc>
            </a:pPr>
            <a:r>
              <a:rPr lang="nb-NO" altLang="nb-NO"/>
              <a:t>- hvilke belastninger er de vanligste i næringen?</a:t>
            </a:r>
          </a:p>
          <a:p>
            <a:pPr>
              <a:lnSpc>
                <a:spcPct val="90000"/>
              </a:lnSpc>
            </a:pPr>
            <a:r>
              <a:rPr lang="nb-NO" altLang="nb-NO"/>
              <a:t>- hvorfor blir belastning til plager hos noen -  men ikke alle?</a:t>
            </a:r>
          </a:p>
          <a:p>
            <a:pPr>
              <a:lnSpc>
                <a:spcPct val="90000"/>
              </a:lnSpc>
            </a:pPr>
            <a:endParaRPr lang="nb-NO" altLang="nb-NO"/>
          </a:p>
          <a:p>
            <a:pPr>
              <a:lnSpc>
                <a:spcPct val="90000"/>
              </a:lnSpc>
            </a:pPr>
            <a:r>
              <a:rPr lang="nb-NO" altLang="nb-NO"/>
              <a:t>Og ikke minst - hva kan vi gjøre for å forhindre at ansatte får denne type plager?</a:t>
            </a:r>
          </a:p>
          <a:p>
            <a:pPr>
              <a:lnSpc>
                <a:spcPct val="90000"/>
              </a:lnSpc>
            </a:pPr>
            <a:endParaRPr lang="nb-NO" altLang="nb-NO"/>
          </a:p>
          <a:p>
            <a:pPr>
              <a:lnSpc>
                <a:spcPct val="90000"/>
              </a:lnSpc>
            </a:pPr>
            <a:r>
              <a:rPr lang="nb-NO" altLang="nb-NO"/>
              <a:t>-------------------------------------------------------------------------------------------------------------------</a:t>
            </a:r>
          </a:p>
          <a:p>
            <a:pPr>
              <a:lnSpc>
                <a:spcPct val="90000"/>
              </a:lnSpc>
            </a:pPr>
            <a:r>
              <a:rPr lang="nb-NO" altLang="nb-NO" b="1"/>
              <a:t>Disposisjon og oversikt over lysbildene </a:t>
            </a:r>
            <a:r>
              <a:rPr lang="nb-NO" altLang="nb-NO"/>
              <a:t>(til hjelp for den som presenterer)</a:t>
            </a:r>
            <a:r>
              <a:rPr lang="nb-NO" altLang="nb-NO" b="1"/>
              <a:t> :</a:t>
            </a:r>
          </a:p>
          <a:p>
            <a:pPr>
              <a:lnSpc>
                <a:spcPct val="90000"/>
              </a:lnSpc>
            </a:pPr>
            <a:r>
              <a:rPr lang="nb-NO" altLang="nb-NO"/>
              <a:t>Bilde 1: innhold i forelesning</a:t>
            </a:r>
          </a:p>
          <a:p>
            <a:pPr>
              <a:lnSpc>
                <a:spcPct val="90000"/>
              </a:lnSpc>
            </a:pPr>
            <a:r>
              <a:rPr lang="nb-NO" altLang="nb-NO"/>
              <a:t>Bilde 2: Arbeidsrelaterte muskelplager</a:t>
            </a:r>
          </a:p>
          <a:p>
            <a:pPr>
              <a:lnSpc>
                <a:spcPct val="90000"/>
              </a:lnSpc>
            </a:pPr>
            <a:r>
              <a:rPr lang="nb-NO" altLang="nb-NO"/>
              <a:t>Bilde 3: Hvem får muskelplager?</a:t>
            </a:r>
          </a:p>
          <a:p>
            <a:pPr>
              <a:lnSpc>
                <a:spcPct val="90000"/>
              </a:lnSpc>
            </a:pPr>
            <a:r>
              <a:rPr lang="nb-NO" altLang="nb-NO"/>
              <a:t>Bilde 4: Omfang av plager i nordnorsk fiskeindustri</a:t>
            </a:r>
          </a:p>
          <a:p>
            <a:pPr>
              <a:lnSpc>
                <a:spcPct val="90000"/>
              </a:lnSpc>
            </a:pPr>
            <a:r>
              <a:rPr lang="nb-NO" altLang="nb-NO"/>
              <a:t>Bilde 5: Ulike former for belastning (1)</a:t>
            </a:r>
          </a:p>
          <a:p>
            <a:pPr>
              <a:lnSpc>
                <a:spcPct val="90000"/>
              </a:lnSpc>
            </a:pPr>
            <a:r>
              <a:rPr lang="nb-NO" altLang="nb-NO"/>
              <a:t>Bilde 6: Ulike former for belastning (2)</a:t>
            </a:r>
          </a:p>
          <a:p>
            <a:pPr>
              <a:lnSpc>
                <a:spcPct val="90000"/>
              </a:lnSpc>
            </a:pPr>
            <a:r>
              <a:rPr lang="nb-NO" altLang="nb-NO"/>
              <a:t>Bilde 7: Hvordan belastning blir smerte</a:t>
            </a:r>
          </a:p>
          <a:p>
            <a:pPr>
              <a:lnSpc>
                <a:spcPct val="90000"/>
              </a:lnSpc>
            </a:pPr>
            <a:r>
              <a:rPr lang="nb-NO" altLang="nb-NO"/>
              <a:t>Bilde 8: "Askepott-teorien"</a:t>
            </a:r>
          </a:p>
          <a:p>
            <a:pPr>
              <a:lnSpc>
                <a:spcPct val="90000"/>
              </a:lnSpc>
            </a:pPr>
            <a:r>
              <a:rPr lang="nb-NO" altLang="nb-NO"/>
              <a:t>Bilde 9: Hva er ensidig, gjentagende arbeid (EGA)</a:t>
            </a:r>
          </a:p>
          <a:p>
            <a:pPr>
              <a:lnSpc>
                <a:spcPct val="90000"/>
              </a:lnSpc>
            </a:pPr>
            <a:r>
              <a:rPr lang="nb-NO" altLang="nb-NO"/>
              <a:t>Bilde 10: EGA og nakke/skulderplager</a:t>
            </a:r>
          </a:p>
          <a:p>
            <a:pPr>
              <a:lnSpc>
                <a:spcPct val="90000"/>
              </a:lnSpc>
            </a:pPr>
            <a:r>
              <a:rPr lang="nb-NO" altLang="nb-NO"/>
              <a:t>Bilde 11: Hvordan redusere EGA?</a:t>
            </a:r>
          </a:p>
          <a:p>
            <a:pPr>
              <a:lnSpc>
                <a:spcPct val="90000"/>
              </a:lnSpc>
            </a:pPr>
            <a:r>
              <a:rPr lang="nb-NO" altLang="nb-NO"/>
              <a:t>Bilde 12: Fra EGA til DUA - det utviklende arbeid</a:t>
            </a:r>
          </a:p>
          <a:p>
            <a:pPr>
              <a:lnSpc>
                <a:spcPct val="90000"/>
              </a:lnSpc>
            </a:pPr>
            <a:r>
              <a:rPr lang="nb-NO" altLang="nb-NO"/>
              <a:t>Bilde 13: Andre belastninger</a:t>
            </a:r>
          </a:p>
          <a:p>
            <a:pPr>
              <a:lnSpc>
                <a:spcPct val="90000"/>
              </a:lnSpc>
            </a:pPr>
            <a:r>
              <a:rPr lang="nb-NO" altLang="nb-NO"/>
              <a:t>Bilde 14: Tunge løft og fare for ryggplager</a:t>
            </a:r>
          </a:p>
          <a:p>
            <a:pPr>
              <a:lnSpc>
                <a:spcPct val="90000"/>
              </a:lnSpc>
            </a:pPr>
            <a:r>
              <a:rPr lang="nb-NO" altLang="nb-NO"/>
              <a:t>Bilde 15: Arbeid i kaldt klima</a:t>
            </a:r>
          </a:p>
          <a:p>
            <a:pPr>
              <a:lnSpc>
                <a:spcPct val="90000"/>
              </a:lnSpc>
            </a:pPr>
            <a:r>
              <a:rPr lang="nb-NO" altLang="nb-NO"/>
              <a:t>Bilde 16: Tiltak ved arbeid i kaldt klima</a:t>
            </a:r>
          </a:p>
          <a:p>
            <a:pPr>
              <a:lnSpc>
                <a:spcPct val="90000"/>
              </a:lnSpc>
            </a:pPr>
            <a:r>
              <a:rPr lang="nb-NO" altLang="nb-NO"/>
              <a:t>Bilde 17: Arbeidsmiljøfaktorer</a:t>
            </a:r>
          </a:p>
          <a:p>
            <a:pPr>
              <a:lnSpc>
                <a:spcPct val="90000"/>
              </a:lnSpc>
            </a:pPr>
            <a:r>
              <a:rPr lang="nb-NO" altLang="nb-NO"/>
              <a:t>Bilde 18: Ivareta det gode arbeidsmiljøet</a:t>
            </a:r>
          </a:p>
        </p:txBody>
      </p:sp>
    </p:spTree>
    <p:extLst>
      <p:ext uri="{BB962C8B-B14F-4D97-AF65-F5344CB8AC3E}">
        <p14:creationId xmlns:p14="http://schemas.microsoft.com/office/powerpoint/2010/main" val="394126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3FA81B63-0B76-4536-88C3-DC1C37859D55}" type="slidenum">
              <a:rPr lang="nb-NO" altLang="nb-NO"/>
              <a:pPr/>
              <a:t>10</a:t>
            </a:fld>
            <a:endParaRPr lang="nb-NO" altLang="nb-NO"/>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pPr>
              <a:tabLst>
                <a:tab pos="177800" algn="l"/>
              </a:tabLst>
            </a:pPr>
            <a:r>
              <a:rPr lang="nb-NO" altLang="nb-NO"/>
              <a:t>Siden omfanget av nakke-/skulderplager (særlig blant kvinner, 75,6%) er så omfattende, vil det å redusere EGA sannsynligvis være det viktigste tiltaket som kan gjøres innen fiskeindustrien for å redusere omfanget av disse plagene.</a:t>
            </a:r>
          </a:p>
          <a:p>
            <a:pPr>
              <a:tabLst>
                <a:tab pos="177800" algn="l"/>
              </a:tabLst>
            </a:pPr>
            <a:endParaRPr lang="nb-NO" altLang="nb-NO"/>
          </a:p>
          <a:p>
            <a:pPr>
              <a:tabLst>
                <a:tab pos="177800" algn="l"/>
              </a:tabLst>
            </a:pPr>
            <a:r>
              <a:rPr lang="nb-NO" altLang="nb-NO"/>
              <a:t>EGA har sammenheng med: </a:t>
            </a:r>
          </a:p>
          <a:p>
            <a:pPr>
              <a:tabLst>
                <a:tab pos="177800" algn="l"/>
              </a:tabLst>
            </a:pPr>
            <a:r>
              <a:rPr lang="nb-NO" altLang="nb-NO">
                <a:cs typeface="Arial" panose="020B0604020202020204" pitchFamily="34" charset="0"/>
              </a:rPr>
              <a:t>•	T</a:t>
            </a:r>
            <a:r>
              <a:rPr lang="nb-NO" altLang="nb-NO"/>
              <a:t>radisjoner. Hvem gjør hva i fiskeindustrien? Kvinnearbeid vs mannsarbeid.</a:t>
            </a:r>
          </a:p>
          <a:p>
            <a:pPr>
              <a:tabLst>
                <a:tab pos="177800" algn="l"/>
              </a:tabLst>
            </a:pPr>
            <a:r>
              <a:rPr lang="nb-NO" altLang="nb-NO">
                <a:cs typeface="Arial" panose="020B0604020202020204" pitchFamily="34" charset="0"/>
              </a:rPr>
              <a:t>•	</a:t>
            </a:r>
            <a:r>
              <a:rPr lang="nb-NO" altLang="nb-NO"/>
              <a:t>Innføring av ny teknologi. Bare lette, ensidige arbeidsoppgaver igjen?</a:t>
            </a:r>
          </a:p>
          <a:p>
            <a:pPr>
              <a:tabLst>
                <a:tab pos="177800" algn="l"/>
              </a:tabLst>
            </a:pPr>
            <a:r>
              <a:rPr lang="nb-NO" altLang="nb-NO">
                <a:cs typeface="Arial" panose="020B0604020202020204" pitchFamily="34" charset="0"/>
              </a:rPr>
              <a:t>•	</a:t>
            </a:r>
            <a:r>
              <a:rPr lang="nb-NO" altLang="nb-NO"/>
              <a:t>Organisering av arbeidet. Kan dette gjøres på nye måter som ikke belaster kroppen 	på så ensidig måte?</a:t>
            </a:r>
          </a:p>
          <a:p>
            <a:pPr>
              <a:tabLst>
                <a:tab pos="177800" algn="l"/>
              </a:tabLst>
            </a:pPr>
            <a:endParaRPr lang="nb-NO" altLang="nb-NO"/>
          </a:p>
          <a:p>
            <a:pPr>
              <a:tabLst>
                <a:tab pos="177800" algn="l"/>
              </a:tabLst>
            </a:pPr>
            <a:r>
              <a:rPr lang="nb-NO" altLang="nb-NO"/>
              <a:t>	</a:t>
            </a:r>
          </a:p>
          <a:p>
            <a:pPr>
              <a:tabLst>
                <a:tab pos="177800" algn="l"/>
              </a:tabLst>
            </a:pPr>
            <a:endParaRPr lang="nb-NO" altLang="nb-NO"/>
          </a:p>
          <a:p>
            <a:pPr>
              <a:tabLst>
                <a:tab pos="177800" algn="l"/>
              </a:tabLst>
            </a:pPr>
            <a:endParaRPr lang="nb-NO" altLang="nb-NO"/>
          </a:p>
          <a:p>
            <a:pPr>
              <a:tabLst>
                <a:tab pos="177800" algn="l"/>
              </a:tabLst>
            </a:pPr>
            <a:endParaRPr lang="nb-NO" altLang="nb-NO"/>
          </a:p>
          <a:p>
            <a:pPr>
              <a:tabLst>
                <a:tab pos="177800" algn="l"/>
              </a:tabLst>
            </a:pPr>
            <a:endParaRPr lang="nb-NO" altLang="nb-NO"/>
          </a:p>
          <a:p>
            <a:pPr>
              <a:tabLst>
                <a:tab pos="177800" algn="l"/>
              </a:tabLst>
            </a:pPr>
            <a:endParaRPr lang="nb-NO" altLang="nb-NO"/>
          </a:p>
        </p:txBody>
      </p:sp>
    </p:spTree>
    <p:extLst>
      <p:ext uri="{BB962C8B-B14F-4D97-AF65-F5344CB8AC3E}">
        <p14:creationId xmlns:p14="http://schemas.microsoft.com/office/powerpoint/2010/main" val="246484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A26876D2-27AF-4ACF-BE8F-EE2D8668E5C1}" type="slidenum">
              <a:rPr lang="nb-NO" altLang="nb-NO"/>
              <a:pPr/>
              <a:t>11</a:t>
            </a:fld>
            <a:endParaRPr lang="nb-NO" altLang="nb-NO"/>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pPr>
              <a:tabLst>
                <a:tab pos="177800" algn="l"/>
              </a:tabLst>
            </a:pPr>
            <a:r>
              <a:rPr lang="nb-NO" altLang="nb-NO"/>
              <a:t>Forslag til tiltak:</a:t>
            </a:r>
          </a:p>
          <a:p>
            <a:pPr>
              <a:tabLst>
                <a:tab pos="177800" algn="l"/>
              </a:tabLst>
            </a:pPr>
            <a:endParaRPr lang="nb-NO" altLang="nb-NO"/>
          </a:p>
          <a:p>
            <a:pPr>
              <a:tabLst>
                <a:tab pos="177800" algn="l"/>
              </a:tabLst>
            </a:pPr>
            <a:r>
              <a:rPr lang="nb-NO" altLang="nb-NO"/>
              <a:t>Med jobbutvidelse mener vi at den ansatte får flere typer/mer varierte arbeidsoppgaver i løpet av arbeidsdagen:</a:t>
            </a:r>
          </a:p>
          <a:p>
            <a:pPr>
              <a:tabLst>
                <a:tab pos="177800" algn="l"/>
              </a:tabLst>
            </a:pPr>
            <a:r>
              <a:rPr lang="nb-NO" altLang="nb-NO">
                <a:cs typeface="Arial" panose="020B0604020202020204" pitchFamily="34" charset="0"/>
              </a:rPr>
              <a:t>•	</a:t>
            </a:r>
            <a:r>
              <a:rPr lang="nb-NO" altLang="nb-NO"/>
              <a:t>Rullering, dvs. ikke bare bytte plass hvor arbeidsoppgavene er identiske.</a:t>
            </a:r>
          </a:p>
          <a:p>
            <a:pPr>
              <a:tabLst>
                <a:tab pos="177800" algn="l"/>
              </a:tabLst>
            </a:pPr>
            <a:r>
              <a:rPr lang="nb-NO" altLang="nb-NO">
                <a:cs typeface="Arial" panose="020B0604020202020204" pitchFamily="34" charset="0"/>
              </a:rPr>
              <a:t>•	</a:t>
            </a:r>
            <a:r>
              <a:rPr lang="nb-NO" altLang="nb-NO"/>
              <a:t>Få tillit til utvidelse av ansvarsområdet,  få opplæring til andre oppgaver.</a:t>
            </a:r>
          </a:p>
          <a:p>
            <a:pPr>
              <a:buFontTx/>
              <a:buChar char="•"/>
              <a:tabLst>
                <a:tab pos="177800" algn="l"/>
              </a:tabLst>
            </a:pPr>
            <a:endParaRPr lang="nb-NO" altLang="nb-NO"/>
          </a:p>
          <a:p>
            <a:pPr>
              <a:tabLst>
                <a:tab pos="177800" algn="l"/>
              </a:tabLst>
            </a:pPr>
            <a:r>
              <a:rPr lang="nb-NO" altLang="nb-NO"/>
              <a:t>Alt dette vil være med på å skape motiverte og kompetente medarbeidere som tar ansvar og viser initiativ og handlekraft.</a:t>
            </a:r>
          </a:p>
          <a:p>
            <a:pPr>
              <a:buFontTx/>
              <a:buChar char="•"/>
              <a:tabLst>
                <a:tab pos="177800" algn="l"/>
              </a:tabLst>
            </a:pPr>
            <a:endParaRPr lang="nb-NO" altLang="nb-NO"/>
          </a:p>
        </p:txBody>
      </p:sp>
    </p:spTree>
    <p:extLst>
      <p:ext uri="{BB962C8B-B14F-4D97-AF65-F5344CB8AC3E}">
        <p14:creationId xmlns:p14="http://schemas.microsoft.com/office/powerpoint/2010/main" val="934507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D2F676B0-0E47-4984-AEAD-BA7595013C0F}" type="slidenum">
              <a:rPr lang="nb-NO" altLang="nb-NO"/>
              <a:pPr/>
              <a:t>12</a:t>
            </a:fld>
            <a:endParaRPr lang="nb-NO" altLang="nb-NO"/>
          </a:p>
        </p:txBody>
      </p:sp>
      <p:sp>
        <p:nvSpPr>
          <p:cNvPr id="60418" name="Rectangle 2"/>
          <p:cNvSpPr>
            <a:spLocks noChangeArrowheads="1" noTextEdit="1"/>
          </p:cNvSpPr>
          <p:nvPr>
            <p:ph type="sldImg"/>
          </p:nvPr>
        </p:nvSpPr>
        <p:spPr>
          <a:ln/>
        </p:spPr>
      </p:sp>
      <p:sp>
        <p:nvSpPr>
          <p:cNvPr id="60420" name="Rectangle 4"/>
          <p:cNvSpPr>
            <a:spLocks noGrp="1" noChangeArrowheads="1"/>
          </p:cNvSpPr>
          <p:nvPr>
            <p:ph type="body" idx="1"/>
          </p:nvPr>
        </p:nvSpPr>
        <p:spPr/>
        <p:txBody>
          <a:bodyPr/>
          <a:lstStyle/>
          <a:p>
            <a:pPr>
              <a:tabLst>
                <a:tab pos="177800" algn="l"/>
              </a:tabLst>
            </a:pPr>
            <a:r>
              <a:rPr lang="nb-NO" altLang="nb-NO">
                <a:cs typeface="Arial" panose="020B0604020202020204" pitchFamily="34" charset="0"/>
              </a:rPr>
              <a:t>•	</a:t>
            </a:r>
            <a:r>
              <a:rPr lang="nb-NO" altLang="nb-NO"/>
              <a:t>DUA handler om en annen organisering av arbeidet enn den tradisjonelle måten 	arbeid organiseres på rundt om i bedriftene i dag.</a:t>
            </a:r>
          </a:p>
          <a:p>
            <a:pPr>
              <a:buFontTx/>
              <a:buChar char="•"/>
              <a:tabLst>
                <a:tab pos="177800" algn="l"/>
              </a:tabLst>
            </a:pPr>
            <a:endParaRPr lang="nb-NO" altLang="nb-NO"/>
          </a:p>
          <a:p>
            <a:pPr>
              <a:tabLst>
                <a:tab pos="177800" algn="l"/>
              </a:tabLst>
            </a:pPr>
            <a:r>
              <a:rPr lang="nb-NO" altLang="nb-NO">
                <a:cs typeface="Arial" panose="020B0604020202020204" pitchFamily="34" charset="0"/>
              </a:rPr>
              <a:t>•	</a:t>
            </a:r>
            <a:r>
              <a:rPr lang="nb-NO" altLang="nb-NO"/>
              <a:t>Helt </a:t>
            </a:r>
            <a:r>
              <a:rPr lang="nb-NO" altLang="nb-NO" u="sng"/>
              <a:t>sentralt </a:t>
            </a:r>
            <a:r>
              <a:rPr lang="nb-NO" altLang="nb-NO"/>
              <a:t>for å få dette til, er at både ledelse og ansatte er med i prosessen med 	å tenke nytt/annerledes, og at alle deler av bedriften er informerte og motiverte!</a:t>
            </a:r>
          </a:p>
          <a:p>
            <a:pPr>
              <a:tabLst>
                <a:tab pos="177800" algn="l"/>
              </a:tabLst>
            </a:pPr>
            <a:r>
              <a:rPr lang="nb-NO" altLang="nb-NO">
                <a:cs typeface="Arial" panose="020B0604020202020204" pitchFamily="34" charset="0"/>
              </a:rPr>
              <a:t>•	</a:t>
            </a:r>
            <a:r>
              <a:rPr lang="nb-NO" altLang="nb-NO"/>
              <a:t>DUA er en medarbeiderbasert organisering av arbeidet - de som gjør arbeidet vet 	best hva som må endres for å få det bedre, ikke ”ekspertene” utenfra.</a:t>
            </a:r>
          </a:p>
          <a:p>
            <a:pPr>
              <a:tabLst>
                <a:tab pos="177800" algn="l"/>
              </a:tabLst>
            </a:pPr>
            <a:r>
              <a:rPr lang="nb-NO" altLang="nb-NO">
                <a:cs typeface="Arial" panose="020B0604020202020204" pitchFamily="34" charset="0"/>
              </a:rPr>
              <a:t>•	</a:t>
            </a:r>
            <a:r>
              <a:rPr lang="nb-NO" altLang="nb-NO"/>
              <a:t>Møteplasser og reell dialog mellom ledelse og ansatte må derfor fungere. Det må 	utvikles et trygt miljø der ansatte kan si i fra og bli respektert og lyttet til.</a:t>
            </a:r>
          </a:p>
          <a:p>
            <a:pPr>
              <a:tabLst>
                <a:tab pos="177800" algn="l"/>
              </a:tabLst>
            </a:pPr>
            <a:endParaRPr lang="nb-NO" altLang="nb-NO"/>
          </a:p>
          <a:p>
            <a:pPr>
              <a:tabLst>
                <a:tab pos="177800" algn="l"/>
              </a:tabLst>
            </a:pPr>
            <a:r>
              <a:rPr lang="nb-NO" altLang="nb-NO"/>
              <a:t>Når disse tingene er på plass, så er det i tillegg lov å ha det gøy på jobb; i et trygt arbeidsmiljø med fri utveksling av meninger, sitter både kreativitet og latter løst! Det gjentas: Trivsel kan være med på å forebygge fravær grunnet muskelplager!</a:t>
            </a:r>
          </a:p>
          <a:p>
            <a:pPr>
              <a:tabLst>
                <a:tab pos="177800" algn="l"/>
              </a:tabLst>
            </a:pPr>
            <a:endParaRPr lang="nb-NO" altLang="nb-NO"/>
          </a:p>
        </p:txBody>
      </p:sp>
    </p:spTree>
    <p:extLst>
      <p:ext uri="{BB962C8B-B14F-4D97-AF65-F5344CB8AC3E}">
        <p14:creationId xmlns:p14="http://schemas.microsoft.com/office/powerpoint/2010/main" val="1828583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BF89052C-1B80-4190-AEF8-338C4500C823}" type="slidenum">
              <a:rPr lang="nb-NO" altLang="nb-NO"/>
              <a:pPr/>
              <a:t>13</a:t>
            </a:fld>
            <a:endParaRPr lang="nb-NO" altLang="nb-NO"/>
          </a:p>
        </p:txBody>
      </p:sp>
      <p:sp>
        <p:nvSpPr>
          <p:cNvPr id="62466" name="Rectangle 2"/>
          <p:cNvSpPr>
            <a:spLocks noChangeArrowheads="1" noTextEdit="1"/>
          </p:cNvSpPr>
          <p:nvPr>
            <p:ph type="sldImg"/>
          </p:nvPr>
        </p:nvSpPr>
        <p:spPr>
          <a:ln/>
        </p:spPr>
      </p:sp>
      <p:sp>
        <p:nvSpPr>
          <p:cNvPr id="62468" name="Rectangle 4"/>
          <p:cNvSpPr>
            <a:spLocks noGrp="1" noChangeArrowheads="1"/>
          </p:cNvSpPr>
          <p:nvPr>
            <p:ph type="body" idx="1"/>
          </p:nvPr>
        </p:nvSpPr>
        <p:spPr/>
        <p:txBody>
          <a:bodyPr/>
          <a:lstStyle/>
          <a:p>
            <a:pPr>
              <a:tabLst>
                <a:tab pos="355600" algn="l"/>
                <a:tab pos="723900" algn="l"/>
              </a:tabLst>
            </a:pPr>
            <a:r>
              <a:rPr lang="nb-NO" altLang="nb-NO"/>
              <a:t>Her er en oversikt over de andre mest kjente risikofaktorer/ belastninger for muskelplager ved siden av EGA - listet opp i to grupper</a:t>
            </a:r>
          </a:p>
          <a:p>
            <a:pPr>
              <a:tabLst>
                <a:tab pos="355600" algn="l"/>
                <a:tab pos="723900" algn="l"/>
              </a:tabLst>
            </a:pPr>
            <a:r>
              <a:rPr lang="nb-NO" altLang="nb-NO"/>
              <a:t>Øverst de mest kjente ”fysiske” faktorer som virker direkte på kroppen:</a:t>
            </a:r>
          </a:p>
          <a:p>
            <a:pPr>
              <a:tabLst>
                <a:tab pos="355600" algn="l"/>
                <a:tab pos="723900" algn="l"/>
              </a:tabLst>
            </a:pPr>
            <a:r>
              <a:rPr lang="nb-NO" altLang="nb-NO"/>
              <a:t>	- Tunge løft</a:t>
            </a:r>
          </a:p>
          <a:p>
            <a:pPr>
              <a:tabLst>
                <a:tab pos="355600" algn="l"/>
                <a:tab pos="723900" algn="l"/>
              </a:tabLst>
            </a:pPr>
            <a:r>
              <a:rPr lang="nb-NO" altLang="nb-NO"/>
              <a:t>	- Uheldige arbeidsstillinger</a:t>
            </a:r>
          </a:p>
          <a:p>
            <a:pPr>
              <a:tabLst>
                <a:tab pos="355600" algn="l"/>
                <a:tab pos="723900" algn="l"/>
              </a:tabLst>
            </a:pPr>
            <a:r>
              <a:rPr lang="nb-NO" altLang="nb-NO"/>
              <a:t>	- Høyt arbeidstempo</a:t>
            </a:r>
          </a:p>
          <a:p>
            <a:pPr>
              <a:tabLst>
                <a:tab pos="355600" algn="l"/>
                <a:tab pos="723900" algn="l"/>
              </a:tabLst>
            </a:pPr>
            <a:endParaRPr lang="nb-NO" altLang="nb-NO"/>
          </a:p>
          <a:p>
            <a:pPr>
              <a:tabLst>
                <a:tab pos="355600" algn="l"/>
                <a:tab pos="723900" algn="l"/>
              </a:tabLst>
            </a:pPr>
            <a:r>
              <a:rPr lang="nb-NO" altLang="nb-NO"/>
              <a:t>Nederst faktorer som virker mer indirekte:</a:t>
            </a:r>
          </a:p>
          <a:p>
            <a:pPr>
              <a:tabLst>
                <a:tab pos="355600" algn="l"/>
                <a:tab pos="723900" algn="l"/>
              </a:tabLst>
            </a:pPr>
            <a:r>
              <a:rPr lang="nb-NO" altLang="nb-NO"/>
              <a:t>	- Kaldt klima</a:t>
            </a:r>
          </a:p>
          <a:p>
            <a:pPr>
              <a:tabLst>
                <a:tab pos="355600" algn="l"/>
                <a:tab pos="723900" algn="l"/>
              </a:tabLst>
            </a:pPr>
            <a:r>
              <a:rPr lang="nb-NO" altLang="nb-NO"/>
              <a:t>	- Mellommenneskelige faktorer, som for eksempel</a:t>
            </a:r>
          </a:p>
          <a:p>
            <a:pPr>
              <a:tabLst>
                <a:tab pos="355600" algn="l"/>
                <a:tab pos="723900" algn="l"/>
              </a:tabLst>
            </a:pPr>
            <a:r>
              <a:rPr lang="nb-NO" altLang="nb-NO"/>
              <a:t>		- Liten innflytelse og medbestemmelse</a:t>
            </a:r>
          </a:p>
          <a:p>
            <a:pPr>
              <a:tabLst>
                <a:tab pos="355600" algn="l"/>
                <a:tab pos="723900" algn="l"/>
              </a:tabLst>
            </a:pPr>
            <a:r>
              <a:rPr lang="nb-NO" altLang="nb-NO"/>
              <a:t>		- Mangel på samhold blant ansatte</a:t>
            </a:r>
          </a:p>
          <a:p>
            <a:pPr>
              <a:tabLst>
                <a:tab pos="355600" algn="l"/>
                <a:tab pos="723900" algn="l"/>
              </a:tabLst>
            </a:pPr>
            <a:endParaRPr lang="nb-NO" altLang="nb-NO"/>
          </a:p>
          <a:p>
            <a:pPr>
              <a:tabLst>
                <a:tab pos="355600" algn="l"/>
                <a:tab pos="723900" algn="l"/>
              </a:tabLst>
            </a:pPr>
            <a:r>
              <a:rPr lang="nb-NO" altLang="nb-NO"/>
              <a:t>Vi skal i det følgende gå grundigere gjennom disse faktorene og se hva vi kan gjøre av tiltak for å forebygge plager som dessverre ofte følger med denne type belastninger.</a:t>
            </a:r>
          </a:p>
        </p:txBody>
      </p:sp>
    </p:spTree>
    <p:extLst>
      <p:ext uri="{BB962C8B-B14F-4D97-AF65-F5344CB8AC3E}">
        <p14:creationId xmlns:p14="http://schemas.microsoft.com/office/powerpoint/2010/main" val="108160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F64E8FFD-5CE5-4A65-9F31-0E250516B5F2}" type="slidenum">
              <a:rPr lang="nb-NO" altLang="nb-NO"/>
              <a:pPr/>
              <a:t>14</a:t>
            </a:fld>
            <a:endParaRPr lang="nb-NO" altLang="nb-NO"/>
          </a:p>
        </p:txBody>
      </p:sp>
      <p:sp>
        <p:nvSpPr>
          <p:cNvPr id="29698" name="Rectangle 2"/>
          <p:cNvSpPr>
            <a:spLocks noChangeArrowheads="1" noTextEdit="1"/>
          </p:cNvSpPr>
          <p:nvPr>
            <p:ph type="sldImg"/>
          </p:nvPr>
        </p:nvSpPr>
        <p:spPr>
          <a:ln/>
        </p:spPr>
      </p:sp>
      <p:sp>
        <p:nvSpPr>
          <p:cNvPr id="29701" name="Rectangle 5"/>
          <p:cNvSpPr>
            <a:spLocks noGrp="1" noChangeArrowheads="1"/>
          </p:cNvSpPr>
          <p:nvPr>
            <p:ph type="body" idx="1"/>
          </p:nvPr>
        </p:nvSpPr>
        <p:spPr/>
        <p:txBody>
          <a:bodyPr/>
          <a:lstStyle/>
          <a:p>
            <a:pPr>
              <a:tabLst>
                <a:tab pos="177800" algn="l"/>
              </a:tabLst>
            </a:pPr>
            <a:r>
              <a:rPr lang="nb-NO" altLang="nb-NO"/>
              <a:t>Dette med tunge løft / uheldige arbeidsstillinger og risiko for ryggplager er viktig å vite noe om!</a:t>
            </a:r>
          </a:p>
          <a:p>
            <a:pPr>
              <a:tabLst>
                <a:tab pos="177800" algn="l"/>
              </a:tabLst>
            </a:pPr>
            <a:endParaRPr lang="nb-NO" altLang="nb-NO"/>
          </a:p>
          <a:p>
            <a:pPr>
              <a:tabLst>
                <a:tab pos="177800" algn="l"/>
              </a:tabLst>
            </a:pPr>
            <a:r>
              <a:rPr lang="nb-NO" altLang="nb-NO">
                <a:cs typeface="Arial" panose="020B0604020202020204" pitchFamily="34" charset="0"/>
              </a:rPr>
              <a:t>•	</a:t>
            </a:r>
            <a:r>
              <a:rPr lang="nb-NO" altLang="nb-NO"/>
              <a:t>Ryggen skal brukes - men uten å skade den!</a:t>
            </a:r>
          </a:p>
          <a:p>
            <a:pPr>
              <a:tabLst>
                <a:tab pos="177800" algn="l"/>
              </a:tabLst>
            </a:pPr>
            <a:r>
              <a:rPr lang="nb-NO" altLang="nb-NO"/>
              <a:t>	Musklene i ryggen kan lett bli overbelastet, dersom ikke rygg/mage er trent. Også 	skivene mellom hver ryggvirvel kan bli skadet, særlig hvis ryggen bøyes og roteres i 	løftet (eks. snømåking). Viktig at det er god nok plass til å løfte riktig. </a:t>
            </a:r>
          </a:p>
          <a:p>
            <a:pPr>
              <a:tabLst>
                <a:tab pos="177800" algn="l"/>
              </a:tabLst>
            </a:pPr>
            <a:endParaRPr lang="nb-NO" altLang="nb-NO"/>
          </a:p>
          <a:p>
            <a:pPr>
              <a:tabLst>
                <a:tab pos="177800" algn="l"/>
              </a:tabLst>
            </a:pPr>
            <a:r>
              <a:rPr lang="nb-NO" altLang="nb-NO">
                <a:cs typeface="Arial" panose="020B0604020202020204" pitchFamily="34" charset="0"/>
              </a:rPr>
              <a:t>•	</a:t>
            </a:r>
            <a:r>
              <a:rPr lang="nb-NO" altLang="nb-NO"/>
              <a:t>Vise ergonomisk riktige løft.</a:t>
            </a:r>
          </a:p>
          <a:p>
            <a:pPr>
              <a:tabLst>
                <a:tab pos="177800" algn="l"/>
              </a:tabLst>
            </a:pPr>
            <a:r>
              <a:rPr lang="nb-NO" altLang="nb-NO"/>
              <a:t>	Riktige løft krever bred/stødig beinstilling, at det som skal løftes holdes nært inntil 	kroppen - og at ryggens ”normale” krumninger opprettholdes (ikke krumme ryggen 	for mye, eller rotere den under løftet).</a:t>
            </a:r>
          </a:p>
          <a:p>
            <a:pPr>
              <a:buFontTx/>
              <a:buChar char="•"/>
              <a:tabLst>
                <a:tab pos="177800" algn="l"/>
              </a:tabLst>
            </a:pPr>
            <a:endParaRPr lang="nb-NO" altLang="nb-NO"/>
          </a:p>
          <a:p>
            <a:pPr>
              <a:tabLst>
                <a:tab pos="177800" algn="l"/>
              </a:tabLst>
            </a:pPr>
            <a:r>
              <a:rPr lang="nb-NO" altLang="nb-NO">
                <a:cs typeface="Arial" panose="020B0604020202020204" pitchFamily="34" charset="0"/>
              </a:rPr>
              <a:t>•	</a:t>
            </a:r>
            <a:r>
              <a:rPr lang="nb-NO" altLang="nb-NO"/>
              <a:t>Igjen: Viktig å ha plass til bevegelse ved løft!</a:t>
            </a:r>
          </a:p>
          <a:p>
            <a:pPr>
              <a:tabLst>
                <a:tab pos="177800" algn="l"/>
              </a:tabLst>
            </a:pPr>
            <a:endParaRPr lang="nb-NO" altLang="nb-NO"/>
          </a:p>
        </p:txBody>
      </p:sp>
    </p:spTree>
    <p:extLst>
      <p:ext uri="{BB962C8B-B14F-4D97-AF65-F5344CB8AC3E}">
        <p14:creationId xmlns:p14="http://schemas.microsoft.com/office/powerpoint/2010/main" val="255114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9AD5A1FD-DF67-4A54-8C7C-EA0435D30162}" type="slidenum">
              <a:rPr lang="nb-NO" altLang="nb-NO"/>
              <a:pPr/>
              <a:t>15</a:t>
            </a:fld>
            <a:endParaRPr lang="nb-NO" altLang="nb-NO"/>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p:txBody>
          <a:bodyPr/>
          <a:lstStyle/>
          <a:p>
            <a:r>
              <a:rPr lang="nb-NO" altLang="nb-NO"/>
              <a:t>Funn fra undersøkelsen viser at de som fryser ofte har mer plager i nakke/skulder - enn de som ikke fryser.</a:t>
            </a:r>
          </a:p>
          <a:p>
            <a:r>
              <a:rPr lang="nb-NO" altLang="nb-NO"/>
              <a:t>Vi vet lite om sammenhengen mellom muskelplager og arbeid i kalde omgivelser, men koordinasjonsevnen synker og dermed øker faren for uhell og skader.</a:t>
            </a:r>
          </a:p>
          <a:p>
            <a:r>
              <a:rPr lang="nb-NO" altLang="nb-NO"/>
              <a:t>En beskyttende reaksjon mot kulde er ofte å heise skuldrene, samt holde armene tett til kroppen - kanskje øker nakke-/skulderplagene av dette?</a:t>
            </a:r>
          </a:p>
          <a:p>
            <a:pPr>
              <a:buFontTx/>
              <a:buChar char="•"/>
            </a:pPr>
            <a:endParaRPr lang="nb-NO" altLang="nb-NO"/>
          </a:p>
        </p:txBody>
      </p:sp>
    </p:spTree>
    <p:extLst>
      <p:ext uri="{BB962C8B-B14F-4D97-AF65-F5344CB8AC3E}">
        <p14:creationId xmlns:p14="http://schemas.microsoft.com/office/powerpoint/2010/main" val="62102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FF79D945-853F-4C6D-B77C-95AEE1FAB5CB}" type="slidenum">
              <a:rPr lang="nb-NO" altLang="nb-NO"/>
              <a:pPr/>
              <a:t>16</a:t>
            </a:fld>
            <a:endParaRPr lang="nb-NO" altLang="nb-NO"/>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r>
              <a:rPr lang="nb-NO" altLang="nb-NO"/>
              <a:t>Funn fra undersøkelsen tydet på at bekledningen fortsatt kan bli bedre. </a:t>
            </a:r>
          </a:p>
          <a:p>
            <a:r>
              <a:rPr lang="nb-NO" altLang="nb-NO"/>
              <a:t>Det er mye trekk i bedriftene - eller ulikheter i temperatur mellom gulv og arbeidshøyde.</a:t>
            </a:r>
          </a:p>
          <a:p>
            <a:endParaRPr lang="nb-NO" altLang="nb-NO"/>
          </a:p>
          <a:p>
            <a:r>
              <a:rPr lang="nb-NO" altLang="nb-NO"/>
              <a:t>De ansatte får ofte gode ytterdresser og lignende fra bedriften – mens det er mindre fokus på hva som brukes innerst.</a:t>
            </a:r>
          </a:p>
          <a:p>
            <a:endParaRPr lang="nb-NO" altLang="nb-NO"/>
          </a:p>
          <a:p>
            <a:r>
              <a:rPr lang="nb-NO" altLang="nb-NO"/>
              <a:t>Skotøy er også viktig i denne sammenhengen. Temperaturen er ofte lavest i lavereliggende deler av haller og lignende.</a:t>
            </a:r>
          </a:p>
        </p:txBody>
      </p:sp>
    </p:spTree>
    <p:extLst>
      <p:ext uri="{BB962C8B-B14F-4D97-AF65-F5344CB8AC3E}">
        <p14:creationId xmlns:p14="http://schemas.microsoft.com/office/powerpoint/2010/main" val="731262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CC6C26B9-5A02-422C-A4CC-363BD3E318DD}" type="slidenum">
              <a:rPr lang="nb-NO" altLang="nb-NO"/>
              <a:pPr/>
              <a:t>17</a:t>
            </a:fld>
            <a:endParaRPr lang="nb-NO" altLang="nb-NO"/>
          </a:p>
        </p:txBody>
      </p:sp>
      <p:sp>
        <p:nvSpPr>
          <p:cNvPr id="65538" name="Rectangle 2"/>
          <p:cNvSpPr>
            <a:spLocks noChangeArrowheads="1" noTextEdit="1"/>
          </p:cNvSpPr>
          <p:nvPr>
            <p:ph type="sldImg"/>
          </p:nvPr>
        </p:nvSpPr>
        <p:spPr>
          <a:ln/>
        </p:spPr>
      </p:sp>
      <p:sp>
        <p:nvSpPr>
          <p:cNvPr id="65540" name="Rectangle 4"/>
          <p:cNvSpPr>
            <a:spLocks noGrp="1" noChangeArrowheads="1"/>
          </p:cNvSpPr>
          <p:nvPr>
            <p:ph type="body" idx="1"/>
          </p:nvPr>
        </p:nvSpPr>
        <p:spPr/>
        <p:txBody>
          <a:bodyPr/>
          <a:lstStyle/>
          <a:p>
            <a:pPr>
              <a:tabLst>
                <a:tab pos="177800" algn="l"/>
              </a:tabLst>
            </a:pPr>
            <a:r>
              <a:rPr lang="nb-NO" altLang="nb-NO"/>
              <a:t>Funn fra undersøkelsen viser også at de som har det bra med arbeidskamerater og ledelse har mindre muskelplager enn de som ikke har det så bra. Godt arbeidsmiljø kan altså være en god beskyttelse mot plager. </a:t>
            </a:r>
          </a:p>
          <a:p>
            <a:pPr>
              <a:tabLst>
                <a:tab pos="177800" algn="l"/>
              </a:tabLst>
            </a:pPr>
            <a:endParaRPr lang="nb-NO" altLang="nb-NO"/>
          </a:p>
          <a:p>
            <a:pPr>
              <a:tabLst>
                <a:tab pos="177800" algn="l"/>
              </a:tabLst>
            </a:pPr>
            <a:r>
              <a:rPr lang="nb-NO" altLang="nb-NO"/>
              <a:t>Men hvor bevisst jobber ledelsen i bedriftene med dette?</a:t>
            </a:r>
          </a:p>
          <a:p>
            <a:pPr>
              <a:tabLst>
                <a:tab pos="177800" algn="l"/>
              </a:tabLst>
            </a:pPr>
            <a:endParaRPr lang="nb-NO" altLang="nb-NO"/>
          </a:p>
          <a:p>
            <a:pPr>
              <a:tabLst>
                <a:tab pos="177800" algn="l"/>
              </a:tabLst>
            </a:pPr>
            <a:r>
              <a:rPr lang="nb-NO" altLang="nb-NO"/>
              <a:t>Øvrige funn viser at: </a:t>
            </a:r>
          </a:p>
          <a:p>
            <a:pPr>
              <a:tabLst>
                <a:tab pos="177800" algn="l"/>
              </a:tabLst>
            </a:pPr>
            <a:r>
              <a:rPr lang="nb-NO" altLang="nb-NO">
                <a:cs typeface="Arial" panose="020B0604020202020204" pitchFamily="34" charset="0"/>
              </a:rPr>
              <a:t>•	</a:t>
            </a:r>
            <a:r>
              <a:rPr lang="nb-NO" altLang="nb-NO"/>
              <a:t>mottak av nyansatte foregår nokså tilfeldig</a:t>
            </a:r>
          </a:p>
          <a:p>
            <a:pPr>
              <a:tabLst>
                <a:tab pos="177800" algn="l"/>
              </a:tabLst>
            </a:pPr>
            <a:r>
              <a:rPr lang="nb-NO" altLang="nb-NO">
                <a:cs typeface="Arial" panose="020B0604020202020204" pitchFamily="34" charset="0"/>
              </a:rPr>
              <a:t>•	</a:t>
            </a:r>
            <a:r>
              <a:rPr lang="nb-NO" altLang="nb-NO"/>
              <a:t>ergonomisk opplæring foregår sjelden eller aldri</a:t>
            </a:r>
          </a:p>
          <a:p>
            <a:pPr>
              <a:tabLst>
                <a:tab pos="177800" algn="l"/>
              </a:tabLst>
            </a:pPr>
            <a:r>
              <a:rPr lang="nb-NO" altLang="nb-NO">
                <a:cs typeface="Arial" panose="020B0604020202020204" pitchFamily="34" charset="0"/>
              </a:rPr>
              <a:t>•	</a:t>
            </a:r>
            <a:r>
              <a:rPr lang="nb-NO" altLang="nb-NO"/>
              <a:t>personalmøter holdes sjelden og uregelmessig</a:t>
            </a:r>
          </a:p>
          <a:p>
            <a:pPr>
              <a:tabLst>
                <a:tab pos="177800" algn="l"/>
              </a:tabLst>
            </a:pPr>
            <a:r>
              <a:rPr lang="nb-NO" altLang="nb-NO">
                <a:cs typeface="Arial" panose="020B0604020202020204" pitchFamily="34" charset="0"/>
              </a:rPr>
              <a:t>•	</a:t>
            </a:r>
            <a:r>
              <a:rPr lang="nb-NO" altLang="nb-NO"/>
              <a:t>innholdet på disse møtene er ofte ren informasjonsoverføring fra ledelsen</a:t>
            </a:r>
          </a:p>
          <a:p>
            <a:pPr>
              <a:buFontTx/>
              <a:buChar char="•"/>
              <a:tabLst>
                <a:tab pos="177800" algn="l"/>
              </a:tabLst>
            </a:pPr>
            <a:endParaRPr lang="nb-NO" altLang="nb-NO"/>
          </a:p>
          <a:p>
            <a:pPr>
              <a:tabLst>
                <a:tab pos="177800" algn="l"/>
              </a:tabLst>
            </a:pPr>
            <a:r>
              <a:rPr lang="nb-NO" altLang="nb-NO"/>
              <a:t>Her finnes rom for tiltak og forbedringer!</a:t>
            </a:r>
          </a:p>
          <a:p>
            <a:pPr>
              <a:tabLst>
                <a:tab pos="177800" algn="l"/>
              </a:tabLst>
            </a:pPr>
            <a:endParaRPr lang="nb-NO" altLang="nb-NO"/>
          </a:p>
        </p:txBody>
      </p:sp>
    </p:spTree>
    <p:extLst>
      <p:ext uri="{BB962C8B-B14F-4D97-AF65-F5344CB8AC3E}">
        <p14:creationId xmlns:p14="http://schemas.microsoft.com/office/powerpoint/2010/main" val="1110172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16DA9164-AA15-4F0C-806C-992AFCF0523D}" type="slidenum">
              <a:rPr lang="nb-NO" altLang="nb-NO"/>
              <a:pPr/>
              <a:t>18</a:t>
            </a:fld>
            <a:endParaRPr lang="nb-NO" altLang="nb-NO"/>
          </a:p>
        </p:txBody>
      </p:sp>
      <p:sp>
        <p:nvSpPr>
          <p:cNvPr id="50178" name="Rectangle 2"/>
          <p:cNvSpPr>
            <a:spLocks noChangeArrowheads="1" noTextEdit="1"/>
          </p:cNvSpPr>
          <p:nvPr>
            <p:ph type="sldImg"/>
          </p:nvPr>
        </p:nvSpPr>
        <p:spPr>
          <a:ln/>
        </p:spPr>
      </p:sp>
      <p:sp>
        <p:nvSpPr>
          <p:cNvPr id="50180" name="Rectangle 4"/>
          <p:cNvSpPr>
            <a:spLocks noGrp="1" noChangeArrowheads="1"/>
          </p:cNvSpPr>
          <p:nvPr>
            <p:ph type="body" idx="1"/>
          </p:nvPr>
        </p:nvSpPr>
        <p:spPr/>
        <p:txBody>
          <a:bodyPr/>
          <a:lstStyle/>
          <a:p>
            <a:r>
              <a:rPr lang="nb-NO" altLang="nb-NO"/>
              <a:t>Både ledelse og ansatte kan bli mer bevisst på hvor viktig trivsel og godt miljø er for helsen generelt - og også for omfanget av muskelplager.</a:t>
            </a:r>
          </a:p>
          <a:p>
            <a:r>
              <a:rPr lang="nb-NO" altLang="nb-NO"/>
              <a:t>Arbeidet bør starte gjerne før den nyansatte begynner i bedriften; at vedkommende blir tatt i mot og gitt god opplæring i jobben som skal gjøres - inkludert ergonomisk opplæring. Hvorfor ikke bruke eldre arbeidstakere (som har ”overlevd” i næringa, og dermed sannsynligvis har jobbet på gode måter) til dette arbeidet? Da kan nyttig kunnskap overføres, i stedet for å gå tapt eller bli oversett. Mange ansatte understreket prosessen ved å ”bli vant” til å jobbe - det er en utfordring å finne måter å bli ”godt vant” til dette arbeidet, slik at plager kan forebygges.</a:t>
            </a:r>
          </a:p>
          <a:p>
            <a:r>
              <a:rPr lang="nb-NO" altLang="nb-NO"/>
              <a:t>Krav til effektivitet, tidsfrister og salg kan gå ut over det sosiale miljøet i bedriftene, det blir mindre tid til møter, felles lunsjer, pauser og lignende. Det bør jobbes aktivt med både formelle og uformelle møteplasser - hele tiden! </a:t>
            </a:r>
          </a:p>
          <a:p>
            <a:r>
              <a:rPr lang="nb-NO" altLang="nb-NO"/>
              <a:t>BHT kan bidra i dette arbeidet!</a:t>
            </a:r>
          </a:p>
          <a:p>
            <a:endParaRPr lang="nb-NO" altLang="nb-NO"/>
          </a:p>
        </p:txBody>
      </p:sp>
    </p:spTree>
    <p:extLst>
      <p:ext uri="{BB962C8B-B14F-4D97-AF65-F5344CB8AC3E}">
        <p14:creationId xmlns:p14="http://schemas.microsoft.com/office/powerpoint/2010/main" val="4349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0441D724-2CF9-469E-BAAE-3DD9B0A30E07}" type="slidenum">
              <a:rPr lang="nb-NO" altLang="nb-NO"/>
              <a:pPr/>
              <a:t>2</a:t>
            </a:fld>
            <a:endParaRPr lang="nb-NO" altLang="nb-NO"/>
          </a:p>
        </p:txBody>
      </p:sp>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p:txBody>
          <a:bodyPr/>
          <a:lstStyle/>
          <a:p>
            <a:r>
              <a:rPr lang="nb-NO" altLang="nb-NO"/>
              <a:t>Det som står på bildet er en definisjon av begrepet Arbeidsrelaterte muskelplager som er laget av Statens arbeidsmiljøinstitutt (STAMI).</a:t>
            </a:r>
          </a:p>
          <a:p>
            <a:endParaRPr lang="nb-NO" altLang="nb-NO"/>
          </a:p>
          <a:p>
            <a:r>
              <a:rPr lang="nb-NO" altLang="nb-NO"/>
              <a:t>” En fellesbetegnelse på smerter eller ubehag i muskler, sener eller ledd, som fører til nedsatt bevegelse og funksjon, og som har sammenheng med jobben eller en viss arbeidsoppgave ”.</a:t>
            </a:r>
          </a:p>
          <a:p>
            <a:endParaRPr lang="nb-NO" altLang="nb-NO"/>
          </a:p>
          <a:p>
            <a:r>
              <a:rPr lang="nb-NO" altLang="nb-NO"/>
              <a:t>For det første: Dette er ingen ”diagnose” i vanlig forstand - men en fellesbetegnelse på smerter eller ubehag vi selv kjenner i kroppen.</a:t>
            </a:r>
          </a:p>
          <a:p>
            <a:endParaRPr lang="nb-NO" altLang="nb-NO"/>
          </a:p>
          <a:p>
            <a:r>
              <a:rPr lang="nb-NO" altLang="nb-NO"/>
              <a:t>Det andre: Det er ikke alltid dette viser seg på blodprøver eller røntgenbilder, MEN smertene kan i verste fall føre til begrenset bevegelse og funksjon - altså gå ut over BRUKEN av kroppen.</a:t>
            </a:r>
          </a:p>
          <a:p>
            <a:endParaRPr lang="nb-NO" altLang="nb-NO"/>
          </a:p>
          <a:p>
            <a:r>
              <a:rPr lang="nb-NO" altLang="nb-NO"/>
              <a:t>Til slutt: For å kalle disse plagene arbeidsrelaterte, bør plagene ha en viss sammenheng med arbeidet.  </a:t>
            </a:r>
          </a:p>
          <a:p>
            <a:endParaRPr lang="nb-NO" altLang="nb-NO"/>
          </a:p>
          <a:p>
            <a:r>
              <a:rPr lang="nb-NO" altLang="nb-NO"/>
              <a:t>MEN: vi har et liv utenfor arbeidet også – det er viktig hva vi kommer til arbeidet med av erfaring, liv, belastninger osv.</a:t>
            </a:r>
          </a:p>
        </p:txBody>
      </p:sp>
    </p:spTree>
    <p:extLst>
      <p:ext uri="{BB962C8B-B14F-4D97-AF65-F5344CB8AC3E}">
        <p14:creationId xmlns:p14="http://schemas.microsoft.com/office/powerpoint/2010/main" val="397861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54A379CD-7171-4560-B4DB-57B644C352B2}" type="slidenum">
              <a:rPr lang="nb-NO" altLang="nb-NO"/>
              <a:pPr/>
              <a:t>3</a:t>
            </a:fld>
            <a:endParaRPr lang="nb-NO" altLang="nb-NO"/>
          </a:p>
        </p:txBody>
      </p:sp>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p:txBody>
          <a:bodyPr/>
          <a:lstStyle/>
          <a:p>
            <a:pPr>
              <a:tabLst>
                <a:tab pos="177800" algn="l"/>
              </a:tabLst>
            </a:pPr>
            <a:r>
              <a:rPr lang="nb-NO" altLang="nb-NO"/>
              <a:t>Hvem får muskelplager i den generelle befolkningen i Norge?</a:t>
            </a:r>
          </a:p>
          <a:p>
            <a:pPr>
              <a:tabLst>
                <a:tab pos="177800" algn="l"/>
              </a:tabLst>
            </a:pPr>
            <a:r>
              <a:rPr lang="nb-NO" altLang="nb-NO"/>
              <a:t>(Informasjon hentet fra Statistisk sentralbyrå, Arbeidslivsstudier 2001)</a:t>
            </a:r>
          </a:p>
          <a:p>
            <a:pPr>
              <a:buFontTx/>
              <a:buChar char="•"/>
              <a:tabLst>
                <a:tab pos="177800" algn="l"/>
              </a:tabLst>
            </a:pPr>
            <a:endParaRPr lang="nb-NO" altLang="nb-NO"/>
          </a:p>
          <a:p>
            <a:pPr>
              <a:tabLst>
                <a:tab pos="177800" algn="l"/>
              </a:tabLst>
            </a:pPr>
            <a:r>
              <a:rPr lang="nb-NO" altLang="nb-NO">
                <a:cs typeface="Arial" panose="020B0604020202020204" pitchFamily="34" charset="0"/>
              </a:rPr>
              <a:t>•	</a:t>
            </a:r>
            <a:r>
              <a:rPr lang="nb-NO" altLang="nb-NO"/>
              <a:t>Muskelplager -  det største jobbrelaterte helseproblemet i Norge! Og årsak til at flest 	ansatte er borte fra jobbene sine.</a:t>
            </a:r>
          </a:p>
          <a:p>
            <a:pPr>
              <a:buFontTx/>
              <a:buChar char="•"/>
              <a:tabLst>
                <a:tab pos="177800" algn="l"/>
              </a:tabLst>
            </a:pPr>
            <a:endParaRPr lang="nb-NO" altLang="nb-NO"/>
          </a:p>
          <a:p>
            <a:pPr>
              <a:tabLst>
                <a:tab pos="177800" algn="l"/>
              </a:tabLst>
            </a:pPr>
            <a:r>
              <a:rPr lang="nb-NO" altLang="nb-NO">
                <a:cs typeface="Arial" panose="020B0604020202020204" pitchFamily="34" charset="0"/>
              </a:rPr>
              <a:t>•	</a:t>
            </a:r>
            <a:r>
              <a:rPr lang="nb-NO" altLang="nb-NO"/>
              <a:t>Mest utbredt er:  nakke/skulder og ryggplager - dette går igjen i ulike næringer.</a:t>
            </a:r>
          </a:p>
          <a:p>
            <a:pPr>
              <a:buFontTx/>
              <a:buChar char="•"/>
              <a:tabLst>
                <a:tab pos="177800" algn="l"/>
              </a:tabLst>
            </a:pPr>
            <a:endParaRPr lang="nb-NO" altLang="nb-NO"/>
          </a:p>
          <a:p>
            <a:pPr>
              <a:tabLst>
                <a:tab pos="177800" algn="l"/>
              </a:tabLst>
            </a:pPr>
            <a:r>
              <a:rPr lang="nb-NO" altLang="nb-NO">
                <a:cs typeface="Arial" panose="020B0604020202020204" pitchFamily="34" charset="0"/>
              </a:rPr>
              <a:t>•	</a:t>
            </a:r>
            <a:r>
              <a:rPr lang="nb-NO" altLang="nb-NO"/>
              <a:t>Kvinner er mer plaget enn menn, særlig i aldersgruppen 44-66 år (30% kvinner mot 	15% menn, ved samme alder). Dette kan forklares ut fra dobbeltarbeid, 	støttefunksjon/omsorgsfunksjon i familien (både barn og foreldre som trenger hjelp),  	kroppsstørrelse (maskiner, utstyr tilpasset menn?), eller helt andre faktorer?</a:t>
            </a:r>
            <a:br>
              <a:rPr lang="nb-NO" altLang="nb-NO"/>
            </a:br>
            <a:r>
              <a:rPr lang="nb-NO" altLang="nb-NO"/>
              <a:t>	(Her kan det eventuelt tas en diskusjon hvis foreleser synes tiden tillater det.)</a:t>
            </a:r>
          </a:p>
          <a:p>
            <a:pPr>
              <a:buFontTx/>
              <a:buChar char="•"/>
              <a:tabLst>
                <a:tab pos="177800" algn="l"/>
              </a:tabLst>
            </a:pPr>
            <a:endParaRPr lang="nb-NO" altLang="nb-NO"/>
          </a:p>
          <a:p>
            <a:pPr>
              <a:tabLst>
                <a:tab pos="177800" algn="l"/>
              </a:tabLst>
            </a:pPr>
            <a:r>
              <a:rPr lang="nb-NO" altLang="nb-NO">
                <a:cs typeface="Arial" panose="020B0604020202020204" pitchFamily="34" charset="0"/>
              </a:rPr>
              <a:t>•	</a:t>
            </a:r>
            <a:r>
              <a:rPr lang="nb-NO" altLang="nb-NO"/>
              <a:t>Viss nedgang i alle muskel-/skjelettlidelser fra 1996 til 2000 (24 % mot 20 %). 	Sykefravær henger også sammen med arbeidsmarkedsforhold. Når 	arbeidsledigheten stiger, synker fraværet og omvendt. Dette forklares ved at folk 	blir ”redde” for jobbene sine i nedgangstider og ”slapper litt av” når det blir mer ro i 	arbeidsmarkedet igjen. Dette svinger også avhengig av globale markedsforhold - ”alt 	henger sammen med alt”, som Gro Harlem Brundtland sa.</a:t>
            </a:r>
          </a:p>
        </p:txBody>
      </p:sp>
    </p:spTree>
    <p:extLst>
      <p:ext uri="{BB962C8B-B14F-4D97-AF65-F5344CB8AC3E}">
        <p14:creationId xmlns:p14="http://schemas.microsoft.com/office/powerpoint/2010/main" val="16045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001CD827-51F1-4B1D-9222-325D2140C4A9}" type="slidenum">
              <a:rPr lang="nb-NO" altLang="nb-NO"/>
              <a:pPr/>
              <a:t>4</a:t>
            </a:fld>
            <a:endParaRPr lang="nb-NO" altLang="nb-NO"/>
          </a:p>
        </p:txBody>
      </p:sp>
      <p:sp>
        <p:nvSpPr>
          <p:cNvPr id="25602" name="Rectangle 2"/>
          <p:cNvSpPr>
            <a:spLocks noChangeArrowheads="1" noTextEdit="1"/>
          </p:cNvSpPr>
          <p:nvPr>
            <p:ph type="sldImg"/>
          </p:nvPr>
        </p:nvSpPr>
        <p:spPr>
          <a:ln/>
        </p:spPr>
      </p:sp>
      <p:sp>
        <p:nvSpPr>
          <p:cNvPr id="25604" name="Rectangle 4"/>
          <p:cNvSpPr>
            <a:spLocks noGrp="1" noChangeArrowheads="1"/>
          </p:cNvSpPr>
          <p:nvPr>
            <p:ph type="body" idx="1"/>
          </p:nvPr>
        </p:nvSpPr>
        <p:spPr/>
        <p:txBody>
          <a:bodyPr/>
          <a:lstStyle/>
          <a:p>
            <a:pPr>
              <a:tabLst>
                <a:tab pos="177800" algn="l"/>
              </a:tabLst>
            </a:pPr>
            <a:r>
              <a:rPr lang="nb-NO" altLang="nb-NO"/>
              <a:t>Her viser bildet mer spesifikt omfanget av muskelplager </a:t>
            </a:r>
            <a:r>
              <a:rPr lang="nb-NO" altLang="nb-NO" u="sng"/>
              <a:t>i landbasert fiskeindustri i Nord-Norge</a:t>
            </a:r>
            <a:r>
              <a:rPr lang="nb-NO" altLang="nb-NO"/>
              <a:t> fordelt på kjønn. Det er ikke tatt hensyn til alder, næring eller avdeling.</a:t>
            </a:r>
            <a:endParaRPr lang="nb-NO" altLang="nb-NO">
              <a:solidFill>
                <a:srgbClr val="FFFF00"/>
              </a:solidFill>
            </a:endParaRPr>
          </a:p>
          <a:p>
            <a:pPr>
              <a:tabLst>
                <a:tab pos="177800" algn="l"/>
              </a:tabLst>
            </a:pPr>
            <a:r>
              <a:rPr lang="nb-NO" altLang="nb-NO"/>
              <a:t>(Data hentet fra AMA’s undersøkelse)</a:t>
            </a:r>
          </a:p>
          <a:p>
            <a:pPr>
              <a:tabLst>
                <a:tab pos="177800" algn="l"/>
              </a:tabLst>
            </a:pPr>
            <a:endParaRPr lang="nb-NO" altLang="nb-NO"/>
          </a:p>
          <a:p>
            <a:pPr>
              <a:tabLst>
                <a:tab pos="177800" algn="l"/>
              </a:tabLst>
            </a:pPr>
            <a:r>
              <a:rPr lang="nb-NO" altLang="nb-NO"/>
              <a:t>Info om selve tabellen: Fordeling av data er gjort etter kjønn og symptomer siste 12 mnd. - på spørsmål: ”Har du hatt plager fra følgende kroppsdel siste år?”</a:t>
            </a:r>
          </a:p>
          <a:p>
            <a:pPr>
              <a:tabLst>
                <a:tab pos="177800" algn="l"/>
              </a:tabLst>
            </a:pPr>
            <a:endParaRPr lang="nb-NO" altLang="nb-NO"/>
          </a:p>
          <a:p>
            <a:pPr>
              <a:tabLst>
                <a:tab pos="177800" algn="l"/>
              </a:tabLst>
            </a:pPr>
            <a:r>
              <a:rPr lang="nb-NO" altLang="nb-NO">
                <a:cs typeface="Arial" panose="020B0604020202020204" pitchFamily="34" charset="0"/>
              </a:rPr>
              <a:t>•	</a:t>
            </a:r>
            <a:r>
              <a:rPr lang="nb-NO" altLang="nb-NO"/>
              <a:t>Vi ser at nakke-/skulder- og ryggplager (tall framhevet i sort) går igjen som plager 	blant begge kjønn - slik omfanget av plager er på landsbasis (forrige bilde).</a:t>
            </a:r>
          </a:p>
          <a:p>
            <a:pPr>
              <a:tabLst>
                <a:tab pos="177800" algn="l"/>
              </a:tabLst>
            </a:pPr>
            <a:endParaRPr lang="nb-NO" altLang="nb-NO"/>
          </a:p>
          <a:p>
            <a:pPr>
              <a:tabLst>
                <a:tab pos="177800" algn="l"/>
              </a:tabLst>
            </a:pPr>
            <a:r>
              <a:rPr lang="nb-NO" altLang="nb-NO">
                <a:cs typeface="Arial" panose="020B0604020202020204" pitchFamily="34" charset="0"/>
              </a:rPr>
              <a:t>•	</a:t>
            </a:r>
            <a:r>
              <a:rPr lang="nb-NO" altLang="nb-NO"/>
              <a:t>Særlig er nakke-/skulderplager hyppig forekommende blant kvinner (over 75% 	svarer ja). Dette kan forklares ved at kvinner ofte og tradisjonelt har mer ensidige 	arbeidsoppgaver i fiskerinæringa enn det menn har. Næringa har vært nokså 	tradisjonsbundet angående kjønnsfordeling av arbeidsoppgaver (for eksempel 	truckførere).</a:t>
            </a:r>
          </a:p>
        </p:txBody>
      </p:sp>
    </p:spTree>
    <p:extLst>
      <p:ext uri="{BB962C8B-B14F-4D97-AF65-F5344CB8AC3E}">
        <p14:creationId xmlns:p14="http://schemas.microsoft.com/office/powerpoint/2010/main" val="234260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862FCB24-F6B0-4C49-8153-C70C976268FC}" type="slidenum">
              <a:rPr lang="nb-NO" altLang="nb-NO"/>
              <a:pPr/>
              <a:t>5</a:t>
            </a:fld>
            <a:endParaRPr lang="nb-NO" altLang="nb-NO"/>
          </a:p>
        </p:txBody>
      </p:sp>
      <p:sp>
        <p:nvSpPr>
          <p:cNvPr id="23554" name="Rectangle 2"/>
          <p:cNvSpPr>
            <a:spLocks noChangeArrowheads="1" noTextEdit="1"/>
          </p:cNvSpPr>
          <p:nvPr>
            <p:ph type="sldImg"/>
          </p:nvPr>
        </p:nvSpPr>
        <p:spPr>
          <a:ln/>
        </p:spPr>
      </p:sp>
      <p:sp>
        <p:nvSpPr>
          <p:cNvPr id="23557" name="Rectangle 5"/>
          <p:cNvSpPr>
            <a:spLocks noGrp="1" noChangeArrowheads="1"/>
          </p:cNvSpPr>
          <p:nvPr>
            <p:ph type="body" idx="1"/>
          </p:nvPr>
        </p:nvSpPr>
        <p:spPr/>
        <p:txBody>
          <a:bodyPr/>
          <a:lstStyle/>
          <a:p>
            <a:pPr>
              <a:tabLst>
                <a:tab pos="177800" algn="l"/>
              </a:tabLst>
            </a:pPr>
            <a:r>
              <a:rPr lang="nb-NO" altLang="nb-NO">
                <a:cs typeface="Arial" panose="020B0604020202020204" pitchFamily="34" charset="0"/>
              </a:rPr>
              <a:t>•	</a:t>
            </a:r>
            <a:r>
              <a:rPr lang="nb-NO" altLang="nb-NO"/>
              <a:t>Kroppen trenger ulike former for belastninger for å fungere på best mulig måte - den 	er skapt/bygd for å  brukes!</a:t>
            </a:r>
          </a:p>
          <a:p>
            <a:pPr>
              <a:tabLst>
                <a:tab pos="177800" algn="l"/>
              </a:tabLst>
            </a:pPr>
            <a:r>
              <a:rPr lang="nb-NO" altLang="nb-NO"/>
              <a:t>	Eksempel her kan være å ta trappa i stedet for heis -  eller å gå på jobb i stedet for å 	kjøre. En viss dose fysisk aktivitet hver dag (minimum 30 minutter) holder oss friske 	og opplagte, og kan bidra til å forebygge mange ulike typer sykdommer; bl.a. visse 	kreftformer, hjerte-/karlidelser og sukkersyke (diabetes 2), samt overvekt.</a:t>
            </a:r>
          </a:p>
          <a:p>
            <a:pPr>
              <a:tabLst>
                <a:tab pos="177800" algn="l"/>
              </a:tabLst>
            </a:pPr>
            <a:endParaRPr lang="nb-NO" altLang="nb-NO"/>
          </a:p>
          <a:p>
            <a:pPr>
              <a:tabLst>
                <a:tab pos="177800" algn="l"/>
              </a:tabLst>
            </a:pPr>
            <a:r>
              <a:rPr lang="nb-NO" altLang="nb-NO">
                <a:cs typeface="Arial" panose="020B0604020202020204" pitchFamily="34" charset="0"/>
              </a:rPr>
              <a:t>•	</a:t>
            </a:r>
            <a:r>
              <a:rPr lang="nb-NO" altLang="nb-NO"/>
              <a:t>Plager oppstår når vi </a:t>
            </a:r>
            <a:r>
              <a:rPr lang="nb-NO" altLang="nb-NO" u="sng"/>
              <a:t>overbelaster</a:t>
            </a:r>
            <a:r>
              <a:rPr lang="nb-NO" altLang="nb-NO"/>
              <a:t> kroppen, dvs. går over egen tålegrense eller 	”det muskler og ledd kan tåle”. Mange sliter med å kjenne egne grenser og tolke 	signaler på egen kropp. Dette er uheldig, og mange langvarige plager kunne vært 	unngått, hvis hver enkelt lyttet litt til signalene fra sin egen kropp, framfor å dure i 	vei… (eks. i overtidsperioder). </a:t>
            </a:r>
          </a:p>
          <a:p>
            <a:pPr>
              <a:tabLst>
                <a:tab pos="177800" algn="l"/>
              </a:tabLst>
            </a:pPr>
            <a:r>
              <a:rPr lang="nb-NO" altLang="nb-NO">
                <a:cs typeface="Arial" panose="020B0604020202020204" pitchFamily="34" charset="0"/>
              </a:rPr>
              <a:t>•	</a:t>
            </a:r>
            <a:r>
              <a:rPr lang="nb-NO" altLang="nb-NO"/>
              <a:t>Av denne grunn er det noen arbeidslivsforskere som fortviler over at røykepausene 	er forsvunnet! Godt arbeidsmiljø og kameratskap på jobb vil kunne være med på å 	forhindre at plager oppstår - eller at folk likevel vil på jobb, til tross for moderate 	plager. Men husk: det er bare du som kjenner din egen kropp og er ”ekspert” på den! 	Du vet selv best når det gjelder deg selv!</a:t>
            </a:r>
          </a:p>
          <a:p>
            <a:pPr>
              <a:tabLst>
                <a:tab pos="177800" algn="l"/>
              </a:tabLst>
            </a:pPr>
            <a:r>
              <a:rPr lang="nb-NO" altLang="nb-NO">
                <a:cs typeface="Arial" panose="020B0604020202020204" pitchFamily="34" charset="0"/>
              </a:rPr>
              <a:t>•	</a:t>
            </a:r>
            <a:r>
              <a:rPr lang="nb-NO" altLang="nb-NO"/>
              <a:t>En annen uheldig belastning er det motsatte av overbelastning, </a:t>
            </a:r>
            <a:r>
              <a:rPr lang="nb-NO" altLang="nb-NO" u="sng"/>
              <a:t>understimulering</a:t>
            </a:r>
            <a:r>
              <a:rPr lang="nb-NO" altLang="nb-NO"/>
              <a:t>. 	For eksempel å ha en passiv jobb uten sunne utfordringer eller mangel på tillit fra for 	eksempel ledelsen. Dette kan gi negative tanker, forsure eget og andres 	arbeidsmiljø og føre til mistrivsel på jobb. Dette kan i seg selv være med på å 	fremme plager og fravær fra jobb.</a:t>
            </a:r>
          </a:p>
          <a:p>
            <a:pPr>
              <a:tabLst>
                <a:tab pos="177800" algn="l"/>
              </a:tabLst>
            </a:pPr>
            <a:endParaRPr lang="nb-NO" altLang="nb-NO"/>
          </a:p>
        </p:txBody>
      </p:sp>
    </p:spTree>
    <p:extLst>
      <p:ext uri="{BB962C8B-B14F-4D97-AF65-F5344CB8AC3E}">
        <p14:creationId xmlns:p14="http://schemas.microsoft.com/office/powerpoint/2010/main" val="420004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2DC37146-AEEA-4C03-BCE6-284815505A50}" type="slidenum">
              <a:rPr lang="nb-NO" altLang="nb-NO"/>
              <a:pPr/>
              <a:t>6</a:t>
            </a:fld>
            <a:endParaRPr lang="nb-NO" altLang="nb-NO"/>
          </a:p>
        </p:txBody>
      </p:sp>
      <p:sp>
        <p:nvSpPr>
          <p:cNvPr id="70658" name="Rectangle 2"/>
          <p:cNvSpPr>
            <a:spLocks noChangeArrowheads="1" noTextEdit="1"/>
          </p:cNvSpPr>
          <p:nvPr>
            <p:ph type="sldImg"/>
          </p:nvPr>
        </p:nvSpPr>
        <p:spPr>
          <a:ln/>
        </p:spPr>
      </p:sp>
      <p:sp>
        <p:nvSpPr>
          <p:cNvPr id="70660" name="Rectangle 4"/>
          <p:cNvSpPr>
            <a:spLocks noGrp="1" noChangeArrowheads="1"/>
          </p:cNvSpPr>
          <p:nvPr>
            <p:ph type="body" idx="1"/>
          </p:nvPr>
        </p:nvSpPr>
        <p:spPr/>
        <p:txBody>
          <a:bodyPr/>
          <a:lstStyle/>
          <a:p>
            <a:pPr>
              <a:tabLst>
                <a:tab pos="177800" algn="l"/>
              </a:tabLst>
            </a:pPr>
            <a:r>
              <a:rPr lang="nb-NO" altLang="nb-NO">
                <a:cs typeface="Arial" panose="020B0604020202020204" pitchFamily="34" charset="0"/>
              </a:rPr>
              <a:t>•	</a:t>
            </a:r>
            <a:r>
              <a:rPr lang="nb-NO" altLang="nb-NO"/>
              <a:t>Kroppslige belastninger har tradisjonelt blitt delt inn i fysiske eller psykiske 	belastninger. De fysiske faktorene er knyttet til hver enkelts biologiske arv - og hva vi 	har gjort med ”denne arven” (passivitet eller hardtrening?)</a:t>
            </a:r>
          </a:p>
          <a:p>
            <a:pPr>
              <a:tabLst>
                <a:tab pos="177800" algn="l"/>
              </a:tabLst>
            </a:pPr>
            <a:r>
              <a:rPr lang="nb-NO" altLang="nb-NO"/>
              <a:t>	De psykiske faktorene handler også noe om arv og noe om miljøet vi er oppvokst i, 	om gode og mindre gode opplevelser, om hvordan vi har det med oss selv, om 	følelser, reaksjonsmåter osv. Psykiske faktorer handler også om hvordan vi ”driver” 	oss selv; hva vi har utsatt oss selv for (av utfordringer eller ”understimulering”). Alt 	dette er med på å forme oss som mennesker i dag - og hva vi tåler og ikke tåler 	av ulike belastninger. Det sier seg selv, at det blir svært mange ulike reaksjonsmåter 	på samme type belastning. MEN; muskelfibrene selv skiller ikke på om belastningen 	er av fysisk, mental, følelsesmessig eller psykisk art - de aktiviseres uansett type 	belastning. </a:t>
            </a:r>
          </a:p>
          <a:p>
            <a:pPr>
              <a:tabLst>
                <a:tab pos="177800" algn="l"/>
              </a:tabLst>
            </a:pPr>
            <a:r>
              <a:rPr lang="nb-NO" altLang="nb-NO"/>
              <a:t>	Det som gjør det vanskelig å forske generelt på dette området, er nettopp at vi alle 	reagerer så forskjellig på press i ulike situasjoner. Det noen syns er gøy, kan andre 	oppleve som stress og mas. Mange forhold spiller inn her.</a:t>
            </a:r>
          </a:p>
          <a:p>
            <a:pPr>
              <a:buFontTx/>
              <a:buChar char="•"/>
              <a:tabLst>
                <a:tab pos="177800" algn="l"/>
              </a:tabLst>
            </a:pPr>
            <a:endParaRPr lang="nb-NO" altLang="nb-NO"/>
          </a:p>
          <a:p>
            <a:pPr>
              <a:tabLst>
                <a:tab pos="177800" algn="l"/>
              </a:tabLst>
            </a:pPr>
            <a:r>
              <a:rPr lang="nb-NO" altLang="nb-NO">
                <a:cs typeface="Arial" panose="020B0604020202020204" pitchFamily="34" charset="0"/>
              </a:rPr>
              <a:t>•	</a:t>
            </a:r>
            <a:r>
              <a:rPr lang="nb-NO" altLang="nb-NO"/>
              <a:t>Vi må ikke underkjenne forholdet til våre omgivelser eller de rundt oss når det gjelder 	utvikling av plager.</a:t>
            </a:r>
          </a:p>
          <a:p>
            <a:pPr>
              <a:tabLst>
                <a:tab pos="177800" algn="l"/>
              </a:tabLst>
            </a:pPr>
            <a:r>
              <a:rPr lang="nb-NO" altLang="nb-NO"/>
              <a:t>	Og her er vi inne på en viktig nivåforskjell når vi tenker omkring disse plagene: </a:t>
            </a:r>
          </a:p>
          <a:p>
            <a:pPr>
              <a:tabLst>
                <a:tab pos="177800" algn="l"/>
              </a:tabLst>
            </a:pPr>
            <a:r>
              <a:rPr lang="nb-NO" altLang="nb-NO"/>
              <a:t>	En ting er hvordan vi reagerer med - og inni - vår egen kropp på belastninger i ett gitt 	arbeidsmiljø (punktet over) - noe annet er møtet med andre mennesker. I tillegg til 	de ulike måtene vi selv kan reagere på (livserfaringer, dagsform, osv) - så er 	reaksjonen i høyeste grad avhengig av de vi møter, måten vi møter andre på, samt 	måten vi blir møtt på av andre! Trivsel vil - som sagt -være med på å forhindre at 	plager oppstår! Det betyr at vi må ta godt vare på hverandre! Hele tiden!</a:t>
            </a:r>
          </a:p>
          <a:p>
            <a:pPr>
              <a:tabLst>
                <a:tab pos="177800" algn="l"/>
              </a:tabLst>
            </a:pPr>
            <a:endParaRPr lang="nb-NO" altLang="nb-NO"/>
          </a:p>
        </p:txBody>
      </p:sp>
    </p:spTree>
    <p:extLst>
      <p:ext uri="{BB962C8B-B14F-4D97-AF65-F5344CB8AC3E}">
        <p14:creationId xmlns:p14="http://schemas.microsoft.com/office/powerpoint/2010/main" val="3355257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65E75E19-E063-48FD-B4E1-8F0CE59B3049}" type="slidenum">
              <a:rPr lang="nb-NO" altLang="nb-NO"/>
              <a:pPr/>
              <a:t>7</a:t>
            </a:fld>
            <a:endParaRPr lang="nb-NO" altLang="nb-NO"/>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p:txBody>
          <a:bodyPr/>
          <a:lstStyle/>
          <a:p>
            <a:r>
              <a:rPr lang="nb-NO" altLang="nb-NO"/>
              <a:t>Samme belastning gir seg utslag i muskelplager eller smerter hos noen, og økt styrke og treningseffekt hos andre.</a:t>
            </a:r>
          </a:p>
          <a:p>
            <a:pPr>
              <a:buFontTx/>
              <a:buChar char="•"/>
            </a:pPr>
            <a:endParaRPr lang="nb-NO" altLang="nb-NO"/>
          </a:p>
          <a:p>
            <a:r>
              <a:rPr lang="nb-NO" altLang="nb-NO"/>
              <a:t>Vi skal nå se på årsaker til at belastninger blir til smerte.</a:t>
            </a:r>
          </a:p>
        </p:txBody>
      </p:sp>
    </p:spTree>
    <p:extLst>
      <p:ext uri="{BB962C8B-B14F-4D97-AF65-F5344CB8AC3E}">
        <p14:creationId xmlns:p14="http://schemas.microsoft.com/office/powerpoint/2010/main" val="2497314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B496FCD9-84F7-4EC7-BDB4-DC421DCEE739}" type="slidenum">
              <a:rPr lang="nb-NO" altLang="nb-NO"/>
              <a:pPr/>
              <a:t>8</a:t>
            </a:fld>
            <a:endParaRPr lang="nb-NO" altLang="nb-NO"/>
          </a:p>
        </p:txBody>
      </p:sp>
      <p:sp>
        <p:nvSpPr>
          <p:cNvPr id="54274" name="Rectangle 2"/>
          <p:cNvSpPr>
            <a:spLocks noChangeArrowheads="1" noTextEdit="1"/>
          </p:cNvSpPr>
          <p:nvPr>
            <p:ph type="sldImg"/>
          </p:nvPr>
        </p:nvSpPr>
        <p:spPr>
          <a:ln/>
        </p:spPr>
      </p:sp>
      <p:sp>
        <p:nvSpPr>
          <p:cNvPr id="54276" name="Rectangle 4"/>
          <p:cNvSpPr>
            <a:spLocks noGrp="1" noChangeArrowheads="1"/>
          </p:cNvSpPr>
          <p:nvPr>
            <p:ph type="body" idx="1"/>
          </p:nvPr>
        </p:nvSpPr>
        <p:spPr/>
        <p:txBody>
          <a:bodyPr/>
          <a:lstStyle/>
          <a:p>
            <a:r>
              <a:rPr lang="nb-NO" altLang="nb-NO"/>
              <a:t>Grupper av muskelfibre ”fyrer” eller aktiviseres etter et bestemt mønster. </a:t>
            </a:r>
          </a:p>
          <a:p>
            <a:r>
              <a:rPr lang="nb-NO" altLang="nb-NO"/>
              <a:t>Ved lav belastning/kraft ”fyres” noen fibre (nederst på pyramiden), jo mer kraft som trengs jo flere fibergrupper/ muskelgrupper kommer til toppen av pyramiden. </a:t>
            </a:r>
          </a:p>
          <a:p>
            <a:endParaRPr lang="nb-NO" altLang="nb-NO"/>
          </a:p>
          <a:p>
            <a:r>
              <a:rPr lang="nb-NO" altLang="nb-NO"/>
              <a:t>Når arbeidet er utført og kraften ikke lenger trengs, kobles fibrene ut i omvendt rekkefølge, toppen først og til slutt de fibrene som først ble aktivisert. Disse fibrene står dermed i fare for å bli overbelastet og kanskje utvikle smerte. De er først i arbeid og sist i hvile =slik Askepott var!</a:t>
            </a:r>
          </a:p>
          <a:p>
            <a:endParaRPr lang="nb-NO" altLang="nb-NO"/>
          </a:p>
          <a:p>
            <a:r>
              <a:rPr lang="nb-NO" altLang="nb-NO"/>
              <a:t>Hvis arbeidet består av lett belastning over tid, vil altså noen fibre arbeide hele tiden; og dermed være i fare for å bli overbelastet. </a:t>
            </a:r>
          </a:p>
          <a:p>
            <a:r>
              <a:rPr lang="nb-NO" altLang="nb-NO"/>
              <a:t>Dette forklarer at smerter kan oppstå selv av lett arbeid, f.eks. samlebåndsarbeid - og særlig hvis arbeidet er ensidig, gjentagende.</a:t>
            </a:r>
          </a:p>
          <a:p>
            <a:endParaRPr lang="nb-NO" altLang="nb-NO"/>
          </a:p>
          <a:p>
            <a:endParaRPr lang="nb-NO" altLang="nb-NO"/>
          </a:p>
        </p:txBody>
      </p:sp>
    </p:spTree>
    <p:extLst>
      <p:ext uri="{BB962C8B-B14F-4D97-AF65-F5344CB8AC3E}">
        <p14:creationId xmlns:p14="http://schemas.microsoft.com/office/powerpoint/2010/main" val="316278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r>
              <a:rPr lang="nb-NO" altLang="nb-NO"/>
              <a:t>© 2005 AMA UNN HF</a:t>
            </a:r>
          </a:p>
        </p:txBody>
      </p:sp>
      <p:sp>
        <p:nvSpPr>
          <p:cNvPr id="5" name="Rectangle 9"/>
          <p:cNvSpPr>
            <a:spLocks noGrp="1" noChangeArrowheads="1"/>
          </p:cNvSpPr>
          <p:nvPr>
            <p:ph type="sldNum" sz="quarter" idx="5"/>
          </p:nvPr>
        </p:nvSpPr>
        <p:spPr>
          <a:ln/>
        </p:spPr>
        <p:txBody>
          <a:bodyPr/>
          <a:lstStyle/>
          <a:p>
            <a:fld id="{60507B47-AE0F-484A-8921-A9D0DB4A9BE4}" type="slidenum">
              <a:rPr lang="nb-NO" altLang="nb-NO"/>
              <a:pPr/>
              <a:t>9</a:t>
            </a:fld>
            <a:endParaRPr lang="nb-NO" altLang="nb-NO"/>
          </a:p>
        </p:txBody>
      </p:sp>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p:txBody>
          <a:bodyPr/>
          <a:lstStyle/>
          <a:p>
            <a:pPr>
              <a:tabLst>
                <a:tab pos="177800" algn="l"/>
              </a:tabLst>
            </a:pPr>
            <a:r>
              <a:rPr lang="nb-NO" altLang="nb-NO"/>
              <a:t>Hva er ensidig, gjentagende arbeid (EGA)?</a:t>
            </a:r>
          </a:p>
          <a:p>
            <a:pPr>
              <a:tabLst>
                <a:tab pos="177800" algn="l"/>
              </a:tabLst>
            </a:pPr>
            <a:endParaRPr lang="nb-NO" altLang="nb-NO"/>
          </a:p>
          <a:p>
            <a:pPr>
              <a:tabLst>
                <a:tab pos="177800" algn="l"/>
              </a:tabLst>
            </a:pPr>
            <a:r>
              <a:rPr lang="nb-NO" altLang="nb-NO">
                <a:cs typeface="Arial" panose="020B0604020202020204" pitchFamily="34" charset="0"/>
              </a:rPr>
              <a:t>•	</a:t>
            </a:r>
            <a:r>
              <a:rPr lang="nb-NO" altLang="nb-NO"/>
              <a:t>Lite varierte arbeidsoperasjoner som belaster samme muskelgruppe over tid, ofte i 	fastlåste, ubekvemme arbeidsstillinger.</a:t>
            </a:r>
          </a:p>
          <a:p>
            <a:pPr>
              <a:tabLst>
                <a:tab pos="177800" algn="l"/>
              </a:tabLst>
            </a:pPr>
            <a:r>
              <a:rPr lang="nb-NO" altLang="nb-NO">
                <a:cs typeface="Arial" panose="020B0604020202020204" pitchFamily="34" charset="0"/>
              </a:rPr>
              <a:t>•	</a:t>
            </a:r>
            <a:r>
              <a:rPr lang="nb-NO" altLang="nb-NO"/>
              <a:t>Høyt tempo og liten innflytelse på tempo og tilrettelegging av arbeidet.</a:t>
            </a:r>
          </a:p>
          <a:p>
            <a:pPr>
              <a:tabLst>
                <a:tab pos="177800" algn="l"/>
              </a:tabLst>
            </a:pPr>
            <a:r>
              <a:rPr lang="nb-NO" altLang="nb-NO">
                <a:cs typeface="Arial" panose="020B0604020202020204" pitchFamily="34" charset="0"/>
              </a:rPr>
              <a:t>•	</a:t>
            </a:r>
            <a:r>
              <a:rPr lang="nb-NO" altLang="nb-NO"/>
              <a:t>Høye krav til syn, fingerferdighet og konsentrasjon.</a:t>
            </a:r>
          </a:p>
          <a:p>
            <a:pPr>
              <a:tabLst>
                <a:tab pos="177800" algn="l"/>
              </a:tabLst>
            </a:pPr>
            <a:r>
              <a:rPr lang="nb-NO" altLang="nb-NO">
                <a:cs typeface="Arial" panose="020B0604020202020204" pitchFamily="34" charset="0"/>
              </a:rPr>
              <a:t>•	</a:t>
            </a:r>
            <a:r>
              <a:rPr lang="nb-NO" altLang="nb-NO"/>
              <a:t>Arbeidet varer mer enn 3-4 timer daglig.</a:t>
            </a:r>
          </a:p>
          <a:p>
            <a:pPr>
              <a:tabLst>
                <a:tab pos="177800" algn="l"/>
              </a:tabLst>
            </a:pPr>
            <a:endParaRPr lang="nb-NO" altLang="nb-NO"/>
          </a:p>
          <a:p>
            <a:pPr>
              <a:tabLst>
                <a:tab pos="177800" algn="l"/>
              </a:tabLst>
            </a:pPr>
            <a:r>
              <a:rPr lang="nb-NO" altLang="nb-NO"/>
              <a:t>Dette er en definisjon av EGA hentet fra NHOs sluttrapport fra EGA-DUA-prosjektet  (2000), og beskriver innholdet i en type arbeid som samlet - og hvis det varer over tid øker risikoen for muskelplager. DUA står for Det Utviklende Arbeid</a:t>
            </a:r>
          </a:p>
          <a:p>
            <a:pPr>
              <a:tabLst>
                <a:tab pos="177800" algn="l"/>
              </a:tabLst>
            </a:pPr>
            <a:endParaRPr lang="nb-NO" altLang="nb-NO"/>
          </a:p>
        </p:txBody>
      </p:sp>
    </p:spTree>
    <p:extLst>
      <p:ext uri="{BB962C8B-B14F-4D97-AF65-F5344CB8AC3E}">
        <p14:creationId xmlns:p14="http://schemas.microsoft.com/office/powerpoint/2010/main" val="3134723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5153" name="Picture 33" descr="Kap3"/>
          <p:cNvPicPr>
            <a:picLocks noChangeAspect="1" noChangeArrowheads="1"/>
          </p:cNvPicPr>
          <p:nvPr/>
        </p:nvPicPr>
        <p:blipFill>
          <a:blip r:embed="rId2">
            <a:extLst>
              <a:ext uri="{28A0092B-C50C-407E-A947-70E740481C1C}">
                <a14:useLocalDpi xmlns:a14="http://schemas.microsoft.com/office/drawing/2010/main" val="0"/>
              </a:ext>
            </a:extLst>
          </a:blip>
          <a:srcRect l="2229" t="23991" r="62646"/>
          <a:stretch>
            <a:fillRect/>
          </a:stretch>
        </p:blipFill>
        <p:spPr bwMode="auto">
          <a:xfrm>
            <a:off x="0" y="0"/>
            <a:ext cx="2735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148" name="Rectangle 28"/>
          <p:cNvSpPr>
            <a:spLocks noGrp="1" noChangeArrowheads="1"/>
          </p:cNvSpPr>
          <p:nvPr>
            <p:ph type="ctrTitle" sz="quarter"/>
          </p:nvPr>
        </p:nvSpPr>
        <p:spPr>
          <a:xfrm>
            <a:off x="3311525" y="735013"/>
            <a:ext cx="5832475" cy="1470025"/>
          </a:xfrm>
        </p:spPr>
        <p:txBody>
          <a:bodyPr/>
          <a:lstStyle>
            <a:lvl1pPr>
              <a:defRPr b="1"/>
            </a:lvl1pPr>
          </a:lstStyle>
          <a:p>
            <a:pPr lvl="0"/>
            <a:r>
              <a:rPr lang="nb-NO" altLang="nb-NO" noProof="0" smtClean="0"/>
              <a:t>Klikk for å redigere tittelstil</a:t>
            </a:r>
          </a:p>
        </p:txBody>
      </p:sp>
      <p:sp>
        <p:nvSpPr>
          <p:cNvPr id="5122" name="Rectangle 2"/>
          <p:cNvSpPr>
            <a:spLocks noGrp="1" noChangeArrowheads="1"/>
          </p:cNvSpPr>
          <p:nvPr>
            <p:ph type="subTitle" idx="1"/>
          </p:nvPr>
        </p:nvSpPr>
        <p:spPr>
          <a:xfrm>
            <a:off x="3311525" y="2600325"/>
            <a:ext cx="5788025" cy="3313113"/>
          </a:xfrm>
        </p:spPr>
        <p:txBody>
          <a:bodyPr/>
          <a:lstStyle>
            <a:lvl1pPr marL="0" indent="0">
              <a:buFontTx/>
              <a:buNone/>
              <a:defRPr/>
            </a:lvl1pPr>
          </a:lstStyle>
          <a:p>
            <a:pPr lvl="0"/>
            <a:r>
              <a:rPr lang="nb-NO" altLang="nb-NO" noProof="0" smtClean="0"/>
              <a:t>Klikk for å redigere undertittelstil i malen</a:t>
            </a:r>
          </a:p>
        </p:txBody>
      </p:sp>
      <p:sp>
        <p:nvSpPr>
          <p:cNvPr id="5125" name="Rectangle 5"/>
          <p:cNvSpPr>
            <a:spLocks noChangeArrowheads="1"/>
          </p:cNvSpPr>
          <p:nvPr/>
        </p:nvSpPr>
        <p:spPr bwMode="auto">
          <a:xfrm>
            <a:off x="3132138" y="1008063"/>
            <a:ext cx="107950" cy="1628775"/>
          </a:xfrm>
          <a:prstGeom prst="rect">
            <a:avLst/>
          </a:prstGeom>
          <a:gradFill rotWithShape="1">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6" name="Rectangle 6"/>
          <p:cNvSpPr>
            <a:spLocks noChangeArrowheads="1"/>
          </p:cNvSpPr>
          <p:nvPr/>
        </p:nvSpPr>
        <p:spPr bwMode="auto">
          <a:xfrm>
            <a:off x="2843213" y="2205038"/>
            <a:ext cx="6265862" cy="107950"/>
          </a:xfrm>
          <a:prstGeom prst="rect">
            <a:avLst/>
          </a:prstGeom>
          <a:gradFill rotWithShape="1">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nvGrpSpPr>
          <p:cNvPr id="5154" name="Group 34"/>
          <p:cNvGrpSpPr>
            <a:grpSpLocks/>
          </p:cNvGrpSpPr>
          <p:nvPr userDrawn="1"/>
        </p:nvGrpSpPr>
        <p:grpSpPr bwMode="auto">
          <a:xfrm>
            <a:off x="4140200" y="6248400"/>
            <a:ext cx="3306763" cy="469900"/>
            <a:chOff x="1927" y="55"/>
            <a:chExt cx="2083" cy="296"/>
          </a:xfrm>
        </p:grpSpPr>
        <p:pic>
          <p:nvPicPr>
            <p:cNvPr id="5155" name="Picture 35" descr="unnsidestnsfarge300dpi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 y="55"/>
              <a:ext cx="1996" cy="296"/>
            </a:xfrm>
            <a:prstGeom prst="rect">
              <a:avLst/>
            </a:prstGeom>
            <a:noFill/>
            <a:extLst>
              <a:ext uri="{909E8E84-426E-40DD-AFC4-6F175D3DCCD1}">
                <a14:hiddenFill xmlns:a14="http://schemas.microsoft.com/office/drawing/2010/main">
                  <a:solidFill>
                    <a:srgbClr val="FFFFFF"/>
                  </a:solidFill>
                </a14:hiddenFill>
              </a:ext>
            </a:extLst>
          </p:spPr>
        </p:pic>
        <p:sp>
          <p:nvSpPr>
            <p:cNvPr id="5156" name="Text Box 36"/>
            <p:cNvSpPr txBox="1">
              <a:spLocks noChangeArrowheads="1"/>
            </p:cNvSpPr>
            <p:nvPr userDrawn="1"/>
          </p:nvSpPr>
          <p:spPr bwMode="auto">
            <a:xfrm>
              <a:off x="2422" y="255"/>
              <a:ext cx="1588" cy="8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nb-NO" altLang="nb-NO" sz="900">
                  <a:solidFill>
                    <a:srgbClr val="0C2D82"/>
                  </a:solidFill>
                  <a:latin typeface="Arial" panose="020B0604020202020204" pitchFamily="34" charset="0"/>
                </a:rPr>
                <a:t>Arbeids- og miljømedisinsk avdeling</a:t>
              </a:r>
            </a:p>
          </p:txBody>
        </p:sp>
      </p:grpSp>
      <p:grpSp>
        <p:nvGrpSpPr>
          <p:cNvPr id="5157" name="Group 37"/>
          <p:cNvGrpSpPr>
            <a:grpSpLocks noChangeAspect="1"/>
          </p:cNvGrpSpPr>
          <p:nvPr userDrawn="1"/>
        </p:nvGrpSpPr>
        <p:grpSpPr bwMode="auto">
          <a:xfrm>
            <a:off x="8064500" y="447675"/>
            <a:ext cx="749300" cy="533400"/>
            <a:chOff x="4967" y="152"/>
            <a:chExt cx="723" cy="515"/>
          </a:xfrm>
        </p:grpSpPr>
        <p:sp>
          <p:nvSpPr>
            <p:cNvPr id="5158" name="AutoShape 38"/>
            <p:cNvSpPr>
              <a:spLocks noChangeAspect="1" noChangeArrowheads="1" noTextEdit="1"/>
            </p:cNvSpPr>
            <p:nvPr/>
          </p:nvSpPr>
          <p:spPr bwMode="auto">
            <a:xfrm>
              <a:off x="4967" y="152"/>
              <a:ext cx="723"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5159" name="Freeform 39"/>
            <p:cNvSpPr>
              <a:spLocks noChangeAspect="1"/>
            </p:cNvSpPr>
            <p:nvPr/>
          </p:nvSpPr>
          <p:spPr bwMode="auto">
            <a:xfrm>
              <a:off x="5233" y="513"/>
              <a:ext cx="235" cy="145"/>
            </a:xfrm>
            <a:custGeom>
              <a:avLst/>
              <a:gdLst>
                <a:gd name="T0" fmla="*/ 531 w 531"/>
                <a:gd name="T1" fmla="*/ 39 h 328"/>
                <a:gd name="T2" fmla="*/ 526 w 531"/>
                <a:gd name="T3" fmla="*/ 115 h 328"/>
                <a:gd name="T4" fmla="*/ 507 w 531"/>
                <a:gd name="T5" fmla="*/ 186 h 328"/>
                <a:gd name="T6" fmla="*/ 464 w 531"/>
                <a:gd name="T7" fmla="*/ 247 h 328"/>
                <a:gd name="T8" fmla="*/ 415 w 531"/>
                <a:gd name="T9" fmla="*/ 284 h 328"/>
                <a:gd name="T10" fmla="*/ 374 w 531"/>
                <a:gd name="T11" fmla="*/ 304 h 328"/>
                <a:gd name="T12" fmla="*/ 330 w 531"/>
                <a:gd name="T13" fmla="*/ 318 h 328"/>
                <a:gd name="T14" fmla="*/ 284 w 531"/>
                <a:gd name="T15" fmla="*/ 326 h 328"/>
                <a:gd name="T16" fmla="*/ 237 w 531"/>
                <a:gd name="T17" fmla="*/ 328 h 328"/>
                <a:gd name="T18" fmla="*/ 191 w 531"/>
                <a:gd name="T19" fmla="*/ 323 h 328"/>
                <a:gd name="T20" fmla="*/ 147 w 531"/>
                <a:gd name="T21" fmla="*/ 312 h 328"/>
                <a:gd name="T22" fmla="*/ 106 w 531"/>
                <a:gd name="T23" fmla="*/ 292 h 328"/>
                <a:gd name="T24" fmla="*/ 70 w 531"/>
                <a:gd name="T25" fmla="*/ 267 h 328"/>
                <a:gd name="T26" fmla="*/ 41 w 531"/>
                <a:gd name="T27" fmla="*/ 234 h 328"/>
                <a:gd name="T28" fmla="*/ 20 w 531"/>
                <a:gd name="T29" fmla="*/ 197 h 328"/>
                <a:gd name="T30" fmla="*/ 5 w 531"/>
                <a:gd name="T31" fmla="*/ 155 h 328"/>
                <a:gd name="T32" fmla="*/ 13 w 531"/>
                <a:gd name="T33" fmla="*/ 132 h 328"/>
                <a:gd name="T34" fmla="*/ 38 w 531"/>
                <a:gd name="T35" fmla="*/ 134 h 328"/>
                <a:gd name="T36" fmla="*/ 62 w 531"/>
                <a:gd name="T37" fmla="*/ 139 h 328"/>
                <a:gd name="T38" fmla="*/ 88 w 531"/>
                <a:gd name="T39" fmla="*/ 142 h 328"/>
                <a:gd name="T40" fmla="*/ 118 w 531"/>
                <a:gd name="T41" fmla="*/ 140 h 328"/>
                <a:gd name="T42" fmla="*/ 149 w 531"/>
                <a:gd name="T43" fmla="*/ 137 h 328"/>
                <a:gd name="T44" fmla="*/ 180 w 531"/>
                <a:gd name="T45" fmla="*/ 131 h 328"/>
                <a:gd name="T46" fmla="*/ 211 w 531"/>
                <a:gd name="T47" fmla="*/ 123 h 328"/>
                <a:gd name="T48" fmla="*/ 252 w 531"/>
                <a:gd name="T49" fmla="*/ 111 h 328"/>
                <a:gd name="T50" fmla="*/ 302 w 531"/>
                <a:gd name="T51" fmla="*/ 95 h 328"/>
                <a:gd name="T52" fmla="*/ 353 w 531"/>
                <a:gd name="T53" fmla="*/ 76 h 328"/>
                <a:gd name="T54" fmla="*/ 402 w 531"/>
                <a:gd name="T55" fmla="*/ 55 h 328"/>
                <a:gd name="T56" fmla="*/ 440 w 531"/>
                <a:gd name="T57" fmla="*/ 40 h 328"/>
                <a:gd name="T58" fmla="*/ 464 w 531"/>
                <a:gd name="T59" fmla="*/ 29 h 328"/>
                <a:gd name="T60" fmla="*/ 489 w 531"/>
                <a:gd name="T61" fmla="*/ 19 h 328"/>
                <a:gd name="T62" fmla="*/ 513 w 531"/>
                <a:gd name="T63" fmla="*/ 8 h 328"/>
                <a:gd name="T64" fmla="*/ 528 w 531"/>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328">
                  <a:moveTo>
                    <a:pt x="528" y="0"/>
                  </a:moveTo>
                  <a:lnTo>
                    <a:pt x="531" y="39"/>
                  </a:lnTo>
                  <a:lnTo>
                    <a:pt x="529" y="77"/>
                  </a:lnTo>
                  <a:lnTo>
                    <a:pt x="526" y="115"/>
                  </a:lnTo>
                  <a:lnTo>
                    <a:pt x="518" y="150"/>
                  </a:lnTo>
                  <a:lnTo>
                    <a:pt x="507" y="186"/>
                  </a:lnTo>
                  <a:lnTo>
                    <a:pt x="489" y="216"/>
                  </a:lnTo>
                  <a:lnTo>
                    <a:pt x="464" y="247"/>
                  </a:lnTo>
                  <a:lnTo>
                    <a:pt x="433" y="273"/>
                  </a:lnTo>
                  <a:lnTo>
                    <a:pt x="415" y="284"/>
                  </a:lnTo>
                  <a:lnTo>
                    <a:pt x="396" y="296"/>
                  </a:lnTo>
                  <a:lnTo>
                    <a:pt x="374" y="304"/>
                  </a:lnTo>
                  <a:lnTo>
                    <a:pt x="353" y="312"/>
                  </a:lnTo>
                  <a:lnTo>
                    <a:pt x="330" y="318"/>
                  </a:lnTo>
                  <a:lnTo>
                    <a:pt x="307" y="323"/>
                  </a:lnTo>
                  <a:lnTo>
                    <a:pt x="284" y="326"/>
                  </a:lnTo>
                  <a:lnTo>
                    <a:pt x="262" y="328"/>
                  </a:lnTo>
                  <a:lnTo>
                    <a:pt x="237" y="328"/>
                  </a:lnTo>
                  <a:lnTo>
                    <a:pt x="214" y="326"/>
                  </a:lnTo>
                  <a:lnTo>
                    <a:pt x="191" y="323"/>
                  </a:lnTo>
                  <a:lnTo>
                    <a:pt x="168" y="318"/>
                  </a:lnTo>
                  <a:lnTo>
                    <a:pt x="147" y="312"/>
                  </a:lnTo>
                  <a:lnTo>
                    <a:pt x="126" y="304"/>
                  </a:lnTo>
                  <a:lnTo>
                    <a:pt x="106" y="292"/>
                  </a:lnTo>
                  <a:lnTo>
                    <a:pt x="88" y="281"/>
                  </a:lnTo>
                  <a:lnTo>
                    <a:pt x="70" y="267"/>
                  </a:lnTo>
                  <a:lnTo>
                    <a:pt x="54" y="250"/>
                  </a:lnTo>
                  <a:lnTo>
                    <a:pt x="41" y="234"/>
                  </a:lnTo>
                  <a:lnTo>
                    <a:pt x="30" y="216"/>
                  </a:lnTo>
                  <a:lnTo>
                    <a:pt x="20" y="197"/>
                  </a:lnTo>
                  <a:lnTo>
                    <a:pt x="12" y="176"/>
                  </a:lnTo>
                  <a:lnTo>
                    <a:pt x="5" y="155"/>
                  </a:lnTo>
                  <a:lnTo>
                    <a:pt x="0" y="132"/>
                  </a:lnTo>
                  <a:lnTo>
                    <a:pt x="13" y="132"/>
                  </a:lnTo>
                  <a:lnTo>
                    <a:pt x="25" y="134"/>
                  </a:lnTo>
                  <a:lnTo>
                    <a:pt x="38" y="134"/>
                  </a:lnTo>
                  <a:lnTo>
                    <a:pt x="51" y="137"/>
                  </a:lnTo>
                  <a:lnTo>
                    <a:pt x="62" y="139"/>
                  </a:lnTo>
                  <a:lnTo>
                    <a:pt x="75" y="140"/>
                  </a:lnTo>
                  <a:lnTo>
                    <a:pt x="88" y="142"/>
                  </a:lnTo>
                  <a:lnTo>
                    <a:pt x="101" y="142"/>
                  </a:lnTo>
                  <a:lnTo>
                    <a:pt x="118" y="140"/>
                  </a:lnTo>
                  <a:lnTo>
                    <a:pt x="133" y="139"/>
                  </a:lnTo>
                  <a:lnTo>
                    <a:pt x="149" y="137"/>
                  </a:lnTo>
                  <a:lnTo>
                    <a:pt x="165" y="134"/>
                  </a:lnTo>
                  <a:lnTo>
                    <a:pt x="180" y="131"/>
                  </a:lnTo>
                  <a:lnTo>
                    <a:pt x="196" y="128"/>
                  </a:lnTo>
                  <a:lnTo>
                    <a:pt x="211" y="123"/>
                  </a:lnTo>
                  <a:lnTo>
                    <a:pt x="226" y="119"/>
                  </a:lnTo>
                  <a:lnTo>
                    <a:pt x="252" y="111"/>
                  </a:lnTo>
                  <a:lnTo>
                    <a:pt x="278" y="103"/>
                  </a:lnTo>
                  <a:lnTo>
                    <a:pt x="302" y="95"/>
                  </a:lnTo>
                  <a:lnTo>
                    <a:pt x="329" y="85"/>
                  </a:lnTo>
                  <a:lnTo>
                    <a:pt x="353" y="76"/>
                  </a:lnTo>
                  <a:lnTo>
                    <a:pt x="378" y="66"/>
                  </a:lnTo>
                  <a:lnTo>
                    <a:pt x="402" y="55"/>
                  </a:lnTo>
                  <a:lnTo>
                    <a:pt x="428" y="45"/>
                  </a:lnTo>
                  <a:lnTo>
                    <a:pt x="440" y="40"/>
                  </a:lnTo>
                  <a:lnTo>
                    <a:pt x="453" y="35"/>
                  </a:lnTo>
                  <a:lnTo>
                    <a:pt x="464" y="29"/>
                  </a:lnTo>
                  <a:lnTo>
                    <a:pt x="477" y="24"/>
                  </a:lnTo>
                  <a:lnTo>
                    <a:pt x="489" y="19"/>
                  </a:lnTo>
                  <a:lnTo>
                    <a:pt x="502" y="13"/>
                  </a:lnTo>
                  <a:lnTo>
                    <a:pt x="513" y="8"/>
                  </a:lnTo>
                  <a:lnTo>
                    <a:pt x="526" y="3"/>
                  </a:lnTo>
                  <a:lnTo>
                    <a:pt x="52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0" name="Freeform 40"/>
            <p:cNvSpPr>
              <a:spLocks noChangeAspect="1"/>
            </p:cNvSpPr>
            <p:nvPr/>
          </p:nvSpPr>
          <p:spPr bwMode="auto">
            <a:xfrm>
              <a:off x="5231" y="164"/>
              <a:ext cx="235" cy="143"/>
            </a:xfrm>
            <a:custGeom>
              <a:avLst/>
              <a:gdLst>
                <a:gd name="T0" fmla="*/ 153 w 532"/>
                <a:gd name="T1" fmla="*/ 12 h 324"/>
                <a:gd name="T2" fmla="*/ 178 w 532"/>
                <a:gd name="T3" fmla="*/ 5 h 324"/>
                <a:gd name="T4" fmla="*/ 202 w 532"/>
                <a:gd name="T5" fmla="*/ 2 h 324"/>
                <a:gd name="T6" fmla="*/ 227 w 532"/>
                <a:gd name="T7" fmla="*/ 0 h 324"/>
                <a:gd name="T8" fmla="*/ 251 w 532"/>
                <a:gd name="T9" fmla="*/ 2 h 324"/>
                <a:gd name="T10" fmla="*/ 276 w 532"/>
                <a:gd name="T11" fmla="*/ 5 h 324"/>
                <a:gd name="T12" fmla="*/ 299 w 532"/>
                <a:gd name="T13" fmla="*/ 10 h 324"/>
                <a:gd name="T14" fmla="*/ 321 w 532"/>
                <a:gd name="T15" fmla="*/ 17 h 324"/>
                <a:gd name="T16" fmla="*/ 344 w 532"/>
                <a:gd name="T17" fmla="*/ 25 h 324"/>
                <a:gd name="T18" fmla="*/ 366 w 532"/>
                <a:gd name="T19" fmla="*/ 36 h 324"/>
                <a:gd name="T20" fmla="*/ 387 w 532"/>
                <a:gd name="T21" fmla="*/ 47 h 324"/>
                <a:gd name="T22" fmla="*/ 408 w 532"/>
                <a:gd name="T23" fmla="*/ 62 h 324"/>
                <a:gd name="T24" fmla="*/ 426 w 532"/>
                <a:gd name="T25" fmla="*/ 76 h 324"/>
                <a:gd name="T26" fmla="*/ 444 w 532"/>
                <a:gd name="T27" fmla="*/ 93 h 324"/>
                <a:gd name="T28" fmla="*/ 462 w 532"/>
                <a:gd name="T29" fmla="*/ 110 h 324"/>
                <a:gd name="T30" fmla="*/ 477 w 532"/>
                <a:gd name="T31" fmla="*/ 130 h 324"/>
                <a:gd name="T32" fmla="*/ 491 w 532"/>
                <a:gd name="T33" fmla="*/ 149 h 324"/>
                <a:gd name="T34" fmla="*/ 516 w 532"/>
                <a:gd name="T35" fmla="*/ 193 h 324"/>
                <a:gd name="T36" fmla="*/ 527 w 532"/>
                <a:gd name="T37" fmla="*/ 233 h 324"/>
                <a:gd name="T38" fmla="*/ 531 w 532"/>
                <a:gd name="T39" fmla="*/ 275 h 324"/>
                <a:gd name="T40" fmla="*/ 532 w 532"/>
                <a:gd name="T41" fmla="*/ 324 h 324"/>
                <a:gd name="T42" fmla="*/ 508 w 532"/>
                <a:gd name="T43" fmla="*/ 304 h 324"/>
                <a:gd name="T44" fmla="*/ 478 w 532"/>
                <a:gd name="T45" fmla="*/ 287 h 324"/>
                <a:gd name="T46" fmla="*/ 446 w 532"/>
                <a:gd name="T47" fmla="*/ 270 h 324"/>
                <a:gd name="T48" fmla="*/ 411 w 532"/>
                <a:gd name="T49" fmla="*/ 258 h 324"/>
                <a:gd name="T50" fmla="*/ 375 w 532"/>
                <a:gd name="T51" fmla="*/ 246 h 324"/>
                <a:gd name="T52" fmla="*/ 339 w 532"/>
                <a:gd name="T53" fmla="*/ 237 h 324"/>
                <a:gd name="T54" fmla="*/ 305 w 532"/>
                <a:gd name="T55" fmla="*/ 230 h 324"/>
                <a:gd name="T56" fmla="*/ 274 w 532"/>
                <a:gd name="T57" fmla="*/ 225 h 324"/>
                <a:gd name="T58" fmla="*/ 251 w 532"/>
                <a:gd name="T59" fmla="*/ 224 h 324"/>
                <a:gd name="T60" fmla="*/ 228 w 532"/>
                <a:gd name="T61" fmla="*/ 222 h 324"/>
                <a:gd name="T62" fmla="*/ 205 w 532"/>
                <a:gd name="T63" fmla="*/ 220 h 324"/>
                <a:gd name="T64" fmla="*/ 184 w 532"/>
                <a:gd name="T65" fmla="*/ 220 h 324"/>
                <a:gd name="T66" fmla="*/ 161 w 532"/>
                <a:gd name="T67" fmla="*/ 220 h 324"/>
                <a:gd name="T68" fmla="*/ 139 w 532"/>
                <a:gd name="T69" fmla="*/ 220 h 324"/>
                <a:gd name="T70" fmla="*/ 116 w 532"/>
                <a:gd name="T71" fmla="*/ 220 h 324"/>
                <a:gd name="T72" fmla="*/ 93 w 532"/>
                <a:gd name="T73" fmla="*/ 220 h 324"/>
                <a:gd name="T74" fmla="*/ 80 w 532"/>
                <a:gd name="T75" fmla="*/ 222 h 324"/>
                <a:gd name="T76" fmla="*/ 65 w 532"/>
                <a:gd name="T77" fmla="*/ 224 h 324"/>
                <a:gd name="T78" fmla="*/ 49 w 532"/>
                <a:gd name="T79" fmla="*/ 225 h 324"/>
                <a:gd name="T80" fmla="*/ 32 w 532"/>
                <a:gd name="T81" fmla="*/ 225 h 324"/>
                <a:gd name="T82" fmla="*/ 18 w 532"/>
                <a:gd name="T83" fmla="*/ 224 h 324"/>
                <a:gd name="T84" fmla="*/ 6 w 532"/>
                <a:gd name="T85" fmla="*/ 220 h 324"/>
                <a:gd name="T86" fmla="*/ 0 w 532"/>
                <a:gd name="T87" fmla="*/ 212 h 324"/>
                <a:gd name="T88" fmla="*/ 0 w 532"/>
                <a:gd name="T89" fmla="*/ 199 h 324"/>
                <a:gd name="T90" fmla="*/ 5 w 532"/>
                <a:gd name="T91" fmla="*/ 186 h 324"/>
                <a:gd name="T92" fmla="*/ 13 w 532"/>
                <a:gd name="T93" fmla="*/ 173 h 324"/>
                <a:gd name="T94" fmla="*/ 23 w 532"/>
                <a:gd name="T95" fmla="*/ 161 h 324"/>
                <a:gd name="T96" fmla="*/ 31 w 532"/>
                <a:gd name="T97" fmla="*/ 149 h 324"/>
                <a:gd name="T98" fmla="*/ 39 w 532"/>
                <a:gd name="T99" fmla="*/ 135 h 324"/>
                <a:gd name="T100" fmla="*/ 45 w 532"/>
                <a:gd name="T101" fmla="*/ 120 h 324"/>
                <a:gd name="T102" fmla="*/ 52 w 532"/>
                <a:gd name="T103" fmla="*/ 106 h 324"/>
                <a:gd name="T104" fmla="*/ 58 w 532"/>
                <a:gd name="T105" fmla="*/ 91 h 324"/>
                <a:gd name="T106" fmla="*/ 67 w 532"/>
                <a:gd name="T107" fmla="*/ 78 h 324"/>
                <a:gd name="T108" fmla="*/ 76 w 532"/>
                <a:gd name="T109" fmla="*/ 65 h 324"/>
                <a:gd name="T110" fmla="*/ 86 w 532"/>
                <a:gd name="T111" fmla="*/ 54 h 324"/>
                <a:gd name="T112" fmla="*/ 98 w 532"/>
                <a:gd name="T113" fmla="*/ 43 h 324"/>
                <a:gd name="T114" fmla="*/ 111 w 532"/>
                <a:gd name="T115" fmla="*/ 33 h 324"/>
                <a:gd name="T116" fmla="*/ 124 w 532"/>
                <a:gd name="T117" fmla="*/ 25 h 324"/>
                <a:gd name="T118" fmla="*/ 139 w 532"/>
                <a:gd name="T119" fmla="*/ 17 h 324"/>
                <a:gd name="T120" fmla="*/ 153 w 532"/>
                <a:gd name="T121"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 h="324">
                  <a:moveTo>
                    <a:pt x="153" y="12"/>
                  </a:moveTo>
                  <a:lnTo>
                    <a:pt x="178" y="5"/>
                  </a:lnTo>
                  <a:lnTo>
                    <a:pt x="202" y="2"/>
                  </a:lnTo>
                  <a:lnTo>
                    <a:pt x="227" y="0"/>
                  </a:lnTo>
                  <a:lnTo>
                    <a:pt x="251" y="2"/>
                  </a:lnTo>
                  <a:lnTo>
                    <a:pt x="276" y="5"/>
                  </a:lnTo>
                  <a:lnTo>
                    <a:pt x="299" y="10"/>
                  </a:lnTo>
                  <a:lnTo>
                    <a:pt x="321" y="17"/>
                  </a:lnTo>
                  <a:lnTo>
                    <a:pt x="344" y="25"/>
                  </a:lnTo>
                  <a:lnTo>
                    <a:pt x="366" y="36"/>
                  </a:lnTo>
                  <a:lnTo>
                    <a:pt x="387" y="47"/>
                  </a:lnTo>
                  <a:lnTo>
                    <a:pt x="408" y="62"/>
                  </a:lnTo>
                  <a:lnTo>
                    <a:pt x="426" y="76"/>
                  </a:lnTo>
                  <a:lnTo>
                    <a:pt x="444" y="93"/>
                  </a:lnTo>
                  <a:lnTo>
                    <a:pt x="462" y="110"/>
                  </a:lnTo>
                  <a:lnTo>
                    <a:pt x="477" y="130"/>
                  </a:lnTo>
                  <a:lnTo>
                    <a:pt x="491" y="149"/>
                  </a:lnTo>
                  <a:lnTo>
                    <a:pt x="516" y="193"/>
                  </a:lnTo>
                  <a:lnTo>
                    <a:pt x="527" y="233"/>
                  </a:lnTo>
                  <a:lnTo>
                    <a:pt x="531" y="275"/>
                  </a:lnTo>
                  <a:lnTo>
                    <a:pt x="532" y="324"/>
                  </a:lnTo>
                  <a:lnTo>
                    <a:pt x="508" y="304"/>
                  </a:lnTo>
                  <a:lnTo>
                    <a:pt x="478" y="287"/>
                  </a:lnTo>
                  <a:lnTo>
                    <a:pt x="446" y="270"/>
                  </a:lnTo>
                  <a:lnTo>
                    <a:pt x="411" y="258"/>
                  </a:lnTo>
                  <a:lnTo>
                    <a:pt x="375" y="246"/>
                  </a:lnTo>
                  <a:lnTo>
                    <a:pt x="339" y="237"/>
                  </a:lnTo>
                  <a:lnTo>
                    <a:pt x="305" y="230"/>
                  </a:lnTo>
                  <a:lnTo>
                    <a:pt x="274" y="225"/>
                  </a:lnTo>
                  <a:lnTo>
                    <a:pt x="251" y="224"/>
                  </a:lnTo>
                  <a:lnTo>
                    <a:pt x="228" y="222"/>
                  </a:lnTo>
                  <a:lnTo>
                    <a:pt x="205" y="220"/>
                  </a:lnTo>
                  <a:lnTo>
                    <a:pt x="184" y="220"/>
                  </a:lnTo>
                  <a:lnTo>
                    <a:pt x="161" y="220"/>
                  </a:lnTo>
                  <a:lnTo>
                    <a:pt x="139" y="220"/>
                  </a:lnTo>
                  <a:lnTo>
                    <a:pt x="116" y="220"/>
                  </a:lnTo>
                  <a:lnTo>
                    <a:pt x="93" y="220"/>
                  </a:lnTo>
                  <a:lnTo>
                    <a:pt x="80" y="222"/>
                  </a:lnTo>
                  <a:lnTo>
                    <a:pt x="65" y="224"/>
                  </a:lnTo>
                  <a:lnTo>
                    <a:pt x="49" y="225"/>
                  </a:lnTo>
                  <a:lnTo>
                    <a:pt x="32" y="225"/>
                  </a:lnTo>
                  <a:lnTo>
                    <a:pt x="18" y="224"/>
                  </a:lnTo>
                  <a:lnTo>
                    <a:pt x="6" y="220"/>
                  </a:lnTo>
                  <a:lnTo>
                    <a:pt x="0" y="212"/>
                  </a:lnTo>
                  <a:lnTo>
                    <a:pt x="0" y="199"/>
                  </a:lnTo>
                  <a:lnTo>
                    <a:pt x="5" y="186"/>
                  </a:lnTo>
                  <a:lnTo>
                    <a:pt x="13" y="173"/>
                  </a:lnTo>
                  <a:lnTo>
                    <a:pt x="23" y="161"/>
                  </a:lnTo>
                  <a:lnTo>
                    <a:pt x="31" y="149"/>
                  </a:lnTo>
                  <a:lnTo>
                    <a:pt x="39" y="135"/>
                  </a:lnTo>
                  <a:lnTo>
                    <a:pt x="45" y="120"/>
                  </a:lnTo>
                  <a:lnTo>
                    <a:pt x="52" y="106"/>
                  </a:lnTo>
                  <a:lnTo>
                    <a:pt x="58" y="91"/>
                  </a:lnTo>
                  <a:lnTo>
                    <a:pt x="67" y="78"/>
                  </a:lnTo>
                  <a:lnTo>
                    <a:pt x="76" y="65"/>
                  </a:lnTo>
                  <a:lnTo>
                    <a:pt x="86" y="54"/>
                  </a:lnTo>
                  <a:lnTo>
                    <a:pt x="98" y="43"/>
                  </a:lnTo>
                  <a:lnTo>
                    <a:pt x="111" y="33"/>
                  </a:lnTo>
                  <a:lnTo>
                    <a:pt x="124" y="25"/>
                  </a:lnTo>
                  <a:lnTo>
                    <a:pt x="139" y="17"/>
                  </a:lnTo>
                  <a:lnTo>
                    <a:pt x="153"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1" name="Freeform 41"/>
            <p:cNvSpPr>
              <a:spLocks noChangeAspect="1"/>
            </p:cNvSpPr>
            <p:nvPr/>
          </p:nvSpPr>
          <p:spPr bwMode="auto">
            <a:xfrm>
              <a:off x="4968" y="236"/>
              <a:ext cx="720" cy="359"/>
            </a:xfrm>
            <a:custGeom>
              <a:avLst/>
              <a:gdLst>
                <a:gd name="T0" fmla="*/ 280 w 1624"/>
                <a:gd name="T1" fmla="*/ 110 h 812"/>
                <a:gd name="T2" fmla="*/ 330 w 1624"/>
                <a:gd name="T3" fmla="*/ 84 h 812"/>
                <a:gd name="T4" fmla="*/ 383 w 1624"/>
                <a:gd name="T5" fmla="*/ 62 h 812"/>
                <a:gd name="T6" fmla="*/ 436 w 1624"/>
                <a:gd name="T7" fmla="*/ 42 h 812"/>
                <a:gd name="T8" fmla="*/ 490 w 1624"/>
                <a:gd name="T9" fmla="*/ 28 h 812"/>
                <a:gd name="T10" fmla="*/ 552 w 1624"/>
                <a:gd name="T11" fmla="*/ 15 h 812"/>
                <a:gd name="T12" fmla="*/ 628 w 1624"/>
                <a:gd name="T13" fmla="*/ 5 h 812"/>
                <a:gd name="T14" fmla="*/ 724 w 1624"/>
                <a:gd name="T15" fmla="*/ 0 h 812"/>
                <a:gd name="T16" fmla="*/ 806 w 1624"/>
                <a:gd name="T17" fmla="*/ 5 h 812"/>
                <a:gd name="T18" fmla="*/ 881 w 1624"/>
                <a:gd name="T19" fmla="*/ 18 h 812"/>
                <a:gd name="T20" fmla="*/ 951 w 1624"/>
                <a:gd name="T21" fmla="*/ 34 h 812"/>
                <a:gd name="T22" fmla="*/ 1020 w 1624"/>
                <a:gd name="T23" fmla="*/ 55 h 812"/>
                <a:gd name="T24" fmla="*/ 1092 w 1624"/>
                <a:gd name="T25" fmla="*/ 83 h 812"/>
                <a:gd name="T26" fmla="*/ 1149 w 1624"/>
                <a:gd name="T27" fmla="*/ 113 h 812"/>
                <a:gd name="T28" fmla="*/ 1199 w 1624"/>
                <a:gd name="T29" fmla="*/ 144 h 812"/>
                <a:gd name="T30" fmla="*/ 1245 w 1624"/>
                <a:gd name="T31" fmla="*/ 178 h 812"/>
                <a:gd name="T32" fmla="*/ 1286 w 1624"/>
                <a:gd name="T33" fmla="*/ 215 h 812"/>
                <a:gd name="T34" fmla="*/ 1333 w 1624"/>
                <a:gd name="T35" fmla="*/ 265 h 812"/>
                <a:gd name="T36" fmla="*/ 1384 w 1624"/>
                <a:gd name="T37" fmla="*/ 317 h 812"/>
                <a:gd name="T38" fmla="*/ 1451 w 1624"/>
                <a:gd name="T39" fmla="*/ 228 h 812"/>
                <a:gd name="T40" fmla="*/ 1528 w 1624"/>
                <a:gd name="T41" fmla="*/ 113 h 812"/>
                <a:gd name="T42" fmla="*/ 1572 w 1624"/>
                <a:gd name="T43" fmla="*/ 71 h 812"/>
                <a:gd name="T44" fmla="*/ 1608 w 1624"/>
                <a:gd name="T45" fmla="*/ 152 h 812"/>
                <a:gd name="T46" fmla="*/ 1624 w 1624"/>
                <a:gd name="T47" fmla="*/ 435 h 812"/>
                <a:gd name="T48" fmla="*/ 1609 w 1624"/>
                <a:gd name="T49" fmla="*/ 568 h 812"/>
                <a:gd name="T50" fmla="*/ 1583 w 1624"/>
                <a:gd name="T51" fmla="*/ 671 h 812"/>
                <a:gd name="T52" fmla="*/ 1552 w 1624"/>
                <a:gd name="T53" fmla="*/ 715 h 812"/>
                <a:gd name="T54" fmla="*/ 1489 w 1624"/>
                <a:gd name="T55" fmla="*/ 639 h 812"/>
                <a:gd name="T56" fmla="*/ 1407 w 1624"/>
                <a:gd name="T57" fmla="*/ 524 h 812"/>
                <a:gd name="T58" fmla="*/ 1348 w 1624"/>
                <a:gd name="T59" fmla="*/ 505 h 812"/>
                <a:gd name="T60" fmla="*/ 1268 w 1624"/>
                <a:gd name="T61" fmla="*/ 589 h 812"/>
                <a:gd name="T62" fmla="*/ 1178 w 1624"/>
                <a:gd name="T63" fmla="*/ 658 h 812"/>
                <a:gd name="T64" fmla="*/ 1103 w 1624"/>
                <a:gd name="T65" fmla="*/ 702 h 812"/>
                <a:gd name="T66" fmla="*/ 1034 w 1624"/>
                <a:gd name="T67" fmla="*/ 731 h 812"/>
                <a:gd name="T68" fmla="*/ 964 w 1624"/>
                <a:gd name="T69" fmla="*/ 755 h 812"/>
                <a:gd name="T70" fmla="*/ 892 w 1624"/>
                <a:gd name="T71" fmla="*/ 776 h 812"/>
                <a:gd name="T72" fmla="*/ 819 w 1624"/>
                <a:gd name="T73" fmla="*/ 792 h 812"/>
                <a:gd name="T74" fmla="*/ 740 w 1624"/>
                <a:gd name="T75" fmla="*/ 805 h 812"/>
                <a:gd name="T76" fmla="*/ 657 w 1624"/>
                <a:gd name="T77" fmla="*/ 812 h 812"/>
                <a:gd name="T78" fmla="*/ 580 w 1624"/>
                <a:gd name="T79" fmla="*/ 808 h 812"/>
                <a:gd name="T80" fmla="*/ 503 w 1624"/>
                <a:gd name="T81" fmla="*/ 796 h 812"/>
                <a:gd name="T82" fmla="*/ 427 w 1624"/>
                <a:gd name="T83" fmla="*/ 776 h 812"/>
                <a:gd name="T84" fmla="*/ 343 w 1624"/>
                <a:gd name="T85" fmla="*/ 752 h 812"/>
                <a:gd name="T86" fmla="*/ 258 w 1624"/>
                <a:gd name="T87" fmla="*/ 716 h 812"/>
                <a:gd name="T88" fmla="*/ 164 w 1624"/>
                <a:gd name="T89" fmla="*/ 663 h 812"/>
                <a:gd name="T90" fmla="*/ 100 w 1624"/>
                <a:gd name="T91" fmla="*/ 613 h 812"/>
                <a:gd name="T92" fmla="*/ 43 w 1624"/>
                <a:gd name="T93" fmla="*/ 532 h 812"/>
                <a:gd name="T94" fmla="*/ 4 w 1624"/>
                <a:gd name="T95" fmla="*/ 458 h 812"/>
                <a:gd name="T96" fmla="*/ 7 w 1624"/>
                <a:gd name="T97" fmla="*/ 424 h 812"/>
                <a:gd name="T98" fmla="*/ 28 w 1624"/>
                <a:gd name="T99" fmla="*/ 369 h 812"/>
                <a:gd name="T100" fmla="*/ 74 w 1624"/>
                <a:gd name="T101" fmla="*/ 290 h 812"/>
                <a:gd name="T102" fmla="*/ 129 w 1624"/>
                <a:gd name="T103" fmla="*/ 226 h 812"/>
                <a:gd name="T104" fmla="*/ 198 w 1624"/>
                <a:gd name="T105" fmla="*/ 16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4" h="812">
                  <a:moveTo>
                    <a:pt x="249" y="131"/>
                  </a:moveTo>
                  <a:lnTo>
                    <a:pt x="265" y="121"/>
                  </a:lnTo>
                  <a:lnTo>
                    <a:pt x="280" y="110"/>
                  </a:lnTo>
                  <a:lnTo>
                    <a:pt x="296" y="102"/>
                  </a:lnTo>
                  <a:lnTo>
                    <a:pt x="314" y="92"/>
                  </a:lnTo>
                  <a:lnTo>
                    <a:pt x="330" y="84"/>
                  </a:lnTo>
                  <a:lnTo>
                    <a:pt x="347" y="76"/>
                  </a:lnTo>
                  <a:lnTo>
                    <a:pt x="365" y="68"/>
                  </a:lnTo>
                  <a:lnTo>
                    <a:pt x="383" y="62"/>
                  </a:lnTo>
                  <a:lnTo>
                    <a:pt x="401" y="55"/>
                  </a:lnTo>
                  <a:lnTo>
                    <a:pt x="418" y="49"/>
                  </a:lnTo>
                  <a:lnTo>
                    <a:pt x="436" y="42"/>
                  </a:lnTo>
                  <a:lnTo>
                    <a:pt x="454" y="37"/>
                  </a:lnTo>
                  <a:lnTo>
                    <a:pt x="472" y="32"/>
                  </a:lnTo>
                  <a:lnTo>
                    <a:pt x="490" y="28"/>
                  </a:lnTo>
                  <a:lnTo>
                    <a:pt x="510" y="23"/>
                  </a:lnTo>
                  <a:lnTo>
                    <a:pt x="528" y="20"/>
                  </a:lnTo>
                  <a:lnTo>
                    <a:pt x="552" y="15"/>
                  </a:lnTo>
                  <a:lnTo>
                    <a:pt x="577" y="11"/>
                  </a:lnTo>
                  <a:lnTo>
                    <a:pt x="601" y="8"/>
                  </a:lnTo>
                  <a:lnTo>
                    <a:pt x="628" y="5"/>
                  </a:lnTo>
                  <a:lnTo>
                    <a:pt x="657" y="2"/>
                  </a:lnTo>
                  <a:lnTo>
                    <a:pt x="688" y="0"/>
                  </a:lnTo>
                  <a:lnTo>
                    <a:pt x="724" y="0"/>
                  </a:lnTo>
                  <a:lnTo>
                    <a:pt x="762" y="2"/>
                  </a:lnTo>
                  <a:lnTo>
                    <a:pt x="783" y="3"/>
                  </a:lnTo>
                  <a:lnTo>
                    <a:pt x="806" y="5"/>
                  </a:lnTo>
                  <a:lnTo>
                    <a:pt x="832" y="10"/>
                  </a:lnTo>
                  <a:lnTo>
                    <a:pt x="856" y="13"/>
                  </a:lnTo>
                  <a:lnTo>
                    <a:pt x="881" y="18"/>
                  </a:lnTo>
                  <a:lnTo>
                    <a:pt x="907" y="24"/>
                  </a:lnTo>
                  <a:lnTo>
                    <a:pt x="930" y="29"/>
                  </a:lnTo>
                  <a:lnTo>
                    <a:pt x="951" y="34"/>
                  </a:lnTo>
                  <a:lnTo>
                    <a:pt x="972" y="39"/>
                  </a:lnTo>
                  <a:lnTo>
                    <a:pt x="995" y="47"/>
                  </a:lnTo>
                  <a:lnTo>
                    <a:pt x="1020" y="55"/>
                  </a:lnTo>
                  <a:lnTo>
                    <a:pt x="1044" y="63"/>
                  </a:lnTo>
                  <a:lnTo>
                    <a:pt x="1067" y="73"/>
                  </a:lnTo>
                  <a:lnTo>
                    <a:pt x="1092" y="83"/>
                  </a:lnTo>
                  <a:lnTo>
                    <a:pt x="1113" y="94"/>
                  </a:lnTo>
                  <a:lnTo>
                    <a:pt x="1132" y="104"/>
                  </a:lnTo>
                  <a:lnTo>
                    <a:pt x="1149" y="113"/>
                  </a:lnTo>
                  <a:lnTo>
                    <a:pt x="1167" y="123"/>
                  </a:lnTo>
                  <a:lnTo>
                    <a:pt x="1183" y="133"/>
                  </a:lnTo>
                  <a:lnTo>
                    <a:pt x="1199" y="144"/>
                  </a:lnTo>
                  <a:lnTo>
                    <a:pt x="1214" y="154"/>
                  </a:lnTo>
                  <a:lnTo>
                    <a:pt x="1230" y="167"/>
                  </a:lnTo>
                  <a:lnTo>
                    <a:pt x="1245" y="178"/>
                  </a:lnTo>
                  <a:lnTo>
                    <a:pt x="1260" y="191"/>
                  </a:lnTo>
                  <a:lnTo>
                    <a:pt x="1273" y="202"/>
                  </a:lnTo>
                  <a:lnTo>
                    <a:pt x="1286" y="215"/>
                  </a:lnTo>
                  <a:lnTo>
                    <a:pt x="1301" y="231"/>
                  </a:lnTo>
                  <a:lnTo>
                    <a:pt x="1317" y="248"/>
                  </a:lnTo>
                  <a:lnTo>
                    <a:pt x="1333" y="265"/>
                  </a:lnTo>
                  <a:lnTo>
                    <a:pt x="1350" y="283"/>
                  </a:lnTo>
                  <a:lnTo>
                    <a:pt x="1366" y="301"/>
                  </a:lnTo>
                  <a:lnTo>
                    <a:pt x="1384" y="317"/>
                  </a:lnTo>
                  <a:lnTo>
                    <a:pt x="1402" y="296"/>
                  </a:lnTo>
                  <a:lnTo>
                    <a:pt x="1425" y="265"/>
                  </a:lnTo>
                  <a:lnTo>
                    <a:pt x="1451" y="228"/>
                  </a:lnTo>
                  <a:lnTo>
                    <a:pt x="1477" y="188"/>
                  </a:lnTo>
                  <a:lnTo>
                    <a:pt x="1503" y="149"/>
                  </a:lnTo>
                  <a:lnTo>
                    <a:pt x="1528" y="113"/>
                  </a:lnTo>
                  <a:lnTo>
                    <a:pt x="1547" y="86"/>
                  </a:lnTo>
                  <a:lnTo>
                    <a:pt x="1560" y="70"/>
                  </a:lnTo>
                  <a:lnTo>
                    <a:pt x="1572" y="71"/>
                  </a:lnTo>
                  <a:lnTo>
                    <a:pt x="1587" y="89"/>
                  </a:lnTo>
                  <a:lnTo>
                    <a:pt x="1600" y="118"/>
                  </a:lnTo>
                  <a:lnTo>
                    <a:pt x="1608" y="152"/>
                  </a:lnTo>
                  <a:lnTo>
                    <a:pt x="1619" y="243"/>
                  </a:lnTo>
                  <a:lnTo>
                    <a:pt x="1624" y="340"/>
                  </a:lnTo>
                  <a:lnTo>
                    <a:pt x="1624" y="435"/>
                  </a:lnTo>
                  <a:lnTo>
                    <a:pt x="1618" y="516"/>
                  </a:lnTo>
                  <a:lnTo>
                    <a:pt x="1614" y="537"/>
                  </a:lnTo>
                  <a:lnTo>
                    <a:pt x="1609" y="568"/>
                  </a:lnTo>
                  <a:lnTo>
                    <a:pt x="1601" y="603"/>
                  </a:lnTo>
                  <a:lnTo>
                    <a:pt x="1593" y="639"/>
                  </a:lnTo>
                  <a:lnTo>
                    <a:pt x="1583" y="671"/>
                  </a:lnTo>
                  <a:lnTo>
                    <a:pt x="1573" y="697"/>
                  </a:lnTo>
                  <a:lnTo>
                    <a:pt x="1562" y="713"/>
                  </a:lnTo>
                  <a:lnTo>
                    <a:pt x="1552" y="715"/>
                  </a:lnTo>
                  <a:lnTo>
                    <a:pt x="1538" y="700"/>
                  </a:lnTo>
                  <a:lnTo>
                    <a:pt x="1515" y="673"/>
                  </a:lnTo>
                  <a:lnTo>
                    <a:pt x="1489" y="639"/>
                  </a:lnTo>
                  <a:lnTo>
                    <a:pt x="1461" y="600"/>
                  </a:lnTo>
                  <a:lnTo>
                    <a:pt x="1431" y="561"/>
                  </a:lnTo>
                  <a:lnTo>
                    <a:pt x="1407" y="524"/>
                  </a:lnTo>
                  <a:lnTo>
                    <a:pt x="1386" y="493"/>
                  </a:lnTo>
                  <a:lnTo>
                    <a:pt x="1373" y="474"/>
                  </a:lnTo>
                  <a:lnTo>
                    <a:pt x="1348" y="505"/>
                  </a:lnTo>
                  <a:lnTo>
                    <a:pt x="1322" y="534"/>
                  </a:lnTo>
                  <a:lnTo>
                    <a:pt x="1296" y="563"/>
                  </a:lnTo>
                  <a:lnTo>
                    <a:pt x="1268" y="589"/>
                  </a:lnTo>
                  <a:lnTo>
                    <a:pt x="1239" y="614"/>
                  </a:lnTo>
                  <a:lnTo>
                    <a:pt x="1209" y="637"/>
                  </a:lnTo>
                  <a:lnTo>
                    <a:pt x="1178" y="658"/>
                  </a:lnTo>
                  <a:lnTo>
                    <a:pt x="1147" y="678"/>
                  </a:lnTo>
                  <a:lnTo>
                    <a:pt x="1126" y="689"/>
                  </a:lnTo>
                  <a:lnTo>
                    <a:pt x="1103" y="702"/>
                  </a:lnTo>
                  <a:lnTo>
                    <a:pt x="1080" y="711"/>
                  </a:lnTo>
                  <a:lnTo>
                    <a:pt x="1057" y="721"/>
                  </a:lnTo>
                  <a:lnTo>
                    <a:pt x="1034" y="731"/>
                  </a:lnTo>
                  <a:lnTo>
                    <a:pt x="1011" y="741"/>
                  </a:lnTo>
                  <a:lnTo>
                    <a:pt x="987" y="749"/>
                  </a:lnTo>
                  <a:lnTo>
                    <a:pt x="964" y="755"/>
                  </a:lnTo>
                  <a:lnTo>
                    <a:pt x="940" y="763"/>
                  </a:lnTo>
                  <a:lnTo>
                    <a:pt x="917" y="770"/>
                  </a:lnTo>
                  <a:lnTo>
                    <a:pt x="892" y="776"/>
                  </a:lnTo>
                  <a:lnTo>
                    <a:pt x="868" y="781"/>
                  </a:lnTo>
                  <a:lnTo>
                    <a:pt x="843" y="787"/>
                  </a:lnTo>
                  <a:lnTo>
                    <a:pt x="819" y="792"/>
                  </a:lnTo>
                  <a:lnTo>
                    <a:pt x="794" y="796"/>
                  </a:lnTo>
                  <a:lnTo>
                    <a:pt x="770" y="800"/>
                  </a:lnTo>
                  <a:lnTo>
                    <a:pt x="740" y="805"/>
                  </a:lnTo>
                  <a:lnTo>
                    <a:pt x="713" y="808"/>
                  </a:lnTo>
                  <a:lnTo>
                    <a:pt x="685" y="810"/>
                  </a:lnTo>
                  <a:lnTo>
                    <a:pt x="657" y="812"/>
                  </a:lnTo>
                  <a:lnTo>
                    <a:pt x="631" y="812"/>
                  </a:lnTo>
                  <a:lnTo>
                    <a:pt x="605" y="810"/>
                  </a:lnTo>
                  <a:lnTo>
                    <a:pt x="580" y="808"/>
                  </a:lnTo>
                  <a:lnTo>
                    <a:pt x="554" y="805"/>
                  </a:lnTo>
                  <a:lnTo>
                    <a:pt x="530" y="800"/>
                  </a:lnTo>
                  <a:lnTo>
                    <a:pt x="503" y="796"/>
                  </a:lnTo>
                  <a:lnTo>
                    <a:pt x="477" y="791"/>
                  </a:lnTo>
                  <a:lnTo>
                    <a:pt x="453" y="784"/>
                  </a:lnTo>
                  <a:lnTo>
                    <a:pt x="427" y="776"/>
                  </a:lnTo>
                  <a:lnTo>
                    <a:pt x="399" y="770"/>
                  </a:lnTo>
                  <a:lnTo>
                    <a:pt x="371" y="760"/>
                  </a:lnTo>
                  <a:lnTo>
                    <a:pt x="343" y="752"/>
                  </a:lnTo>
                  <a:lnTo>
                    <a:pt x="319" y="744"/>
                  </a:lnTo>
                  <a:lnTo>
                    <a:pt x="289" y="731"/>
                  </a:lnTo>
                  <a:lnTo>
                    <a:pt x="258" y="716"/>
                  </a:lnTo>
                  <a:lnTo>
                    <a:pt x="226" y="700"/>
                  </a:lnTo>
                  <a:lnTo>
                    <a:pt x="193" y="682"/>
                  </a:lnTo>
                  <a:lnTo>
                    <a:pt x="164" y="663"/>
                  </a:lnTo>
                  <a:lnTo>
                    <a:pt x="137" y="645"/>
                  </a:lnTo>
                  <a:lnTo>
                    <a:pt x="116" y="629"/>
                  </a:lnTo>
                  <a:lnTo>
                    <a:pt x="100" y="613"/>
                  </a:lnTo>
                  <a:lnTo>
                    <a:pt x="82" y="590"/>
                  </a:lnTo>
                  <a:lnTo>
                    <a:pt x="62" y="561"/>
                  </a:lnTo>
                  <a:lnTo>
                    <a:pt x="43" y="532"/>
                  </a:lnTo>
                  <a:lnTo>
                    <a:pt x="26" y="503"/>
                  </a:lnTo>
                  <a:lnTo>
                    <a:pt x="12" y="477"/>
                  </a:lnTo>
                  <a:lnTo>
                    <a:pt x="4" y="458"/>
                  </a:lnTo>
                  <a:lnTo>
                    <a:pt x="0" y="446"/>
                  </a:lnTo>
                  <a:lnTo>
                    <a:pt x="2" y="437"/>
                  </a:lnTo>
                  <a:lnTo>
                    <a:pt x="7" y="424"/>
                  </a:lnTo>
                  <a:lnTo>
                    <a:pt x="12" y="408"/>
                  </a:lnTo>
                  <a:lnTo>
                    <a:pt x="18" y="390"/>
                  </a:lnTo>
                  <a:lnTo>
                    <a:pt x="28" y="369"/>
                  </a:lnTo>
                  <a:lnTo>
                    <a:pt x="39" y="345"/>
                  </a:lnTo>
                  <a:lnTo>
                    <a:pt x="54" y="319"/>
                  </a:lnTo>
                  <a:lnTo>
                    <a:pt x="74" y="290"/>
                  </a:lnTo>
                  <a:lnTo>
                    <a:pt x="90" y="269"/>
                  </a:lnTo>
                  <a:lnTo>
                    <a:pt x="108" y="248"/>
                  </a:lnTo>
                  <a:lnTo>
                    <a:pt x="129" y="226"/>
                  </a:lnTo>
                  <a:lnTo>
                    <a:pt x="151" y="205"/>
                  </a:lnTo>
                  <a:lnTo>
                    <a:pt x="173" y="186"/>
                  </a:lnTo>
                  <a:lnTo>
                    <a:pt x="198" y="167"/>
                  </a:lnTo>
                  <a:lnTo>
                    <a:pt x="224" y="149"/>
                  </a:lnTo>
                  <a:lnTo>
                    <a:pt x="249" y="13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2" name="Freeform 42"/>
            <p:cNvSpPr>
              <a:spLocks noChangeAspect="1"/>
            </p:cNvSpPr>
            <p:nvPr/>
          </p:nvSpPr>
          <p:spPr bwMode="auto">
            <a:xfrm>
              <a:off x="4982" y="248"/>
              <a:ext cx="690" cy="334"/>
            </a:xfrm>
            <a:custGeom>
              <a:avLst/>
              <a:gdLst>
                <a:gd name="T0" fmla="*/ 229 w 1557"/>
                <a:gd name="T1" fmla="*/ 136 h 754"/>
                <a:gd name="T2" fmla="*/ 147 w 1557"/>
                <a:gd name="T3" fmla="*/ 204 h 754"/>
                <a:gd name="T4" fmla="*/ 77 w 1557"/>
                <a:gd name="T5" fmla="*/ 282 h 754"/>
                <a:gd name="T6" fmla="*/ 17 w 1557"/>
                <a:gd name="T7" fmla="*/ 374 h 754"/>
                <a:gd name="T8" fmla="*/ 0 w 1557"/>
                <a:gd name="T9" fmla="*/ 409 h 754"/>
                <a:gd name="T10" fmla="*/ 77 w 1557"/>
                <a:gd name="T11" fmla="*/ 534 h 754"/>
                <a:gd name="T12" fmla="*/ 231 w 1557"/>
                <a:gd name="T13" fmla="*/ 650 h 754"/>
                <a:gd name="T14" fmla="*/ 412 w 1557"/>
                <a:gd name="T15" fmla="*/ 721 h 754"/>
                <a:gd name="T16" fmla="*/ 585 w 1557"/>
                <a:gd name="T17" fmla="*/ 752 h 754"/>
                <a:gd name="T18" fmla="*/ 752 w 1557"/>
                <a:gd name="T19" fmla="*/ 746 h 754"/>
                <a:gd name="T20" fmla="*/ 923 w 1557"/>
                <a:gd name="T21" fmla="*/ 700 h 754"/>
                <a:gd name="T22" fmla="*/ 1090 w 1557"/>
                <a:gd name="T23" fmla="*/ 623 h 754"/>
                <a:gd name="T24" fmla="*/ 1239 w 1557"/>
                <a:gd name="T25" fmla="*/ 514 h 754"/>
                <a:gd name="T26" fmla="*/ 1302 w 1557"/>
                <a:gd name="T27" fmla="*/ 451 h 754"/>
                <a:gd name="T28" fmla="*/ 1312 w 1557"/>
                <a:gd name="T29" fmla="*/ 429 h 754"/>
                <a:gd name="T30" fmla="*/ 1288 w 1557"/>
                <a:gd name="T31" fmla="*/ 421 h 754"/>
                <a:gd name="T32" fmla="*/ 1181 w 1557"/>
                <a:gd name="T33" fmla="*/ 518 h 754"/>
                <a:gd name="T34" fmla="*/ 1034 w 1557"/>
                <a:gd name="T35" fmla="*/ 616 h 754"/>
                <a:gd name="T36" fmla="*/ 873 w 1557"/>
                <a:gd name="T37" fmla="*/ 682 h 754"/>
                <a:gd name="T38" fmla="*/ 708 w 1557"/>
                <a:gd name="T39" fmla="*/ 716 h 754"/>
                <a:gd name="T40" fmla="*/ 552 w 1557"/>
                <a:gd name="T41" fmla="*/ 715 h 754"/>
                <a:gd name="T42" fmla="*/ 386 w 1557"/>
                <a:gd name="T43" fmla="*/ 678 h 754"/>
                <a:gd name="T44" fmla="*/ 218 w 1557"/>
                <a:gd name="T45" fmla="*/ 602 h 754"/>
                <a:gd name="T46" fmla="*/ 82 w 1557"/>
                <a:gd name="T47" fmla="*/ 484 h 754"/>
                <a:gd name="T48" fmla="*/ 64 w 1557"/>
                <a:gd name="T49" fmla="*/ 362 h 754"/>
                <a:gd name="T50" fmla="*/ 123 w 1557"/>
                <a:gd name="T51" fmla="*/ 280 h 754"/>
                <a:gd name="T52" fmla="*/ 193 w 1557"/>
                <a:gd name="T53" fmla="*/ 209 h 754"/>
                <a:gd name="T54" fmla="*/ 271 w 1557"/>
                <a:gd name="T55" fmla="*/ 149 h 754"/>
                <a:gd name="T56" fmla="*/ 404 w 1557"/>
                <a:gd name="T57" fmla="*/ 83 h 754"/>
                <a:gd name="T58" fmla="*/ 592 w 1557"/>
                <a:gd name="T59" fmla="*/ 37 h 754"/>
                <a:gd name="T60" fmla="*/ 786 w 1557"/>
                <a:gd name="T61" fmla="*/ 42 h 754"/>
                <a:gd name="T62" fmla="*/ 984 w 1557"/>
                <a:gd name="T63" fmla="*/ 96 h 754"/>
                <a:gd name="T64" fmla="*/ 1144 w 1557"/>
                <a:gd name="T65" fmla="*/ 181 h 754"/>
                <a:gd name="T66" fmla="*/ 1261 w 1557"/>
                <a:gd name="T67" fmla="*/ 288 h 754"/>
                <a:gd name="T68" fmla="*/ 1366 w 1557"/>
                <a:gd name="T69" fmla="*/ 417 h 754"/>
                <a:gd name="T70" fmla="*/ 1458 w 1557"/>
                <a:gd name="T71" fmla="*/ 555 h 754"/>
                <a:gd name="T72" fmla="*/ 1507 w 1557"/>
                <a:gd name="T73" fmla="*/ 628 h 754"/>
                <a:gd name="T74" fmla="*/ 1526 w 1557"/>
                <a:gd name="T75" fmla="*/ 624 h 754"/>
                <a:gd name="T76" fmla="*/ 1557 w 1557"/>
                <a:gd name="T77" fmla="*/ 359 h 754"/>
                <a:gd name="T78" fmla="*/ 1541 w 1557"/>
                <a:gd name="T79" fmla="*/ 105 h 754"/>
                <a:gd name="T80" fmla="*/ 1521 w 1557"/>
                <a:gd name="T81" fmla="*/ 104 h 754"/>
                <a:gd name="T82" fmla="*/ 1495 w 1557"/>
                <a:gd name="T83" fmla="*/ 152 h 754"/>
                <a:gd name="T84" fmla="*/ 1436 w 1557"/>
                <a:gd name="T85" fmla="*/ 244 h 754"/>
                <a:gd name="T86" fmla="*/ 1394 w 1557"/>
                <a:gd name="T87" fmla="*/ 307 h 754"/>
                <a:gd name="T88" fmla="*/ 1413 w 1557"/>
                <a:gd name="T89" fmla="*/ 324 h 754"/>
                <a:gd name="T90" fmla="*/ 1453 w 1557"/>
                <a:gd name="T91" fmla="*/ 280 h 754"/>
                <a:gd name="T92" fmla="*/ 1500 w 1557"/>
                <a:gd name="T93" fmla="*/ 210 h 754"/>
                <a:gd name="T94" fmla="*/ 1521 w 1557"/>
                <a:gd name="T95" fmla="*/ 240 h 754"/>
                <a:gd name="T96" fmla="*/ 1520 w 1557"/>
                <a:gd name="T97" fmla="*/ 445 h 754"/>
                <a:gd name="T98" fmla="*/ 1466 w 1557"/>
                <a:gd name="T99" fmla="*/ 503 h 754"/>
                <a:gd name="T100" fmla="*/ 1376 w 1557"/>
                <a:gd name="T101" fmla="*/ 372 h 754"/>
                <a:gd name="T102" fmla="*/ 1275 w 1557"/>
                <a:gd name="T103" fmla="*/ 251 h 754"/>
                <a:gd name="T104" fmla="*/ 1160 w 1557"/>
                <a:gd name="T105" fmla="*/ 149 h 754"/>
                <a:gd name="T106" fmla="*/ 995 w 1557"/>
                <a:gd name="T107" fmla="*/ 63 h 754"/>
                <a:gd name="T108" fmla="*/ 789 w 1557"/>
                <a:gd name="T109" fmla="*/ 8 h 754"/>
                <a:gd name="T110" fmla="*/ 587 w 1557"/>
                <a:gd name="T111" fmla="*/ 5 h 754"/>
                <a:gd name="T112" fmla="*/ 391 w 1557"/>
                <a:gd name="T113" fmla="*/ 5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754">
                  <a:moveTo>
                    <a:pt x="299" y="94"/>
                  </a:moveTo>
                  <a:lnTo>
                    <a:pt x="275" y="107"/>
                  </a:lnTo>
                  <a:lnTo>
                    <a:pt x="252" y="122"/>
                  </a:lnTo>
                  <a:lnTo>
                    <a:pt x="229" y="136"/>
                  </a:lnTo>
                  <a:lnTo>
                    <a:pt x="208" y="152"/>
                  </a:lnTo>
                  <a:lnTo>
                    <a:pt x="187" y="168"/>
                  </a:lnTo>
                  <a:lnTo>
                    <a:pt x="167" y="186"/>
                  </a:lnTo>
                  <a:lnTo>
                    <a:pt x="147" y="204"/>
                  </a:lnTo>
                  <a:lnTo>
                    <a:pt x="129" y="222"/>
                  </a:lnTo>
                  <a:lnTo>
                    <a:pt x="111" y="241"/>
                  </a:lnTo>
                  <a:lnTo>
                    <a:pt x="95" y="261"/>
                  </a:lnTo>
                  <a:lnTo>
                    <a:pt x="77" y="282"/>
                  </a:lnTo>
                  <a:lnTo>
                    <a:pt x="62" y="303"/>
                  </a:lnTo>
                  <a:lnTo>
                    <a:pt x="46" y="325"/>
                  </a:lnTo>
                  <a:lnTo>
                    <a:pt x="31" y="349"/>
                  </a:lnTo>
                  <a:lnTo>
                    <a:pt x="17" y="374"/>
                  </a:lnTo>
                  <a:lnTo>
                    <a:pt x="4" y="398"/>
                  </a:lnTo>
                  <a:lnTo>
                    <a:pt x="2" y="401"/>
                  </a:lnTo>
                  <a:lnTo>
                    <a:pt x="0" y="404"/>
                  </a:lnTo>
                  <a:lnTo>
                    <a:pt x="0" y="409"/>
                  </a:lnTo>
                  <a:lnTo>
                    <a:pt x="2" y="413"/>
                  </a:lnTo>
                  <a:lnTo>
                    <a:pt x="23" y="456"/>
                  </a:lnTo>
                  <a:lnTo>
                    <a:pt x="48" y="497"/>
                  </a:lnTo>
                  <a:lnTo>
                    <a:pt x="77" y="534"/>
                  </a:lnTo>
                  <a:lnTo>
                    <a:pt x="111" y="568"/>
                  </a:lnTo>
                  <a:lnTo>
                    <a:pt x="149" y="598"/>
                  </a:lnTo>
                  <a:lnTo>
                    <a:pt x="188" y="626"/>
                  </a:lnTo>
                  <a:lnTo>
                    <a:pt x="231" y="650"/>
                  </a:lnTo>
                  <a:lnTo>
                    <a:pt x="275" y="673"/>
                  </a:lnTo>
                  <a:lnTo>
                    <a:pt x="320" y="692"/>
                  </a:lnTo>
                  <a:lnTo>
                    <a:pt x="366" y="708"/>
                  </a:lnTo>
                  <a:lnTo>
                    <a:pt x="412" y="721"/>
                  </a:lnTo>
                  <a:lnTo>
                    <a:pt x="458" y="733"/>
                  </a:lnTo>
                  <a:lnTo>
                    <a:pt x="502" y="742"/>
                  </a:lnTo>
                  <a:lnTo>
                    <a:pt x="544" y="749"/>
                  </a:lnTo>
                  <a:lnTo>
                    <a:pt x="585" y="752"/>
                  </a:lnTo>
                  <a:lnTo>
                    <a:pt x="624" y="754"/>
                  </a:lnTo>
                  <a:lnTo>
                    <a:pt x="667" y="754"/>
                  </a:lnTo>
                  <a:lnTo>
                    <a:pt x="709" y="750"/>
                  </a:lnTo>
                  <a:lnTo>
                    <a:pt x="752" y="746"/>
                  </a:lnTo>
                  <a:lnTo>
                    <a:pt x="796" y="737"/>
                  </a:lnTo>
                  <a:lnTo>
                    <a:pt x="838" y="728"/>
                  </a:lnTo>
                  <a:lnTo>
                    <a:pt x="881" y="715"/>
                  </a:lnTo>
                  <a:lnTo>
                    <a:pt x="923" y="700"/>
                  </a:lnTo>
                  <a:lnTo>
                    <a:pt x="966" y="684"/>
                  </a:lnTo>
                  <a:lnTo>
                    <a:pt x="1008" y="666"/>
                  </a:lnTo>
                  <a:lnTo>
                    <a:pt x="1049" y="645"/>
                  </a:lnTo>
                  <a:lnTo>
                    <a:pt x="1090" y="623"/>
                  </a:lnTo>
                  <a:lnTo>
                    <a:pt x="1129" y="598"/>
                  </a:lnTo>
                  <a:lnTo>
                    <a:pt x="1167" y="571"/>
                  </a:lnTo>
                  <a:lnTo>
                    <a:pt x="1204" y="543"/>
                  </a:lnTo>
                  <a:lnTo>
                    <a:pt x="1239" y="514"/>
                  </a:lnTo>
                  <a:lnTo>
                    <a:pt x="1273" y="482"/>
                  </a:lnTo>
                  <a:lnTo>
                    <a:pt x="1278" y="477"/>
                  </a:lnTo>
                  <a:lnTo>
                    <a:pt x="1291" y="464"/>
                  </a:lnTo>
                  <a:lnTo>
                    <a:pt x="1302" y="451"/>
                  </a:lnTo>
                  <a:lnTo>
                    <a:pt x="1307" y="446"/>
                  </a:lnTo>
                  <a:lnTo>
                    <a:pt x="1310" y="442"/>
                  </a:lnTo>
                  <a:lnTo>
                    <a:pt x="1314" y="435"/>
                  </a:lnTo>
                  <a:lnTo>
                    <a:pt x="1312" y="429"/>
                  </a:lnTo>
                  <a:lnTo>
                    <a:pt x="1309" y="422"/>
                  </a:lnTo>
                  <a:lnTo>
                    <a:pt x="1302" y="419"/>
                  </a:lnTo>
                  <a:lnTo>
                    <a:pt x="1296" y="417"/>
                  </a:lnTo>
                  <a:lnTo>
                    <a:pt x="1288" y="421"/>
                  </a:lnTo>
                  <a:lnTo>
                    <a:pt x="1283" y="424"/>
                  </a:lnTo>
                  <a:lnTo>
                    <a:pt x="1248" y="459"/>
                  </a:lnTo>
                  <a:lnTo>
                    <a:pt x="1216" y="490"/>
                  </a:lnTo>
                  <a:lnTo>
                    <a:pt x="1181" y="518"/>
                  </a:lnTo>
                  <a:lnTo>
                    <a:pt x="1147" y="545"/>
                  </a:lnTo>
                  <a:lnTo>
                    <a:pt x="1110" y="571"/>
                  </a:lnTo>
                  <a:lnTo>
                    <a:pt x="1072" y="594"/>
                  </a:lnTo>
                  <a:lnTo>
                    <a:pt x="1034" y="616"/>
                  </a:lnTo>
                  <a:lnTo>
                    <a:pt x="995" y="636"/>
                  </a:lnTo>
                  <a:lnTo>
                    <a:pt x="954" y="653"/>
                  </a:lnTo>
                  <a:lnTo>
                    <a:pt x="914" y="670"/>
                  </a:lnTo>
                  <a:lnTo>
                    <a:pt x="873" y="682"/>
                  </a:lnTo>
                  <a:lnTo>
                    <a:pt x="832" y="695"/>
                  </a:lnTo>
                  <a:lnTo>
                    <a:pt x="789" y="704"/>
                  </a:lnTo>
                  <a:lnTo>
                    <a:pt x="749" y="712"/>
                  </a:lnTo>
                  <a:lnTo>
                    <a:pt x="708" y="716"/>
                  </a:lnTo>
                  <a:lnTo>
                    <a:pt x="667" y="720"/>
                  </a:lnTo>
                  <a:lnTo>
                    <a:pt x="626" y="720"/>
                  </a:lnTo>
                  <a:lnTo>
                    <a:pt x="590" y="718"/>
                  </a:lnTo>
                  <a:lnTo>
                    <a:pt x="552" y="715"/>
                  </a:lnTo>
                  <a:lnTo>
                    <a:pt x="513" y="708"/>
                  </a:lnTo>
                  <a:lnTo>
                    <a:pt x="471" y="700"/>
                  </a:lnTo>
                  <a:lnTo>
                    <a:pt x="428" y="691"/>
                  </a:lnTo>
                  <a:lnTo>
                    <a:pt x="386" y="678"/>
                  </a:lnTo>
                  <a:lnTo>
                    <a:pt x="342" y="663"/>
                  </a:lnTo>
                  <a:lnTo>
                    <a:pt x="299" y="645"/>
                  </a:lnTo>
                  <a:lnTo>
                    <a:pt x="257" y="624"/>
                  </a:lnTo>
                  <a:lnTo>
                    <a:pt x="218" y="602"/>
                  </a:lnTo>
                  <a:lnTo>
                    <a:pt x="178" y="577"/>
                  </a:lnTo>
                  <a:lnTo>
                    <a:pt x="142" y="548"/>
                  </a:lnTo>
                  <a:lnTo>
                    <a:pt x="111" y="518"/>
                  </a:lnTo>
                  <a:lnTo>
                    <a:pt x="82" y="484"/>
                  </a:lnTo>
                  <a:lnTo>
                    <a:pt x="57" y="448"/>
                  </a:lnTo>
                  <a:lnTo>
                    <a:pt x="38" y="408"/>
                  </a:lnTo>
                  <a:lnTo>
                    <a:pt x="51" y="385"/>
                  </a:lnTo>
                  <a:lnTo>
                    <a:pt x="64" y="362"/>
                  </a:lnTo>
                  <a:lnTo>
                    <a:pt x="79" y="340"/>
                  </a:lnTo>
                  <a:lnTo>
                    <a:pt x="92" y="319"/>
                  </a:lnTo>
                  <a:lnTo>
                    <a:pt x="108" y="299"/>
                  </a:lnTo>
                  <a:lnTo>
                    <a:pt x="123" y="280"/>
                  </a:lnTo>
                  <a:lnTo>
                    <a:pt x="139" y="261"/>
                  </a:lnTo>
                  <a:lnTo>
                    <a:pt x="157" y="243"/>
                  </a:lnTo>
                  <a:lnTo>
                    <a:pt x="173" y="225"/>
                  </a:lnTo>
                  <a:lnTo>
                    <a:pt x="193" y="209"/>
                  </a:lnTo>
                  <a:lnTo>
                    <a:pt x="211" y="193"/>
                  </a:lnTo>
                  <a:lnTo>
                    <a:pt x="231" y="178"/>
                  </a:lnTo>
                  <a:lnTo>
                    <a:pt x="250" y="164"/>
                  </a:lnTo>
                  <a:lnTo>
                    <a:pt x="271" y="149"/>
                  </a:lnTo>
                  <a:lnTo>
                    <a:pt x="293" y="136"/>
                  </a:lnTo>
                  <a:lnTo>
                    <a:pt x="316" y="123"/>
                  </a:lnTo>
                  <a:lnTo>
                    <a:pt x="360" y="100"/>
                  </a:lnTo>
                  <a:lnTo>
                    <a:pt x="404" y="83"/>
                  </a:lnTo>
                  <a:lnTo>
                    <a:pt x="450" y="67"/>
                  </a:lnTo>
                  <a:lnTo>
                    <a:pt x="497" y="54"/>
                  </a:lnTo>
                  <a:lnTo>
                    <a:pt x="543" y="44"/>
                  </a:lnTo>
                  <a:lnTo>
                    <a:pt x="592" y="37"/>
                  </a:lnTo>
                  <a:lnTo>
                    <a:pt x="639" y="34"/>
                  </a:lnTo>
                  <a:lnTo>
                    <a:pt x="688" y="33"/>
                  </a:lnTo>
                  <a:lnTo>
                    <a:pt x="737" y="36"/>
                  </a:lnTo>
                  <a:lnTo>
                    <a:pt x="786" y="42"/>
                  </a:lnTo>
                  <a:lnTo>
                    <a:pt x="835" y="50"/>
                  </a:lnTo>
                  <a:lnTo>
                    <a:pt x="884" y="62"/>
                  </a:lnTo>
                  <a:lnTo>
                    <a:pt x="935" y="78"/>
                  </a:lnTo>
                  <a:lnTo>
                    <a:pt x="984" y="96"/>
                  </a:lnTo>
                  <a:lnTo>
                    <a:pt x="1031" y="117"/>
                  </a:lnTo>
                  <a:lnTo>
                    <a:pt x="1080" y="141"/>
                  </a:lnTo>
                  <a:lnTo>
                    <a:pt x="1113" y="160"/>
                  </a:lnTo>
                  <a:lnTo>
                    <a:pt x="1144" y="181"/>
                  </a:lnTo>
                  <a:lnTo>
                    <a:pt x="1175" y="206"/>
                  </a:lnTo>
                  <a:lnTo>
                    <a:pt x="1204" y="231"/>
                  </a:lnTo>
                  <a:lnTo>
                    <a:pt x="1234" y="259"/>
                  </a:lnTo>
                  <a:lnTo>
                    <a:pt x="1261" y="288"/>
                  </a:lnTo>
                  <a:lnTo>
                    <a:pt x="1289" y="319"/>
                  </a:lnTo>
                  <a:lnTo>
                    <a:pt x="1315" y="351"/>
                  </a:lnTo>
                  <a:lnTo>
                    <a:pt x="1342" y="383"/>
                  </a:lnTo>
                  <a:lnTo>
                    <a:pt x="1366" y="417"/>
                  </a:lnTo>
                  <a:lnTo>
                    <a:pt x="1391" y="451"/>
                  </a:lnTo>
                  <a:lnTo>
                    <a:pt x="1413" y="487"/>
                  </a:lnTo>
                  <a:lnTo>
                    <a:pt x="1436" y="521"/>
                  </a:lnTo>
                  <a:lnTo>
                    <a:pt x="1458" y="555"/>
                  </a:lnTo>
                  <a:lnTo>
                    <a:pt x="1479" y="589"/>
                  </a:lnTo>
                  <a:lnTo>
                    <a:pt x="1500" y="621"/>
                  </a:lnTo>
                  <a:lnTo>
                    <a:pt x="1503" y="626"/>
                  </a:lnTo>
                  <a:lnTo>
                    <a:pt x="1507" y="628"/>
                  </a:lnTo>
                  <a:lnTo>
                    <a:pt x="1511" y="629"/>
                  </a:lnTo>
                  <a:lnTo>
                    <a:pt x="1516" y="629"/>
                  </a:lnTo>
                  <a:lnTo>
                    <a:pt x="1521" y="628"/>
                  </a:lnTo>
                  <a:lnTo>
                    <a:pt x="1526" y="624"/>
                  </a:lnTo>
                  <a:lnTo>
                    <a:pt x="1529" y="621"/>
                  </a:lnTo>
                  <a:lnTo>
                    <a:pt x="1531" y="616"/>
                  </a:lnTo>
                  <a:lnTo>
                    <a:pt x="1549" y="503"/>
                  </a:lnTo>
                  <a:lnTo>
                    <a:pt x="1557" y="359"/>
                  </a:lnTo>
                  <a:lnTo>
                    <a:pt x="1556" y="220"/>
                  </a:lnTo>
                  <a:lnTo>
                    <a:pt x="1546" y="115"/>
                  </a:lnTo>
                  <a:lnTo>
                    <a:pt x="1544" y="110"/>
                  </a:lnTo>
                  <a:lnTo>
                    <a:pt x="1541" y="105"/>
                  </a:lnTo>
                  <a:lnTo>
                    <a:pt x="1538" y="102"/>
                  </a:lnTo>
                  <a:lnTo>
                    <a:pt x="1531" y="100"/>
                  </a:lnTo>
                  <a:lnTo>
                    <a:pt x="1526" y="100"/>
                  </a:lnTo>
                  <a:lnTo>
                    <a:pt x="1521" y="104"/>
                  </a:lnTo>
                  <a:lnTo>
                    <a:pt x="1516" y="107"/>
                  </a:lnTo>
                  <a:lnTo>
                    <a:pt x="1513" y="112"/>
                  </a:lnTo>
                  <a:lnTo>
                    <a:pt x="1505" y="131"/>
                  </a:lnTo>
                  <a:lnTo>
                    <a:pt x="1495" y="152"/>
                  </a:lnTo>
                  <a:lnTo>
                    <a:pt x="1482" y="173"/>
                  </a:lnTo>
                  <a:lnTo>
                    <a:pt x="1469" y="196"/>
                  </a:lnTo>
                  <a:lnTo>
                    <a:pt x="1454" y="220"/>
                  </a:lnTo>
                  <a:lnTo>
                    <a:pt x="1436" y="244"/>
                  </a:lnTo>
                  <a:lnTo>
                    <a:pt x="1418" y="270"/>
                  </a:lnTo>
                  <a:lnTo>
                    <a:pt x="1397" y="296"/>
                  </a:lnTo>
                  <a:lnTo>
                    <a:pt x="1394" y="301"/>
                  </a:lnTo>
                  <a:lnTo>
                    <a:pt x="1394" y="307"/>
                  </a:lnTo>
                  <a:lnTo>
                    <a:pt x="1395" y="316"/>
                  </a:lnTo>
                  <a:lnTo>
                    <a:pt x="1400" y="320"/>
                  </a:lnTo>
                  <a:lnTo>
                    <a:pt x="1405" y="324"/>
                  </a:lnTo>
                  <a:lnTo>
                    <a:pt x="1413" y="324"/>
                  </a:lnTo>
                  <a:lnTo>
                    <a:pt x="1420" y="320"/>
                  </a:lnTo>
                  <a:lnTo>
                    <a:pt x="1425" y="317"/>
                  </a:lnTo>
                  <a:lnTo>
                    <a:pt x="1440" y="298"/>
                  </a:lnTo>
                  <a:lnTo>
                    <a:pt x="1453" y="280"/>
                  </a:lnTo>
                  <a:lnTo>
                    <a:pt x="1466" y="262"/>
                  </a:lnTo>
                  <a:lnTo>
                    <a:pt x="1479" y="244"/>
                  </a:lnTo>
                  <a:lnTo>
                    <a:pt x="1490" y="227"/>
                  </a:lnTo>
                  <a:lnTo>
                    <a:pt x="1500" y="210"/>
                  </a:lnTo>
                  <a:lnTo>
                    <a:pt x="1510" y="194"/>
                  </a:lnTo>
                  <a:lnTo>
                    <a:pt x="1520" y="178"/>
                  </a:lnTo>
                  <a:lnTo>
                    <a:pt x="1521" y="207"/>
                  </a:lnTo>
                  <a:lnTo>
                    <a:pt x="1521" y="240"/>
                  </a:lnTo>
                  <a:lnTo>
                    <a:pt x="1523" y="273"/>
                  </a:lnTo>
                  <a:lnTo>
                    <a:pt x="1523" y="309"/>
                  </a:lnTo>
                  <a:lnTo>
                    <a:pt x="1521" y="377"/>
                  </a:lnTo>
                  <a:lnTo>
                    <a:pt x="1520" y="445"/>
                  </a:lnTo>
                  <a:lnTo>
                    <a:pt x="1515" y="510"/>
                  </a:lnTo>
                  <a:lnTo>
                    <a:pt x="1507" y="568"/>
                  </a:lnTo>
                  <a:lnTo>
                    <a:pt x="1487" y="535"/>
                  </a:lnTo>
                  <a:lnTo>
                    <a:pt x="1466" y="503"/>
                  </a:lnTo>
                  <a:lnTo>
                    <a:pt x="1444" y="471"/>
                  </a:lnTo>
                  <a:lnTo>
                    <a:pt x="1422" y="437"/>
                  </a:lnTo>
                  <a:lnTo>
                    <a:pt x="1399" y="404"/>
                  </a:lnTo>
                  <a:lnTo>
                    <a:pt x="1376" y="372"/>
                  </a:lnTo>
                  <a:lnTo>
                    <a:pt x="1351" y="341"/>
                  </a:lnTo>
                  <a:lnTo>
                    <a:pt x="1327" y="309"/>
                  </a:lnTo>
                  <a:lnTo>
                    <a:pt x="1301" y="280"/>
                  </a:lnTo>
                  <a:lnTo>
                    <a:pt x="1275" y="251"/>
                  </a:lnTo>
                  <a:lnTo>
                    <a:pt x="1247" y="223"/>
                  </a:lnTo>
                  <a:lnTo>
                    <a:pt x="1219" y="196"/>
                  </a:lnTo>
                  <a:lnTo>
                    <a:pt x="1190" y="172"/>
                  </a:lnTo>
                  <a:lnTo>
                    <a:pt x="1160" y="149"/>
                  </a:lnTo>
                  <a:lnTo>
                    <a:pt x="1129" y="128"/>
                  </a:lnTo>
                  <a:lnTo>
                    <a:pt x="1096" y="110"/>
                  </a:lnTo>
                  <a:lnTo>
                    <a:pt x="1046" y="86"/>
                  </a:lnTo>
                  <a:lnTo>
                    <a:pt x="995" y="63"/>
                  </a:lnTo>
                  <a:lnTo>
                    <a:pt x="945" y="46"/>
                  </a:lnTo>
                  <a:lnTo>
                    <a:pt x="892" y="29"/>
                  </a:lnTo>
                  <a:lnTo>
                    <a:pt x="842" y="18"/>
                  </a:lnTo>
                  <a:lnTo>
                    <a:pt x="789" y="8"/>
                  </a:lnTo>
                  <a:lnTo>
                    <a:pt x="739" y="3"/>
                  </a:lnTo>
                  <a:lnTo>
                    <a:pt x="688" y="0"/>
                  </a:lnTo>
                  <a:lnTo>
                    <a:pt x="637" y="0"/>
                  </a:lnTo>
                  <a:lnTo>
                    <a:pt x="587" y="5"/>
                  </a:lnTo>
                  <a:lnTo>
                    <a:pt x="536" y="12"/>
                  </a:lnTo>
                  <a:lnTo>
                    <a:pt x="487" y="21"/>
                  </a:lnTo>
                  <a:lnTo>
                    <a:pt x="440" y="34"/>
                  </a:lnTo>
                  <a:lnTo>
                    <a:pt x="391" y="52"/>
                  </a:lnTo>
                  <a:lnTo>
                    <a:pt x="345" y="71"/>
                  </a:lnTo>
                  <a:lnTo>
                    <a:pt x="299"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3" name="Freeform 43"/>
            <p:cNvSpPr>
              <a:spLocks noChangeAspect="1"/>
            </p:cNvSpPr>
            <p:nvPr/>
          </p:nvSpPr>
          <p:spPr bwMode="auto">
            <a:xfrm>
              <a:off x="5259" y="180"/>
              <a:ext cx="193" cy="88"/>
            </a:xfrm>
            <a:custGeom>
              <a:avLst/>
              <a:gdLst>
                <a:gd name="T0" fmla="*/ 2 w 437"/>
                <a:gd name="T1" fmla="*/ 94 h 199"/>
                <a:gd name="T2" fmla="*/ 0 w 437"/>
                <a:gd name="T3" fmla="*/ 100 h 199"/>
                <a:gd name="T4" fmla="*/ 0 w 437"/>
                <a:gd name="T5" fmla="*/ 107 h 199"/>
                <a:gd name="T6" fmla="*/ 2 w 437"/>
                <a:gd name="T7" fmla="*/ 112 h 199"/>
                <a:gd name="T8" fmla="*/ 7 w 437"/>
                <a:gd name="T9" fmla="*/ 116 h 199"/>
                <a:gd name="T10" fmla="*/ 13 w 437"/>
                <a:gd name="T11" fmla="*/ 118 h 199"/>
                <a:gd name="T12" fmla="*/ 20 w 437"/>
                <a:gd name="T13" fmla="*/ 118 h 199"/>
                <a:gd name="T14" fmla="*/ 25 w 437"/>
                <a:gd name="T15" fmla="*/ 116 h 199"/>
                <a:gd name="T16" fmla="*/ 30 w 437"/>
                <a:gd name="T17" fmla="*/ 112 h 199"/>
                <a:gd name="T18" fmla="*/ 44 w 437"/>
                <a:gd name="T19" fmla="*/ 91 h 199"/>
                <a:gd name="T20" fmla="*/ 61 w 437"/>
                <a:gd name="T21" fmla="*/ 74 h 199"/>
                <a:gd name="T22" fmla="*/ 79 w 437"/>
                <a:gd name="T23" fmla="*/ 60 h 199"/>
                <a:gd name="T24" fmla="*/ 97 w 437"/>
                <a:gd name="T25" fmla="*/ 49 h 199"/>
                <a:gd name="T26" fmla="*/ 116 w 437"/>
                <a:gd name="T27" fmla="*/ 40 h 199"/>
                <a:gd name="T28" fmla="*/ 139 w 437"/>
                <a:gd name="T29" fmla="*/ 36 h 199"/>
                <a:gd name="T30" fmla="*/ 160 w 437"/>
                <a:gd name="T31" fmla="*/ 34 h 199"/>
                <a:gd name="T32" fmla="*/ 185 w 437"/>
                <a:gd name="T33" fmla="*/ 34 h 199"/>
                <a:gd name="T34" fmla="*/ 219 w 437"/>
                <a:gd name="T35" fmla="*/ 39 h 199"/>
                <a:gd name="T36" fmla="*/ 252 w 437"/>
                <a:gd name="T37" fmla="*/ 49 h 199"/>
                <a:gd name="T38" fmla="*/ 283 w 437"/>
                <a:gd name="T39" fmla="*/ 63 h 199"/>
                <a:gd name="T40" fmla="*/ 312 w 437"/>
                <a:gd name="T41" fmla="*/ 81 h 199"/>
                <a:gd name="T42" fmla="*/ 340 w 437"/>
                <a:gd name="T43" fmla="*/ 104 h 199"/>
                <a:gd name="T44" fmla="*/ 365 w 437"/>
                <a:gd name="T45" fmla="*/ 129 h 199"/>
                <a:gd name="T46" fmla="*/ 386 w 437"/>
                <a:gd name="T47" fmla="*/ 158 h 199"/>
                <a:gd name="T48" fmla="*/ 405 w 437"/>
                <a:gd name="T49" fmla="*/ 191 h 199"/>
                <a:gd name="T50" fmla="*/ 409 w 437"/>
                <a:gd name="T51" fmla="*/ 196 h 199"/>
                <a:gd name="T52" fmla="*/ 415 w 437"/>
                <a:gd name="T53" fmla="*/ 199 h 199"/>
                <a:gd name="T54" fmla="*/ 422 w 437"/>
                <a:gd name="T55" fmla="*/ 199 h 199"/>
                <a:gd name="T56" fmla="*/ 428 w 437"/>
                <a:gd name="T57" fmla="*/ 197 h 199"/>
                <a:gd name="T58" fmla="*/ 433 w 437"/>
                <a:gd name="T59" fmla="*/ 194 h 199"/>
                <a:gd name="T60" fmla="*/ 437 w 437"/>
                <a:gd name="T61" fmla="*/ 188 h 199"/>
                <a:gd name="T62" fmla="*/ 437 w 437"/>
                <a:gd name="T63" fmla="*/ 181 h 199"/>
                <a:gd name="T64" fmla="*/ 435 w 437"/>
                <a:gd name="T65" fmla="*/ 175 h 199"/>
                <a:gd name="T66" fmla="*/ 414 w 437"/>
                <a:gd name="T67" fmla="*/ 139 h 199"/>
                <a:gd name="T68" fmla="*/ 389 w 437"/>
                <a:gd name="T69" fmla="*/ 107 h 199"/>
                <a:gd name="T70" fmla="*/ 361 w 437"/>
                <a:gd name="T71" fmla="*/ 78 h 199"/>
                <a:gd name="T72" fmla="*/ 332 w 437"/>
                <a:gd name="T73" fmla="*/ 53 h 199"/>
                <a:gd name="T74" fmla="*/ 298 w 437"/>
                <a:gd name="T75" fmla="*/ 34 h 199"/>
                <a:gd name="T76" fmla="*/ 263 w 437"/>
                <a:gd name="T77" fmla="*/ 18 h 199"/>
                <a:gd name="T78" fmla="*/ 227 w 437"/>
                <a:gd name="T79" fmla="*/ 7 h 199"/>
                <a:gd name="T80" fmla="*/ 188 w 437"/>
                <a:gd name="T81" fmla="*/ 2 h 199"/>
                <a:gd name="T82" fmla="*/ 159 w 437"/>
                <a:gd name="T83" fmla="*/ 0 h 199"/>
                <a:gd name="T84" fmla="*/ 133 w 437"/>
                <a:gd name="T85" fmla="*/ 3 h 199"/>
                <a:gd name="T86" fmla="*/ 107 w 437"/>
                <a:gd name="T87" fmla="*/ 8 h 199"/>
                <a:gd name="T88" fmla="*/ 82 w 437"/>
                <a:gd name="T89" fmla="*/ 18 h 199"/>
                <a:gd name="T90" fmla="*/ 59 w 437"/>
                <a:gd name="T91" fmla="*/ 32 h 199"/>
                <a:gd name="T92" fmla="*/ 38 w 437"/>
                <a:gd name="T93" fmla="*/ 49 h 199"/>
                <a:gd name="T94" fmla="*/ 20 w 437"/>
                <a:gd name="T95" fmla="*/ 70 h 199"/>
                <a:gd name="T96" fmla="*/ 2 w 437"/>
                <a:gd name="T97"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99">
                  <a:moveTo>
                    <a:pt x="2" y="94"/>
                  </a:moveTo>
                  <a:lnTo>
                    <a:pt x="0" y="100"/>
                  </a:lnTo>
                  <a:lnTo>
                    <a:pt x="0" y="107"/>
                  </a:lnTo>
                  <a:lnTo>
                    <a:pt x="2" y="112"/>
                  </a:lnTo>
                  <a:lnTo>
                    <a:pt x="7" y="116"/>
                  </a:lnTo>
                  <a:lnTo>
                    <a:pt x="13" y="118"/>
                  </a:lnTo>
                  <a:lnTo>
                    <a:pt x="20" y="118"/>
                  </a:lnTo>
                  <a:lnTo>
                    <a:pt x="25" y="116"/>
                  </a:lnTo>
                  <a:lnTo>
                    <a:pt x="30" y="112"/>
                  </a:lnTo>
                  <a:lnTo>
                    <a:pt x="44" y="91"/>
                  </a:lnTo>
                  <a:lnTo>
                    <a:pt x="61" y="74"/>
                  </a:lnTo>
                  <a:lnTo>
                    <a:pt x="79" y="60"/>
                  </a:lnTo>
                  <a:lnTo>
                    <a:pt x="97" y="49"/>
                  </a:lnTo>
                  <a:lnTo>
                    <a:pt x="116" y="40"/>
                  </a:lnTo>
                  <a:lnTo>
                    <a:pt x="139" y="36"/>
                  </a:lnTo>
                  <a:lnTo>
                    <a:pt x="160" y="34"/>
                  </a:lnTo>
                  <a:lnTo>
                    <a:pt x="185" y="34"/>
                  </a:lnTo>
                  <a:lnTo>
                    <a:pt x="219" y="39"/>
                  </a:lnTo>
                  <a:lnTo>
                    <a:pt x="252" y="49"/>
                  </a:lnTo>
                  <a:lnTo>
                    <a:pt x="283" y="63"/>
                  </a:lnTo>
                  <a:lnTo>
                    <a:pt x="312" y="81"/>
                  </a:lnTo>
                  <a:lnTo>
                    <a:pt x="340" y="104"/>
                  </a:lnTo>
                  <a:lnTo>
                    <a:pt x="365" y="129"/>
                  </a:lnTo>
                  <a:lnTo>
                    <a:pt x="386" y="158"/>
                  </a:lnTo>
                  <a:lnTo>
                    <a:pt x="405" y="191"/>
                  </a:lnTo>
                  <a:lnTo>
                    <a:pt x="409" y="196"/>
                  </a:lnTo>
                  <a:lnTo>
                    <a:pt x="415" y="199"/>
                  </a:lnTo>
                  <a:lnTo>
                    <a:pt x="422" y="199"/>
                  </a:lnTo>
                  <a:lnTo>
                    <a:pt x="428" y="197"/>
                  </a:lnTo>
                  <a:lnTo>
                    <a:pt x="433" y="194"/>
                  </a:lnTo>
                  <a:lnTo>
                    <a:pt x="437" y="188"/>
                  </a:lnTo>
                  <a:lnTo>
                    <a:pt x="437" y="181"/>
                  </a:lnTo>
                  <a:lnTo>
                    <a:pt x="435" y="175"/>
                  </a:lnTo>
                  <a:lnTo>
                    <a:pt x="414" y="139"/>
                  </a:lnTo>
                  <a:lnTo>
                    <a:pt x="389" y="107"/>
                  </a:lnTo>
                  <a:lnTo>
                    <a:pt x="361" y="78"/>
                  </a:lnTo>
                  <a:lnTo>
                    <a:pt x="332" y="53"/>
                  </a:lnTo>
                  <a:lnTo>
                    <a:pt x="298" y="34"/>
                  </a:lnTo>
                  <a:lnTo>
                    <a:pt x="263" y="18"/>
                  </a:lnTo>
                  <a:lnTo>
                    <a:pt x="227" y="7"/>
                  </a:lnTo>
                  <a:lnTo>
                    <a:pt x="188" y="2"/>
                  </a:lnTo>
                  <a:lnTo>
                    <a:pt x="159" y="0"/>
                  </a:lnTo>
                  <a:lnTo>
                    <a:pt x="133" y="3"/>
                  </a:lnTo>
                  <a:lnTo>
                    <a:pt x="107" y="8"/>
                  </a:lnTo>
                  <a:lnTo>
                    <a:pt x="82" y="18"/>
                  </a:lnTo>
                  <a:lnTo>
                    <a:pt x="59" y="32"/>
                  </a:lnTo>
                  <a:lnTo>
                    <a:pt x="38" y="49"/>
                  </a:lnTo>
                  <a:lnTo>
                    <a:pt x="20" y="70"/>
                  </a:lnTo>
                  <a:lnTo>
                    <a:pt x="2"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4" name="Freeform 44"/>
            <p:cNvSpPr>
              <a:spLocks noChangeAspect="1"/>
            </p:cNvSpPr>
            <p:nvPr/>
          </p:nvSpPr>
          <p:spPr bwMode="auto">
            <a:xfrm>
              <a:off x="5261" y="558"/>
              <a:ext cx="195" cy="86"/>
            </a:xfrm>
            <a:custGeom>
              <a:avLst/>
              <a:gdLst>
                <a:gd name="T0" fmla="*/ 400 w 441"/>
                <a:gd name="T1" fmla="*/ 34 h 195"/>
                <a:gd name="T2" fmla="*/ 378 w 441"/>
                <a:gd name="T3" fmla="*/ 72 h 195"/>
                <a:gd name="T4" fmla="*/ 348 w 441"/>
                <a:gd name="T5" fmla="*/ 106 h 195"/>
                <a:gd name="T6" fmla="*/ 312 w 441"/>
                <a:gd name="T7" fmla="*/ 132 h 195"/>
                <a:gd name="T8" fmla="*/ 276 w 441"/>
                <a:gd name="T9" fmla="*/ 150 h 195"/>
                <a:gd name="T10" fmla="*/ 235 w 441"/>
                <a:gd name="T11" fmla="*/ 160 h 195"/>
                <a:gd name="T12" fmla="*/ 185 w 441"/>
                <a:gd name="T13" fmla="*/ 160 h 195"/>
                <a:gd name="T14" fmla="*/ 128 w 441"/>
                <a:gd name="T15" fmla="*/ 148 h 195"/>
                <a:gd name="T16" fmla="*/ 87 w 441"/>
                <a:gd name="T17" fmla="*/ 131 h 195"/>
                <a:gd name="T18" fmla="*/ 69 w 441"/>
                <a:gd name="T19" fmla="*/ 121 h 195"/>
                <a:gd name="T20" fmla="*/ 53 w 441"/>
                <a:gd name="T21" fmla="*/ 111 h 195"/>
                <a:gd name="T22" fmla="*/ 36 w 441"/>
                <a:gd name="T23" fmla="*/ 98 h 195"/>
                <a:gd name="T24" fmla="*/ 25 w 441"/>
                <a:gd name="T25" fmla="*/ 89 h 195"/>
                <a:gd name="T26" fmla="*/ 10 w 441"/>
                <a:gd name="T27" fmla="*/ 90 h 195"/>
                <a:gd name="T28" fmla="*/ 2 w 441"/>
                <a:gd name="T29" fmla="*/ 98 h 195"/>
                <a:gd name="T30" fmla="*/ 2 w 441"/>
                <a:gd name="T31" fmla="*/ 113 h 195"/>
                <a:gd name="T32" fmla="*/ 15 w 441"/>
                <a:gd name="T33" fmla="*/ 124 h 195"/>
                <a:gd name="T34" fmla="*/ 33 w 441"/>
                <a:gd name="T35" fmla="*/ 139 h 195"/>
                <a:gd name="T36" fmla="*/ 51 w 441"/>
                <a:gd name="T37" fmla="*/ 150 h 195"/>
                <a:gd name="T38" fmla="*/ 71 w 441"/>
                <a:gd name="T39" fmla="*/ 161 h 195"/>
                <a:gd name="T40" fmla="*/ 118 w 441"/>
                <a:gd name="T41" fmla="*/ 181 h 195"/>
                <a:gd name="T42" fmla="*/ 183 w 441"/>
                <a:gd name="T43" fmla="*/ 194 h 195"/>
                <a:gd name="T44" fmla="*/ 240 w 441"/>
                <a:gd name="T45" fmla="*/ 194 h 195"/>
                <a:gd name="T46" fmla="*/ 286 w 441"/>
                <a:gd name="T47" fmla="*/ 182 h 195"/>
                <a:gd name="T48" fmla="*/ 329 w 441"/>
                <a:gd name="T49" fmla="*/ 163 h 195"/>
                <a:gd name="T50" fmla="*/ 371 w 441"/>
                <a:gd name="T51" fmla="*/ 131 h 195"/>
                <a:gd name="T52" fmla="*/ 405 w 441"/>
                <a:gd name="T53" fmla="*/ 92 h 195"/>
                <a:gd name="T54" fmla="*/ 430 w 441"/>
                <a:gd name="T55" fmla="*/ 47 h 195"/>
                <a:gd name="T56" fmla="*/ 441 w 441"/>
                <a:gd name="T57" fmla="*/ 16 h 195"/>
                <a:gd name="T58" fmla="*/ 435 w 441"/>
                <a:gd name="T59" fmla="*/ 5 h 195"/>
                <a:gd name="T60" fmla="*/ 423 w 441"/>
                <a:gd name="T61" fmla="*/ 0 h 195"/>
                <a:gd name="T62" fmla="*/ 412 w 441"/>
                <a:gd name="T63"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195">
                  <a:moveTo>
                    <a:pt x="409" y="13"/>
                  </a:moveTo>
                  <a:lnTo>
                    <a:pt x="400" y="34"/>
                  </a:lnTo>
                  <a:lnTo>
                    <a:pt x="389" y="55"/>
                  </a:lnTo>
                  <a:lnTo>
                    <a:pt x="378" y="72"/>
                  </a:lnTo>
                  <a:lnTo>
                    <a:pt x="363" y="90"/>
                  </a:lnTo>
                  <a:lnTo>
                    <a:pt x="348" y="106"/>
                  </a:lnTo>
                  <a:lnTo>
                    <a:pt x="330" y="121"/>
                  </a:lnTo>
                  <a:lnTo>
                    <a:pt x="312" y="132"/>
                  </a:lnTo>
                  <a:lnTo>
                    <a:pt x="293" y="144"/>
                  </a:lnTo>
                  <a:lnTo>
                    <a:pt x="276" y="150"/>
                  </a:lnTo>
                  <a:lnTo>
                    <a:pt x="257" y="155"/>
                  </a:lnTo>
                  <a:lnTo>
                    <a:pt x="235" y="160"/>
                  </a:lnTo>
                  <a:lnTo>
                    <a:pt x="211" y="161"/>
                  </a:lnTo>
                  <a:lnTo>
                    <a:pt x="185" y="160"/>
                  </a:lnTo>
                  <a:lnTo>
                    <a:pt x="157" y="156"/>
                  </a:lnTo>
                  <a:lnTo>
                    <a:pt x="128" y="148"/>
                  </a:lnTo>
                  <a:lnTo>
                    <a:pt x="97" y="135"/>
                  </a:lnTo>
                  <a:lnTo>
                    <a:pt x="87" y="131"/>
                  </a:lnTo>
                  <a:lnTo>
                    <a:pt x="77" y="126"/>
                  </a:lnTo>
                  <a:lnTo>
                    <a:pt x="69" y="121"/>
                  </a:lnTo>
                  <a:lnTo>
                    <a:pt x="61" y="116"/>
                  </a:lnTo>
                  <a:lnTo>
                    <a:pt x="53" y="111"/>
                  </a:lnTo>
                  <a:lnTo>
                    <a:pt x="44" y="105"/>
                  </a:lnTo>
                  <a:lnTo>
                    <a:pt x="36" y="98"/>
                  </a:lnTo>
                  <a:lnTo>
                    <a:pt x="30" y="92"/>
                  </a:lnTo>
                  <a:lnTo>
                    <a:pt x="25" y="89"/>
                  </a:lnTo>
                  <a:lnTo>
                    <a:pt x="18" y="89"/>
                  </a:lnTo>
                  <a:lnTo>
                    <a:pt x="10" y="90"/>
                  </a:lnTo>
                  <a:lnTo>
                    <a:pt x="5" y="93"/>
                  </a:lnTo>
                  <a:lnTo>
                    <a:pt x="2" y="98"/>
                  </a:lnTo>
                  <a:lnTo>
                    <a:pt x="0" y="105"/>
                  </a:lnTo>
                  <a:lnTo>
                    <a:pt x="2" y="113"/>
                  </a:lnTo>
                  <a:lnTo>
                    <a:pt x="7" y="118"/>
                  </a:lnTo>
                  <a:lnTo>
                    <a:pt x="15" y="124"/>
                  </a:lnTo>
                  <a:lnTo>
                    <a:pt x="23" y="132"/>
                  </a:lnTo>
                  <a:lnTo>
                    <a:pt x="33" y="139"/>
                  </a:lnTo>
                  <a:lnTo>
                    <a:pt x="41" y="144"/>
                  </a:lnTo>
                  <a:lnTo>
                    <a:pt x="51" y="150"/>
                  </a:lnTo>
                  <a:lnTo>
                    <a:pt x="61" y="156"/>
                  </a:lnTo>
                  <a:lnTo>
                    <a:pt x="71" y="161"/>
                  </a:lnTo>
                  <a:lnTo>
                    <a:pt x="82" y="166"/>
                  </a:lnTo>
                  <a:lnTo>
                    <a:pt x="118" y="181"/>
                  </a:lnTo>
                  <a:lnTo>
                    <a:pt x="152" y="189"/>
                  </a:lnTo>
                  <a:lnTo>
                    <a:pt x="183" y="194"/>
                  </a:lnTo>
                  <a:lnTo>
                    <a:pt x="213" y="195"/>
                  </a:lnTo>
                  <a:lnTo>
                    <a:pt x="240" y="194"/>
                  </a:lnTo>
                  <a:lnTo>
                    <a:pt x="265" y="189"/>
                  </a:lnTo>
                  <a:lnTo>
                    <a:pt x="286" y="182"/>
                  </a:lnTo>
                  <a:lnTo>
                    <a:pt x="306" y="174"/>
                  </a:lnTo>
                  <a:lnTo>
                    <a:pt x="329" y="163"/>
                  </a:lnTo>
                  <a:lnTo>
                    <a:pt x="350" y="148"/>
                  </a:lnTo>
                  <a:lnTo>
                    <a:pt x="371" y="131"/>
                  </a:lnTo>
                  <a:lnTo>
                    <a:pt x="389" y="113"/>
                  </a:lnTo>
                  <a:lnTo>
                    <a:pt x="405" y="92"/>
                  </a:lnTo>
                  <a:lnTo>
                    <a:pt x="418" y="71"/>
                  </a:lnTo>
                  <a:lnTo>
                    <a:pt x="430" y="47"/>
                  </a:lnTo>
                  <a:lnTo>
                    <a:pt x="440" y="22"/>
                  </a:lnTo>
                  <a:lnTo>
                    <a:pt x="441" y="16"/>
                  </a:lnTo>
                  <a:lnTo>
                    <a:pt x="440" y="9"/>
                  </a:lnTo>
                  <a:lnTo>
                    <a:pt x="435" y="5"/>
                  </a:lnTo>
                  <a:lnTo>
                    <a:pt x="430" y="1"/>
                  </a:lnTo>
                  <a:lnTo>
                    <a:pt x="423" y="0"/>
                  </a:lnTo>
                  <a:lnTo>
                    <a:pt x="417" y="1"/>
                  </a:lnTo>
                  <a:lnTo>
                    <a:pt x="412" y="6"/>
                  </a:lnTo>
                  <a:lnTo>
                    <a:pt x="409"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5" name="Freeform 45"/>
            <p:cNvSpPr>
              <a:spLocks noChangeAspect="1"/>
            </p:cNvSpPr>
            <p:nvPr/>
          </p:nvSpPr>
          <p:spPr bwMode="auto">
            <a:xfrm>
              <a:off x="5076" y="341"/>
              <a:ext cx="128" cy="124"/>
            </a:xfrm>
            <a:custGeom>
              <a:avLst/>
              <a:gdLst>
                <a:gd name="T0" fmla="*/ 36 w 291"/>
                <a:gd name="T1" fmla="*/ 66 h 281"/>
                <a:gd name="T2" fmla="*/ 21 w 291"/>
                <a:gd name="T3" fmla="*/ 89 h 281"/>
                <a:gd name="T4" fmla="*/ 11 w 291"/>
                <a:gd name="T5" fmla="*/ 111 h 281"/>
                <a:gd name="T6" fmla="*/ 3 w 291"/>
                <a:gd name="T7" fmla="*/ 137 h 281"/>
                <a:gd name="T8" fmla="*/ 0 w 291"/>
                <a:gd name="T9" fmla="*/ 163 h 281"/>
                <a:gd name="T10" fmla="*/ 0 w 291"/>
                <a:gd name="T11" fmla="*/ 189 h 281"/>
                <a:gd name="T12" fmla="*/ 7 w 291"/>
                <a:gd name="T13" fmla="*/ 212 h 281"/>
                <a:gd name="T14" fmla="*/ 20 w 291"/>
                <a:gd name="T15" fmla="*/ 234 h 281"/>
                <a:gd name="T16" fmla="*/ 38 w 291"/>
                <a:gd name="T17" fmla="*/ 254 h 281"/>
                <a:gd name="T18" fmla="*/ 57 w 291"/>
                <a:gd name="T19" fmla="*/ 267 h 281"/>
                <a:gd name="T20" fmla="*/ 78 w 291"/>
                <a:gd name="T21" fmla="*/ 275 h 281"/>
                <a:gd name="T22" fmla="*/ 100 w 291"/>
                <a:gd name="T23" fmla="*/ 279 h 281"/>
                <a:gd name="T24" fmla="*/ 124 w 291"/>
                <a:gd name="T25" fmla="*/ 281 h 281"/>
                <a:gd name="T26" fmla="*/ 147 w 291"/>
                <a:gd name="T27" fmla="*/ 279 h 281"/>
                <a:gd name="T28" fmla="*/ 170 w 291"/>
                <a:gd name="T29" fmla="*/ 275 h 281"/>
                <a:gd name="T30" fmla="*/ 193 w 291"/>
                <a:gd name="T31" fmla="*/ 267 h 281"/>
                <a:gd name="T32" fmla="*/ 212 w 291"/>
                <a:gd name="T33" fmla="*/ 257 h 281"/>
                <a:gd name="T34" fmla="*/ 237 w 291"/>
                <a:gd name="T35" fmla="*/ 237 h 281"/>
                <a:gd name="T36" fmla="*/ 258 w 291"/>
                <a:gd name="T37" fmla="*/ 213 h 281"/>
                <a:gd name="T38" fmla="*/ 274 w 291"/>
                <a:gd name="T39" fmla="*/ 184 h 281"/>
                <a:gd name="T40" fmla="*/ 286 w 291"/>
                <a:gd name="T41" fmla="*/ 152 h 281"/>
                <a:gd name="T42" fmla="*/ 291 w 291"/>
                <a:gd name="T43" fmla="*/ 118 h 281"/>
                <a:gd name="T44" fmla="*/ 289 w 291"/>
                <a:gd name="T45" fmla="*/ 85 h 281"/>
                <a:gd name="T46" fmla="*/ 279 w 291"/>
                <a:gd name="T47" fmla="*/ 56 h 281"/>
                <a:gd name="T48" fmla="*/ 260 w 291"/>
                <a:gd name="T49" fmla="*/ 31 h 281"/>
                <a:gd name="T50" fmla="*/ 234 w 291"/>
                <a:gd name="T51" fmla="*/ 13 h 281"/>
                <a:gd name="T52" fmla="*/ 206 w 291"/>
                <a:gd name="T53" fmla="*/ 3 h 281"/>
                <a:gd name="T54" fmla="*/ 175 w 291"/>
                <a:gd name="T55" fmla="*/ 0 h 281"/>
                <a:gd name="T56" fmla="*/ 142 w 291"/>
                <a:gd name="T57" fmla="*/ 3 h 281"/>
                <a:gd name="T58" fmla="*/ 111 w 291"/>
                <a:gd name="T59" fmla="*/ 13 h 281"/>
                <a:gd name="T60" fmla="*/ 82 w 291"/>
                <a:gd name="T61" fmla="*/ 26 h 281"/>
                <a:gd name="T62" fmla="*/ 57 w 291"/>
                <a:gd name="T63" fmla="*/ 45 h 281"/>
                <a:gd name="T64" fmla="*/ 36 w 291"/>
                <a:gd name="T65"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81">
                  <a:moveTo>
                    <a:pt x="36" y="66"/>
                  </a:moveTo>
                  <a:lnTo>
                    <a:pt x="21" y="89"/>
                  </a:lnTo>
                  <a:lnTo>
                    <a:pt x="11" y="111"/>
                  </a:lnTo>
                  <a:lnTo>
                    <a:pt x="3" y="137"/>
                  </a:lnTo>
                  <a:lnTo>
                    <a:pt x="0" y="163"/>
                  </a:lnTo>
                  <a:lnTo>
                    <a:pt x="0" y="189"/>
                  </a:lnTo>
                  <a:lnTo>
                    <a:pt x="7" y="212"/>
                  </a:lnTo>
                  <a:lnTo>
                    <a:pt x="20" y="234"/>
                  </a:lnTo>
                  <a:lnTo>
                    <a:pt x="38" y="254"/>
                  </a:lnTo>
                  <a:lnTo>
                    <a:pt x="57" y="267"/>
                  </a:lnTo>
                  <a:lnTo>
                    <a:pt x="78" y="275"/>
                  </a:lnTo>
                  <a:lnTo>
                    <a:pt x="100" y="279"/>
                  </a:lnTo>
                  <a:lnTo>
                    <a:pt x="124" y="281"/>
                  </a:lnTo>
                  <a:lnTo>
                    <a:pt x="147" y="279"/>
                  </a:lnTo>
                  <a:lnTo>
                    <a:pt x="170" y="275"/>
                  </a:lnTo>
                  <a:lnTo>
                    <a:pt x="193" y="267"/>
                  </a:lnTo>
                  <a:lnTo>
                    <a:pt x="212" y="257"/>
                  </a:lnTo>
                  <a:lnTo>
                    <a:pt x="237" y="237"/>
                  </a:lnTo>
                  <a:lnTo>
                    <a:pt x="258" y="213"/>
                  </a:lnTo>
                  <a:lnTo>
                    <a:pt x="274" y="184"/>
                  </a:lnTo>
                  <a:lnTo>
                    <a:pt x="286" y="152"/>
                  </a:lnTo>
                  <a:lnTo>
                    <a:pt x="291" y="118"/>
                  </a:lnTo>
                  <a:lnTo>
                    <a:pt x="289" y="85"/>
                  </a:lnTo>
                  <a:lnTo>
                    <a:pt x="279" y="56"/>
                  </a:lnTo>
                  <a:lnTo>
                    <a:pt x="260" y="31"/>
                  </a:lnTo>
                  <a:lnTo>
                    <a:pt x="234" y="13"/>
                  </a:lnTo>
                  <a:lnTo>
                    <a:pt x="206" y="3"/>
                  </a:lnTo>
                  <a:lnTo>
                    <a:pt x="175" y="0"/>
                  </a:lnTo>
                  <a:lnTo>
                    <a:pt x="142" y="3"/>
                  </a:lnTo>
                  <a:lnTo>
                    <a:pt x="111" y="13"/>
                  </a:lnTo>
                  <a:lnTo>
                    <a:pt x="82" y="26"/>
                  </a:lnTo>
                  <a:lnTo>
                    <a:pt x="57" y="45"/>
                  </a:lnTo>
                  <a:lnTo>
                    <a:pt x="36"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166" name="Freeform 46"/>
            <p:cNvSpPr>
              <a:spLocks noChangeAspect="1" noEditPoints="1"/>
            </p:cNvSpPr>
            <p:nvPr/>
          </p:nvSpPr>
          <p:spPr bwMode="auto">
            <a:xfrm>
              <a:off x="5103" y="368"/>
              <a:ext cx="61" cy="63"/>
            </a:xfrm>
            <a:custGeom>
              <a:avLst/>
              <a:gdLst>
                <a:gd name="T0" fmla="*/ 20 w 138"/>
                <a:gd name="T1" fmla="*/ 30 h 141"/>
                <a:gd name="T2" fmla="*/ 12 w 138"/>
                <a:gd name="T3" fmla="*/ 41 h 141"/>
                <a:gd name="T4" fmla="*/ 5 w 138"/>
                <a:gd name="T5" fmla="*/ 52 h 141"/>
                <a:gd name="T6" fmla="*/ 2 w 138"/>
                <a:gd name="T7" fmla="*/ 65 h 141"/>
                <a:gd name="T8" fmla="*/ 0 w 138"/>
                <a:gd name="T9" fmla="*/ 78 h 141"/>
                <a:gd name="T10" fmla="*/ 2 w 138"/>
                <a:gd name="T11" fmla="*/ 91 h 141"/>
                <a:gd name="T12" fmla="*/ 5 w 138"/>
                <a:gd name="T13" fmla="*/ 104 h 141"/>
                <a:gd name="T14" fmla="*/ 14 w 138"/>
                <a:gd name="T15" fmla="*/ 115 h 141"/>
                <a:gd name="T16" fmla="*/ 23 w 138"/>
                <a:gd name="T17" fmla="*/ 125 h 141"/>
                <a:gd name="T18" fmla="*/ 30 w 138"/>
                <a:gd name="T19" fmla="*/ 130 h 141"/>
                <a:gd name="T20" fmla="*/ 38 w 138"/>
                <a:gd name="T21" fmla="*/ 135 h 141"/>
                <a:gd name="T22" fmla="*/ 45 w 138"/>
                <a:gd name="T23" fmla="*/ 138 h 141"/>
                <a:gd name="T24" fmla="*/ 53 w 138"/>
                <a:gd name="T25" fmla="*/ 140 h 141"/>
                <a:gd name="T26" fmla="*/ 59 w 138"/>
                <a:gd name="T27" fmla="*/ 141 h 141"/>
                <a:gd name="T28" fmla="*/ 67 w 138"/>
                <a:gd name="T29" fmla="*/ 140 h 141"/>
                <a:gd name="T30" fmla="*/ 76 w 138"/>
                <a:gd name="T31" fmla="*/ 140 h 141"/>
                <a:gd name="T32" fmla="*/ 84 w 138"/>
                <a:gd name="T33" fmla="*/ 136 h 141"/>
                <a:gd name="T34" fmla="*/ 94 w 138"/>
                <a:gd name="T35" fmla="*/ 131 h 141"/>
                <a:gd name="T36" fmla="*/ 102 w 138"/>
                <a:gd name="T37" fmla="*/ 127 h 141"/>
                <a:gd name="T38" fmla="*/ 112 w 138"/>
                <a:gd name="T39" fmla="*/ 118 h 141"/>
                <a:gd name="T40" fmla="*/ 118 w 138"/>
                <a:gd name="T41" fmla="*/ 110 h 141"/>
                <a:gd name="T42" fmla="*/ 125 w 138"/>
                <a:gd name="T43" fmla="*/ 102 h 141"/>
                <a:gd name="T44" fmla="*/ 131 w 138"/>
                <a:gd name="T45" fmla="*/ 93 h 141"/>
                <a:gd name="T46" fmla="*/ 134 w 138"/>
                <a:gd name="T47" fmla="*/ 83 h 141"/>
                <a:gd name="T48" fmla="*/ 138 w 138"/>
                <a:gd name="T49" fmla="*/ 72 h 141"/>
                <a:gd name="T50" fmla="*/ 138 w 138"/>
                <a:gd name="T51" fmla="*/ 55 h 141"/>
                <a:gd name="T52" fmla="*/ 134 w 138"/>
                <a:gd name="T53" fmla="*/ 41 h 141"/>
                <a:gd name="T54" fmla="*/ 126 w 138"/>
                <a:gd name="T55" fmla="*/ 26 h 141"/>
                <a:gd name="T56" fmla="*/ 115 w 138"/>
                <a:gd name="T57" fmla="*/ 15 h 141"/>
                <a:gd name="T58" fmla="*/ 102 w 138"/>
                <a:gd name="T59" fmla="*/ 7 h 141"/>
                <a:gd name="T60" fmla="*/ 89 w 138"/>
                <a:gd name="T61" fmla="*/ 2 h 141"/>
                <a:gd name="T62" fmla="*/ 77 w 138"/>
                <a:gd name="T63" fmla="*/ 0 h 141"/>
                <a:gd name="T64" fmla="*/ 64 w 138"/>
                <a:gd name="T65" fmla="*/ 2 h 141"/>
                <a:gd name="T66" fmla="*/ 51 w 138"/>
                <a:gd name="T67" fmla="*/ 5 h 141"/>
                <a:gd name="T68" fmla="*/ 40 w 138"/>
                <a:gd name="T69" fmla="*/ 12 h 141"/>
                <a:gd name="T70" fmla="*/ 30 w 138"/>
                <a:gd name="T71" fmla="*/ 20 h 141"/>
                <a:gd name="T72" fmla="*/ 20 w 138"/>
                <a:gd name="T73" fmla="*/ 30 h 141"/>
                <a:gd name="T74" fmla="*/ 45 w 138"/>
                <a:gd name="T75" fmla="*/ 99 h 141"/>
                <a:gd name="T76" fmla="*/ 45 w 138"/>
                <a:gd name="T77" fmla="*/ 99 h 141"/>
                <a:gd name="T78" fmla="*/ 35 w 138"/>
                <a:gd name="T79" fmla="*/ 86 h 141"/>
                <a:gd name="T80" fmla="*/ 35 w 138"/>
                <a:gd name="T81" fmla="*/ 72 h 141"/>
                <a:gd name="T82" fmla="*/ 40 w 138"/>
                <a:gd name="T83" fmla="*/ 60 h 141"/>
                <a:gd name="T84" fmla="*/ 46 w 138"/>
                <a:gd name="T85" fmla="*/ 51 h 141"/>
                <a:gd name="T86" fmla="*/ 51 w 138"/>
                <a:gd name="T87" fmla="*/ 46 h 141"/>
                <a:gd name="T88" fmla="*/ 63 w 138"/>
                <a:gd name="T89" fmla="*/ 38 h 141"/>
                <a:gd name="T90" fmla="*/ 77 w 138"/>
                <a:gd name="T91" fmla="*/ 34 h 141"/>
                <a:gd name="T92" fmla="*/ 94 w 138"/>
                <a:gd name="T93" fmla="*/ 41 h 141"/>
                <a:gd name="T94" fmla="*/ 98 w 138"/>
                <a:gd name="T95" fmla="*/ 46 h 141"/>
                <a:gd name="T96" fmla="*/ 102 w 138"/>
                <a:gd name="T97" fmla="*/ 52 h 141"/>
                <a:gd name="T98" fmla="*/ 103 w 138"/>
                <a:gd name="T99" fmla="*/ 60 h 141"/>
                <a:gd name="T100" fmla="*/ 103 w 138"/>
                <a:gd name="T101" fmla="*/ 68 h 141"/>
                <a:gd name="T102" fmla="*/ 98 w 138"/>
                <a:gd name="T103" fmla="*/ 80 h 141"/>
                <a:gd name="T104" fmla="*/ 92 w 138"/>
                <a:gd name="T105" fmla="*/ 89 h 141"/>
                <a:gd name="T106" fmla="*/ 82 w 138"/>
                <a:gd name="T107" fmla="*/ 99 h 141"/>
                <a:gd name="T108" fmla="*/ 72 w 138"/>
                <a:gd name="T109" fmla="*/ 106 h 141"/>
                <a:gd name="T110" fmla="*/ 66 w 138"/>
                <a:gd name="T111" fmla="*/ 107 h 141"/>
                <a:gd name="T112" fmla="*/ 58 w 138"/>
                <a:gd name="T113" fmla="*/ 107 h 141"/>
                <a:gd name="T114" fmla="*/ 51 w 138"/>
                <a:gd name="T115" fmla="*/ 104 h 141"/>
                <a:gd name="T116" fmla="*/ 45 w 138"/>
                <a:gd name="T117" fmla="*/ 99 h 141"/>
                <a:gd name="T118" fmla="*/ 23 w 138"/>
                <a:gd name="T119" fmla="*/ 125 h 141"/>
                <a:gd name="T120" fmla="*/ 23 w 138"/>
                <a:gd name="T121" fmla="*/ 125 h 141"/>
                <a:gd name="T122" fmla="*/ 23 w 138"/>
                <a:gd name="T123"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1">
                  <a:moveTo>
                    <a:pt x="20" y="30"/>
                  </a:moveTo>
                  <a:lnTo>
                    <a:pt x="12" y="41"/>
                  </a:lnTo>
                  <a:lnTo>
                    <a:pt x="5" y="52"/>
                  </a:lnTo>
                  <a:lnTo>
                    <a:pt x="2" y="65"/>
                  </a:lnTo>
                  <a:lnTo>
                    <a:pt x="0" y="78"/>
                  </a:lnTo>
                  <a:lnTo>
                    <a:pt x="2" y="91"/>
                  </a:lnTo>
                  <a:lnTo>
                    <a:pt x="5" y="104"/>
                  </a:lnTo>
                  <a:lnTo>
                    <a:pt x="14" y="115"/>
                  </a:lnTo>
                  <a:lnTo>
                    <a:pt x="23" y="125"/>
                  </a:lnTo>
                  <a:lnTo>
                    <a:pt x="30" y="130"/>
                  </a:lnTo>
                  <a:lnTo>
                    <a:pt x="38" y="135"/>
                  </a:lnTo>
                  <a:lnTo>
                    <a:pt x="45" y="138"/>
                  </a:lnTo>
                  <a:lnTo>
                    <a:pt x="53" y="140"/>
                  </a:lnTo>
                  <a:lnTo>
                    <a:pt x="59" y="141"/>
                  </a:lnTo>
                  <a:lnTo>
                    <a:pt x="67" y="140"/>
                  </a:lnTo>
                  <a:lnTo>
                    <a:pt x="76" y="140"/>
                  </a:lnTo>
                  <a:lnTo>
                    <a:pt x="84" y="136"/>
                  </a:lnTo>
                  <a:lnTo>
                    <a:pt x="94" y="131"/>
                  </a:lnTo>
                  <a:lnTo>
                    <a:pt x="102" y="127"/>
                  </a:lnTo>
                  <a:lnTo>
                    <a:pt x="112" y="118"/>
                  </a:lnTo>
                  <a:lnTo>
                    <a:pt x="118" y="110"/>
                  </a:lnTo>
                  <a:lnTo>
                    <a:pt x="125" y="102"/>
                  </a:lnTo>
                  <a:lnTo>
                    <a:pt x="131" y="93"/>
                  </a:lnTo>
                  <a:lnTo>
                    <a:pt x="134" y="83"/>
                  </a:lnTo>
                  <a:lnTo>
                    <a:pt x="138" y="72"/>
                  </a:lnTo>
                  <a:lnTo>
                    <a:pt x="138" y="55"/>
                  </a:lnTo>
                  <a:lnTo>
                    <a:pt x="134" y="41"/>
                  </a:lnTo>
                  <a:lnTo>
                    <a:pt x="126" y="26"/>
                  </a:lnTo>
                  <a:lnTo>
                    <a:pt x="115" y="15"/>
                  </a:lnTo>
                  <a:lnTo>
                    <a:pt x="102" y="7"/>
                  </a:lnTo>
                  <a:lnTo>
                    <a:pt x="89" y="2"/>
                  </a:lnTo>
                  <a:lnTo>
                    <a:pt x="77" y="0"/>
                  </a:lnTo>
                  <a:lnTo>
                    <a:pt x="64" y="2"/>
                  </a:lnTo>
                  <a:lnTo>
                    <a:pt x="51" y="5"/>
                  </a:lnTo>
                  <a:lnTo>
                    <a:pt x="40" y="12"/>
                  </a:lnTo>
                  <a:lnTo>
                    <a:pt x="30" y="20"/>
                  </a:lnTo>
                  <a:lnTo>
                    <a:pt x="20" y="30"/>
                  </a:lnTo>
                  <a:close/>
                  <a:moveTo>
                    <a:pt x="45" y="99"/>
                  </a:moveTo>
                  <a:lnTo>
                    <a:pt x="45" y="99"/>
                  </a:lnTo>
                  <a:lnTo>
                    <a:pt x="35" y="86"/>
                  </a:lnTo>
                  <a:lnTo>
                    <a:pt x="35" y="72"/>
                  </a:lnTo>
                  <a:lnTo>
                    <a:pt x="40" y="60"/>
                  </a:lnTo>
                  <a:lnTo>
                    <a:pt x="46" y="51"/>
                  </a:lnTo>
                  <a:lnTo>
                    <a:pt x="51" y="46"/>
                  </a:lnTo>
                  <a:lnTo>
                    <a:pt x="63" y="38"/>
                  </a:lnTo>
                  <a:lnTo>
                    <a:pt x="77" y="34"/>
                  </a:lnTo>
                  <a:lnTo>
                    <a:pt x="94" y="41"/>
                  </a:lnTo>
                  <a:lnTo>
                    <a:pt x="98" y="46"/>
                  </a:lnTo>
                  <a:lnTo>
                    <a:pt x="102" y="52"/>
                  </a:lnTo>
                  <a:lnTo>
                    <a:pt x="103" y="60"/>
                  </a:lnTo>
                  <a:lnTo>
                    <a:pt x="103" y="68"/>
                  </a:lnTo>
                  <a:lnTo>
                    <a:pt x="98" y="80"/>
                  </a:lnTo>
                  <a:lnTo>
                    <a:pt x="92" y="89"/>
                  </a:lnTo>
                  <a:lnTo>
                    <a:pt x="82" y="99"/>
                  </a:lnTo>
                  <a:lnTo>
                    <a:pt x="72" y="106"/>
                  </a:lnTo>
                  <a:lnTo>
                    <a:pt x="66" y="107"/>
                  </a:lnTo>
                  <a:lnTo>
                    <a:pt x="58" y="107"/>
                  </a:lnTo>
                  <a:lnTo>
                    <a:pt x="51" y="104"/>
                  </a:lnTo>
                  <a:lnTo>
                    <a:pt x="45" y="99"/>
                  </a:lnTo>
                  <a:close/>
                  <a:moveTo>
                    <a:pt x="23" y="125"/>
                  </a:moveTo>
                  <a:lnTo>
                    <a:pt x="23" y="125"/>
                  </a:lnTo>
                  <a:lnTo>
                    <a:pt x="23" y="1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BB5C3781-E976-4F5C-954F-461F9F7CE9FC}" type="slidenum">
              <a:rPr lang="nb-NO" altLang="nb-NO"/>
              <a:pPr/>
              <a:t>‹#›</a:t>
            </a:fld>
            <a:endParaRPr lang="nb-NO" altLang="nb-NO"/>
          </a:p>
        </p:txBody>
      </p:sp>
    </p:spTree>
    <p:extLst>
      <p:ext uri="{BB962C8B-B14F-4D97-AF65-F5344CB8AC3E}">
        <p14:creationId xmlns:p14="http://schemas.microsoft.com/office/powerpoint/2010/main" val="396074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13525" y="7938"/>
            <a:ext cx="2000250" cy="61182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11188" y="7938"/>
            <a:ext cx="5849937" cy="61182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6DFE4351-B241-4164-9F6C-C1D98A887F37}" type="slidenum">
              <a:rPr lang="nb-NO" altLang="nb-NO"/>
              <a:pPr/>
              <a:t>‹#›</a:t>
            </a:fld>
            <a:endParaRPr lang="nb-NO" altLang="nb-NO"/>
          </a:p>
        </p:txBody>
      </p:sp>
    </p:spTree>
    <p:extLst>
      <p:ext uri="{BB962C8B-B14F-4D97-AF65-F5344CB8AC3E}">
        <p14:creationId xmlns:p14="http://schemas.microsoft.com/office/powerpoint/2010/main" val="162654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11188" y="7938"/>
            <a:ext cx="7127875" cy="108108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87888" y="1600200"/>
            <a:ext cx="3925887"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a:xfrm>
            <a:off x="1423988" y="6453188"/>
            <a:ext cx="6243637" cy="396875"/>
          </a:xfrm>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a:xfrm>
            <a:off x="7812088" y="6453188"/>
            <a:ext cx="874712" cy="396875"/>
          </a:xfrm>
        </p:spPr>
        <p:txBody>
          <a:bodyPr/>
          <a:lstStyle>
            <a:lvl1pPr>
              <a:defRPr/>
            </a:lvl1pPr>
          </a:lstStyle>
          <a:p>
            <a:fld id="{E1EFD231-30EE-4E29-B823-F79704E5722B}" type="slidenum">
              <a:rPr lang="nb-NO" altLang="nb-NO"/>
              <a:pPr/>
              <a:t>‹#›</a:t>
            </a:fld>
            <a:endParaRPr lang="nb-NO" altLang="nb-NO"/>
          </a:p>
        </p:txBody>
      </p:sp>
    </p:spTree>
    <p:extLst>
      <p:ext uri="{BB962C8B-B14F-4D97-AF65-F5344CB8AC3E}">
        <p14:creationId xmlns:p14="http://schemas.microsoft.com/office/powerpoint/2010/main" val="294966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611188" y="7938"/>
            <a:ext cx="7127875" cy="108108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ilde på nett 3"/>
          <p:cNvSpPr>
            <a:spLocks noGrp="1"/>
          </p:cNvSpPr>
          <p:nvPr>
            <p:ph type="clipArt" sz="half" idx="2"/>
          </p:nvPr>
        </p:nvSpPr>
        <p:spPr>
          <a:xfrm>
            <a:off x="4687888" y="1600200"/>
            <a:ext cx="3925887" cy="4525963"/>
          </a:xfrm>
        </p:spPr>
        <p:txBody>
          <a:bodyPr/>
          <a:lstStyle/>
          <a:p>
            <a:endParaRPr lang="nb-NO"/>
          </a:p>
        </p:txBody>
      </p:sp>
      <p:sp>
        <p:nvSpPr>
          <p:cNvPr id="5" name="Plassholder for bunntekst 4"/>
          <p:cNvSpPr>
            <a:spLocks noGrp="1"/>
          </p:cNvSpPr>
          <p:nvPr>
            <p:ph type="ftr" sz="quarter" idx="10"/>
          </p:nvPr>
        </p:nvSpPr>
        <p:spPr>
          <a:xfrm>
            <a:off x="1423988" y="6453188"/>
            <a:ext cx="6243637" cy="396875"/>
          </a:xfrm>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a:xfrm>
            <a:off x="7812088" y="6453188"/>
            <a:ext cx="874712" cy="396875"/>
          </a:xfrm>
        </p:spPr>
        <p:txBody>
          <a:bodyPr/>
          <a:lstStyle>
            <a:lvl1pPr>
              <a:defRPr/>
            </a:lvl1pPr>
          </a:lstStyle>
          <a:p>
            <a:fld id="{6DBCA83A-BD15-464C-A388-01161CDB8FB0}" type="slidenum">
              <a:rPr lang="nb-NO" altLang="nb-NO"/>
              <a:pPr/>
              <a:t>‹#›</a:t>
            </a:fld>
            <a:endParaRPr lang="nb-NO" altLang="nb-NO"/>
          </a:p>
        </p:txBody>
      </p:sp>
    </p:spTree>
    <p:extLst>
      <p:ext uri="{BB962C8B-B14F-4D97-AF65-F5344CB8AC3E}">
        <p14:creationId xmlns:p14="http://schemas.microsoft.com/office/powerpoint/2010/main" val="360500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3C357BE1-2D94-4713-9EA0-42DB28F9A1AE}" type="slidenum">
              <a:rPr lang="nb-NO" altLang="nb-NO"/>
              <a:pPr/>
              <a:t>‹#›</a:t>
            </a:fld>
            <a:endParaRPr lang="nb-NO" altLang="nb-NO"/>
          </a:p>
        </p:txBody>
      </p:sp>
    </p:spTree>
    <p:extLst>
      <p:ext uri="{BB962C8B-B14F-4D97-AF65-F5344CB8AC3E}">
        <p14:creationId xmlns:p14="http://schemas.microsoft.com/office/powerpoint/2010/main" val="14161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smtClean="0"/>
              <a:t>Klikk for å redigere tekststiler i malen</a:t>
            </a:r>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0B25AB10-A863-4E67-865D-31A4D5BD23E5}" type="slidenum">
              <a:rPr lang="nb-NO" altLang="nb-NO"/>
              <a:pPr/>
              <a:t>‹#›</a:t>
            </a:fld>
            <a:endParaRPr lang="nb-NO" altLang="nb-NO"/>
          </a:p>
        </p:txBody>
      </p:sp>
    </p:spTree>
    <p:extLst>
      <p:ext uri="{BB962C8B-B14F-4D97-AF65-F5344CB8AC3E}">
        <p14:creationId xmlns:p14="http://schemas.microsoft.com/office/powerpoint/2010/main" val="128308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87888" y="1600200"/>
            <a:ext cx="3925887"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A62C8804-1036-4272-89B6-2592722E43AE}" type="slidenum">
              <a:rPr lang="nb-NO" altLang="nb-NO"/>
              <a:pPr/>
              <a:t>‹#›</a:t>
            </a:fld>
            <a:endParaRPr lang="nb-NO" altLang="nb-NO"/>
          </a:p>
        </p:txBody>
      </p:sp>
    </p:spTree>
    <p:extLst>
      <p:ext uri="{BB962C8B-B14F-4D97-AF65-F5344CB8AC3E}">
        <p14:creationId xmlns:p14="http://schemas.microsoft.com/office/powerpoint/2010/main" val="289308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bunntekst 6"/>
          <p:cNvSpPr>
            <a:spLocks noGrp="1"/>
          </p:cNvSpPr>
          <p:nvPr>
            <p:ph type="ftr" sz="quarter" idx="10"/>
          </p:nvPr>
        </p:nvSpPr>
        <p:spPr/>
        <p:txBody>
          <a:bodyPr/>
          <a:lstStyle>
            <a:lvl1pPr>
              <a:defRPr/>
            </a:lvl1pPr>
          </a:lstStyle>
          <a:p>
            <a:r>
              <a:rPr lang="nb-NO" altLang="nb-NO"/>
              <a:t>© 2005 Arbeids- og miljømedisinsk avdeling UNN HF</a:t>
            </a:r>
          </a:p>
        </p:txBody>
      </p:sp>
      <p:sp>
        <p:nvSpPr>
          <p:cNvPr id="8" name="Plassholder for lysbildenummer 7"/>
          <p:cNvSpPr>
            <a:spLocks noGrp="1"/>
          </p:cNvSpPr>
          <p:nvPr>
            <p:ph type="sldNum" sz="quarter" idx="11"/>
          </p:nvPr>
        </p:nvSpPr>
        <p:spPr/>
        <p:txBody>
          <a:bodyPr/>
          <a:lstStyle>
            <a:lvl1pPr>
              <a:defRPr/>
            </a:lvl1pPr>
          </a:lstStyle>
          <a:p>
            <a:fld id="{27B3EAE8-C9E3-4E45-936E-D3F9A62BBD28}" type="slidenum">
              <a:rPr lang="nb-NO" altLang="nb-NO"/>
              <a:pPr/>
              <a:t>‹#›</a:t>
            </a:fld>
            <a:endParaRPr lang="nb-NO" altLang="nb-NO"/>
          </a:p>
        </p:txBody>
      </p:sp>
    </p:spTree>
    <p:extLst>
      <p:ext uri="{BB962C8B-B14F-4D97-AF65-F5344CB8AC3E}">
        <p14:creationId xmlns:p14="http://schemas.microsoft.com/office/powerpoint/2010/main" val="37730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bunntekst 2"/>
          <p:cNvSpPr>
            <a:spLocks noGrp="1"/>
          </p:cNvSpPr>
          <p:nvPr>
            <p:ph type="ftr" sz="quarter" idx="10"/>
          </p:nvPr>
        </p:nvSpPr>
        <p:spPr/>
        <p:txBody>
          <a:bodyPr/>
          <a:lstStyle>
            <a:lvl1pPr>
              <a:defRPr/>
            </a:lvl1pPr>
          </a:lstStyle>
          <a:p>
            <a:r>
              <a:rPr lang="nb-NO" altLang="nb-NO"/>
              <a:t>© 2005 Arbeids- og miljømedisinsk avdeling UNN HF</a:t>
            </a:r>
          </a:p>
        </p:txBody>
      </p:sp>
      <p:sp>
        <p:nvSpPr>
          <p:cNvPr id="4" name="Plassholder for lysbildenummer 3"/>
          <p:cNvSpPr>
            <a:spLocks noGrp="1"/>
          </p:cNvSpPr>
          <p:nvPr>
            <p:ph type="sldNum" sz="quarter" idx="11"/>
          </p:nvPr>
        </p:nvSpPr>
        <p:spPr/>
        <p:txBody>
          <a:bodyPr/>
          <a:lstStyle>
            <a:lvl1pPr>
              <a:defRPr/>
            </a:lvl1pPr>
          </a:lstStyle>
          <a:p>
            <a:fld id="{96453FDB-410D-461B-996D-90E0FD809135}" type="slidenum">
              <a:rPr lang="nb-NO" altLang="nb-NO"/>
              <a:pPr/>
              <a:t>‹#›</a:t>
            </a:fld>
            <a:endParaRPr lang="nb-NO" altLang="nb-NO"/>
          </a:p>
        </p:txBody>
      </p:sp>
    </p:spTree>
    <p:extLst>
      <p:ext uri="{BB962C8B-B14F-4D97-AF65-F5344CB8AC3E}">
        <p14:creationId xmlns:p14="http://schemas.microsoft.com/office/powerpoint/2010/main" val="330329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r>
              <a:rPr lang="nb-NO" altLang="nb-NO"/>
              <a:t>© 2005 Arbeids- og miljømedisinsk avdeling UNN HF</a:t>
            </a:r>
          </a:p>
        </p:txBody>
      </p:sp>
      <p:sp>
        <p:nvSpPr>
          <p:cNvPr id="3" name="Plassholder for lysbildenummer 2"/>
          <p:cNvSpPr>
            <a:spLocks noGrp="1"/>
          </p:cNvSpPr>
          <p:nvPr>
            <p:ph type="sldNum" sz="quarter" idx="11"/>
          </p:nvPr>
        </p:nvSpPr>
        <p:spPr/>
        <p:txBody>
          <a:bodyPr/>
          <a:lstStyle>
            <a:lvl1pPr>
              <a:defRPr/>
            </a:lvl1pPr>
          </a:lstStyle>
          <a:p>
            <a:fld id="{849E0638-0C4F-4531-8D96-CFD5876FECF8}" type="slidenum">
              <a:rPr lang="nb-NO" altLang="nb-NO"/>
              <a:pPr/>
              <a:t>‹#›</a:t>
            </a:fld>
            <a:endParaRPr lang="nb-NO" altLang="nb-NO"/>
          </a:p>
        </p:txBody>
      </p:sp>
    </p:spTree>
    <p:extLst>
      <p:ext uri="{BB962C8B-B14F-4D97-AF65-F5344CB8AC3E}">
        <p14:creationId xmlns:p14="http://schemas.microsoft.com/office/powerpoint/2010/main" val="342096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ED123D0E-0553-4872-86D4-BFA5E0B8C194}" type="slidenum">
              <a:rPr lang="nb-NO" altLang="nb-NO"/>
              <a:pPr/>
              <a:t>‹#›</a:t>
            </a:fld>
            <a:endParaRPr lang="nb-NO" altLang="nb-NO"/>
          </a:p>
        </p:txBody>
      </p:sp>
    </p:spTree>
    <p:extLst>
      <p:ext uri="{BB962C8B-B14F-4D97-AF65-F5344CB8AC3E}">
        <p14:creationId xmlns:p14="http://schemas.microsoft.com/office/powerpoint/2010/main" val="76246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14844685-1239-484D-A34D-E85839C9CED5}" type="slidenum">
              <a:rPr lang="nb-NO" altLang="nb-NO"/>
              <a:pPr/>
              <a:t>‹#›</a:t>
            </a:fld>
            <a:endParaRPr lang="nb-NO" altLang="nb-NO"/>
          </a:p>
        </p:txBody>
      </p:sp>
    </p:spTree>
    <p:extLst>
      <p:ext uri="{BB962C8B-B14F-4D97-AF65-F5344CB8AC3E}">
        <p14:creationId xmlns:p14="http://schemas.microsoft.com/office/powerpoint/2010/main" val="170243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7938"/>
            <a:ext cx="7127875"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altLang="nb-NO" smtClean="0"/>
              <a:t>Klikk for å redigere tittelstil</a:t>
            </a:r>
          </a:p>
        </p:txBody>
      </p:sp>
      <p:sp>
        <p:nvSpPr>
          <p:cNvPr id="4099" name="Rectangle 3"/>
          <p:cNvSpPr>
            <a:spLocks noGrp="1" noChangeArrowheads="1"/>
          </p:cNvSpPr>
          <p:nvPr>
            <p:ph type="body" idx="1"/>
          </p:nvPr>
        </p:nvSpPr>
        <p:spPr bwMode="auto">
          <a:xfrm>
            <a:off x="611188" y="1600200"/>
            <a:ext cx="80025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103" name="Rectangle 7"/>
          <p:cNvSpPr>
            <a:spLocks noChangeArrowheads="1"/>
          </p:cNvSpPr>
          <p:nvPr/>
        </p:nvSpPr>
        <p:spPr bwMode="auto">
          <a:xfrm>
            <a:off x="395288" y="7938"/>
            <a:ext cx="107950" cy="1547812"/>
          </a:xfrm>
          <a:prstGeom prst="rect">
            <a:avLst/>
          </a:prstGeom>
          <a:gradFill rotWithShape="1">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104" name="Rectangle 8"/>
          <p:cNvSpPr>
            <a:spLocks noChangeArrowheads="1"/>
          </p:cNvSpPr>
          <p:nvPr/>
        </p:nvSpPr>
        <p:spPr bwMode="auto">
          <a:xfrm>
            <a:off x="182563" y="1196975"/>
            <a:ext cx="8961437" cy="107950"/>
          </a:xfrm>
          <a:prstGeom prst="rect">
            <a:avLst/>
          </a:prstGeom>
          <a:gradFill rotWithShape="1">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117" name="Rectangle 21"/>
          <p:cNvSpPr>
            <a:spLocks noGrp="1" noChangeArrowheads="1"/>
          </p:cNvSpPr>
          <p:nvPr>
            <p:ph type="ftr" sz="quarter" idx="3"/>
          </p:nvPr>
        </p:nvSpPr>
        <p:spPr bwMode="auto">
          <a:xfrm>
            <a:off x="1423988" y="6453188"/>
            <a:ext cx="6243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lvl1pPr>
          </a:lstStyle>
          <a:p>
            <a:r>
              <a:rPr lang="nb-NO" altLang="nb-NO"/>
              <a:t>© 2005 Arbeids- og miljømedisinsk avdeling UNN HF</a:t>
            </a:r>
          </a:p>
        </p:txBody>
      </p:sp>
      <p:sp>
        <p:nvSpPr>
          <p:cNvPr id="4118" name="Rectangle 22"/>
          <p:cNvSpPr>
            <a:spLocks noGrp="1" noChangeArrowheads="1"/>
          </p:cNvSpPr>
          <p:nvPr>
            <p:ph type="sldNum" sz="quarter" idx="4"/>
          </p:nvPr>
        </p:nvSpPr>
        <p:spPr bwMode="auto">
          <a:xfrm>
            <a:off x="7812088" y="645318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vl1pPr>
          </a:lstStyle>
          <a:p>
            <a:fld id="{AA22A4B5-FA45-4A40-BE79-022904377F1B}" type="slidenum">
              <a:rPr lang="nb-NO" altLang="nb-NO"/>
              <a:pPr/>
              <a:t>‹#›</a:t>
            </a:fld>
            <a:endParaRPr lang="nb-NO" altLang="nb-NO"/>
          </a:p>
        </p:txBody>
      </p:sp>
      <p:pic>
        <p:nvPicPr>
          <p:cNvPr id="4119" name="Picture 23" descr="unnsymbfarge300dpi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6513" y="6340475"/>
            <a:ext cx="719137" cy="434975"/>
          </a:xfrm>
          <a:prstGeom prst="rect">
            <a:avLst/>
          </a:prstGeom>
          <a:noFill/>
          <a:extLst>
            <a:ext uri="{909E8E84-426E-40DD-AFC4-6F175D3DCCD1}">
              <a14:hiddenFill xmlns:a14="http://schemas.microsoft.com/office/drawing/2010/main">
                <a:solidFill>
                  <a:srgbClr val="FFFFFF"/>
                </a:solidFill>
              </a14:hiddenFill>
            </a:ext>
          </a:extLst>
        </p:spPr>
      </p:pic>
      <p:grpSp>
        <p:nvGrpSpPr>
          <p:cNvPr id="4120" name="Group 24"/>
          <p:cNvGrpSpPr>
            <a:grpSpLocks noChangeAspect="1"/>
          </p:cNvGrpSpPr>
          <p:nvPr userDrawn="1"/>
        </p:nvGrpSpPr>
        <p:grpSpPr bwMode="auto">
          <a:xfrm>
            <a:off x="8064500" y="447675"/>
            <a:ext cx="749300" cy="533400"/>
            <a:chOff x="4967" y="152"/>
            <a:chExt cx="723" cy="515"/>
          </a:xfrm>
        </p:grpSpPr>
        <p:sp>
          <p:nvSpPr>
            <p:cNvPr id="4121" name="AutoShape 25"/>
            <p:cNvSpPr>
              <a:spLocks noChangeAspect="1" noChangeArrowheads="1" noTextEdit="1"/>
            </p:cNvSpPr>
            <p:nvPr/>
          </p:nvSpPr>
          <p:spPr bwMode="auto">
            <a:xfrm>
              <a:off x="4967" y="152"/>
              <a:ext cx="723"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4122" name="Freeform 26"/>
            <p:cNvSpPr>
              <a:spLocks noChangeAspect="1"/>
            </p:cNvSpPr>
            <p:nvPr/>
          </p:nvSpPr>
          <p:spPr bwMode="auto">
            <a:xfrm>
              <a:off x="5233" y="513"/>
              <a:ext cx="235" cy="145"/>
            </a:xfrm>
            <a:custGeom>
              <a:avLst/>
              <a:gdLst>
                <a:gd name="T0" fmla="*/ 531 w 531"/>
                <a:gd name="T1" fmla="*/ 39 h 328"/>
                <a:gd name="T2" fmla="*/ 526 w 531"/>
                <a:gd name="T3" fmla="*/ 115 h 328"/>
                <a:gd name="T4" fmla="*/ 507 w 531"/>
                <a:gd name="T5" fmla="*/ 186 h 328"/>
                <a:gd name="T6" fmla="*/ 464 w 531"/>
                <a:gd name="T7" fmla="*/ 247 h 328"/>
                <a:gd name="T8" fmla="*/ 415 w 531"/>
                <a:gd name="T9" fmla="*/ 284 h 328"/>
                <a:gd name="T10" fmla="*/ 374 w 531"/>
                <a:gd name="T11" fmla="*/ 304 h 328"/>
                <a:gd name="T12" fmla="*/ 330 w 531"/>
                <a:gd name="T13" fmla="*/ 318 h 328"/>
                <a:gd name="T14" fmla="*/ 284 w 531"/>
                <a:gd name="T15" fmla="*/ 326 h 328"/>
                <a:gd name="T16" fmla="*/ 237 w 531"/>
                <a:gd name="T17" fmla="*/ 328 h 328"/>
                <a:gd name="T18" fmla="*/ 191 w 531"/>
                <a:gd name="T19" fmla="*/ 323 h 328"/>
                <a:gd name="T20" fmla="*/ 147 w 531"/>
                <a:gd name="T21" fmla="*/ 312 h 328"/>
                <a:gd name="T22" fmla="*/ 106 w 531"/>
                <a:gd name="T23" fmla="*/ 292 h 328"/>
                <a:gd name="T24" fmla="*/ 70 w 531"/>
                <a:gd name="T25" fmla="*/ 267 h 328"/>
                <a:gd name="T26" fmla="*/ 41 w 531"/>
                <a:gd name="T27" fmla="*/ 234 h 328"/>
                <a:gd name="T28" fmla="*/ 20 w 531"/>
                <a:gd name="T29" fmla="*/ 197 h 328"/>
                <a:gd name="T30" fmla="*/ 5 w 531"/>
                <a:gd name="T31" fmla="*/ 155 h 328"/>
                <a:gd name="T32" fmla="*/ 13 w 531"/>
                <a:gd name="T33" fmla="*/ 132 h 328"/>
                <a:gd name="T34" fmla="*/ 38 w 531"/>
                <a:gd name="T35" fmla="*/ 134 h 328"/>
                <a:gd name="T36" fmla="*/ 62 w 531"/>
                <a:gd name="T37" fmla="*/ 139 h 328"/>
                <a:gd name="T38" fmla="*/ 88 w 531"/>
                <a:gd name="T39" fmla="*/ 142 h 328"/>
                <a:gd name="T40" fmla="*/ 118 w 531"/>
                <a:gd name="T41" fmla="*/ 140 h 328"/>
                <a:gd name="T42" fmla="*/ 149 w 531"/>
                <a:gd name="T43" fmla="*/ 137 h 328"/>
                <a:gd name="T44" fmla="*/ 180 w 531"/>
                <a:gd name="T45" fmla="*/ 131 h 328"/>
                <a:gd name="T46" fmla="*/ 211 w 531"/>
                <a:gd name="T47" fmla="*/ 123 h 328"/>
                <a:gd name="T48" fmla="*/ 252 w 531"/>
                <a:gd name="T49" fmla="*/ 111 h 328"/>
                <a:gd name="T50" fmla="*/ 302 w 531"/>
                <a:gd name="T51" fmla="*/ 95 h 328"/>
                <a:gd name="T52" fmla="*/ 353 w 531"/>
                <a:gd name="T53" fmla="*/ 76 h 328"/>
                <a:gd name="T54" fmla="*/ 402 w 531"/>
                <a:gd name="T55" fmla="*/ 55 h 328"/>
                <a:gd name="T56" fmla="*/ 440 w 531"/>
                <a:gd name="T57" fmla="*/ 40 h 328"/>
                <a:gd name="T58" fmla="*/ 464 w 531"/>
                <a:gd name="T59" fmla="*/ 29 h 328"/>
                <a:gd name="T60" fmla="*/ 489 w 531"/>
                <a:gd name="T61" fmla="*/ 19 h 328"/>
                <a:gd name="T62" fmla="*/ 513 w 531"/>
                <a:gd name="T63" fmla="*/ 8 h 328"/>
                <a:gd name="T64" fmla="*/ 528 w 531"/>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328">
                  <a:moveTo>
                    <a:pt x="528" y="0"/>
                  </a:moveTo>
                  <a:lnTo>
                    <a:pt x="531" y="39"/>
                  </a:lnTo>
                  <a:lnTo>
                    <a:pt x="529" y="77"/>
                  </a:lnTo>
                  <a:lnTo>
                    <a:pt x="526" y="115"/>
                  </a:lnTo>
                  <a:lnTo>
                    <a:pt x="518" y="150"/>
                  </a:lnTo>
                  <a:lnTo>
                    <a:pt x="507" y="186"/>
                  </a:lnTo>
                  <a:lnTo>
                    <a:pt x="489" y="216"/>
                  </a:lnTo>
                  <a:lnTo>
                    <a:pt x="464" y="247"/>
                  </a:lnTo>
                  <a:lnTo>
                    <a:pt x="433" y="273"/>
                  </a:lnTo>
                  <a:lnTo>
                    <a:pt x="415" y="284"/>
                  </a:lnTo>
                  <a:lnTo>
                    <a:pt x="396" y="296"/>
                  </a:lnTo>
                  <a:lnTo>
                    <a:pt x="374" y="304"/>
                  </a:lnTo>
                  <a:lnTo>
                    <a:pt x="353" y="312"/>
                  </a:lnTo>
                  <a:lnTo>
                    <a:pt x="330" y="318"/>
                  </a:lnTo>
                  <a:lnTo>
                    <a:pt x="307" y="323"/>
                  </a:lnTo>
                  <a:lnTo>
                    <a:pt x="284" y="326"/>
                  </a:lnTo>
                  <a:lnTo>
                    <a:pt x="262" y="328"/>
                  </a:lnTo>
                  <a:lnTo>
                    <a:pt x="237" y="328"/>
                  </a:lnTo>
                  <a:lnTo>
                    <a:pt x="214" y="326"/>
                  </a:lnTo>
                  <a:lnTo>
                    <a:pt x="191" y="323"/>
                  </a:lnTo>
                  <a:lnTo>
                    <a:pt x="168" y="318"/>
                  </a:lnTo>
                  <a:lnTo>
                    <a:pt x="147" y="312"/>
                  </a:lnTo>
                  <a:lnTo>
                    <a:pt x="126" y="304"/>
                  </a:lnTo>
                  <a:lnTo>
                    <a:pt x="106" y="292"/>
                  </a:lnTo>
                  <a:lnTo>
                    <a:pt x="88" y="281"/>
                  </a:lnTo>
                  <a:lnTo>
                    <a:pt x="70" y="267"/>
                  </a:lnTo>
                  <a:lnTo>
                    <a:pt x="54" y="250"/>
                  </a:lnTo>
                  <a:lnTo>
                    <a:pt x="41" y="234"/>
                  </a:lnTo>
                  <a:lnTo>
                    <a:pt x="30" y="216"/>
                  </a:lnTo>
                  <a:lnTo>
                    <a:pt x="20" y="197"/>
                  </a:lnTo>
                  <a:lnTo>
                    <a:pt x="12" y="176"/>
                  </a:lnTo>
                  <a:lnTo>
                    <a:pt x="5" y="155"/>
                  </a:lnTo>
                  <a:lnTo>
                    <a:pt x="0" y="132"/>
                  </a:lnTo>
                  <a:lnTo>
                    <a:pt x="13" y="132"/>
                  </a:lnTo>
                  <a:lnTo>
                    <a:pt x="25" y="134"/>
                  </a:lnTo>
                  <a:lnTo>
                    <a:pt x="38" y="134"/>
                  </a:lnTo>
                  <a:lnTo>
                    <a:pt x="51" y="137"/>
                  </a:lnTo>
                  <a:lnTo>
                    <a:pt x="62" y="139"/>
                  </a:lnTo>
                  <a:lnTo>
                    <a:pt x="75" y="140"/>
                  </a:lnTo>
                  <a:lnTo>
                    <a:pt x="88" y="142"/>
                  </a:lnTo>
                  <a:lnTo>
                    <a:pt x="101" y="142"/>
                  </a:lnTo>
                  <a:lnTo>
                    <a:pt x="118" y="140"/>
                  </a:lnTo>
                  <a:lnTo>
                    <a:pt x="133" y="139"/>
                  </a:lnTo>
                  <a:lnTo>
                    <a:pt x="149" y="137"/>
                  </a:lnTo>
                  <a:lnTo>
                    <a:pt x="165" y="134"/>
                  </a:lnTo>
                  <a:lnTo>
                    <a:pt x="180" y="131"/>
                  </a:lnTo>
                  <a:lnTo>
                    <a:pt x="196" y="128"/>
                  </a:lnTo>
                  <a:lnTo>
                    <a:pt x="211" y="123"/>
                  </a:lnTo>
                  <a:lnTo>
                    <a:pt x="226" y="119"/>
                  </a:lnTo>
                  <a:lnTo>
                    <a:pt x="252" y="111"/>
                  </a:lnTo>
                  <a:lnTo>
                    <a:pt x="278" y="103"/>
                  </a:lnTo>
                  <a:lnTo>
                    <a:pt x="302" y="95"/>
                  </a:lnTo>
                  <a:lnTo>
                    <a:pt x="329" y="85"/>
                  </a:lnTo>
                  <a:lnTo>
                    <a:pt x="353" y="76"/>
                  </a:lnTo>
                  <a:lnTo>
                    <a:pt x="378" y="66"/>
                  </a:lnTo>
                  <a:lnTo>
                    <a:pt x="402" y="55"/>
                  </a:lnTo>
                  <a:lnTo>
                    <a:pt x="428" y="45"/>
                  </a:lnTo>
                  <a:lnTo>
                    <a:pt x="440" y="40"/>
                  </a:lnTo>
                  <a:lnTo>
                    <a:pt x="453" y="35"/>
                  </a:lnTo>
                  <a:lnTo>
                    <a:pt x="464" y="29"/>
                  </a:lnTo>
                  <a:lnTo>
                    <a:pt x="477" y="24"/>
                  </a:lnTo>
                  <a:lnTo>
                    <a:pt x="489" y="19"/>
                  </a:lnTo>
                  <a:lnTo>
                    <a:pt x="502" y="13"/>
                  </a:lnTo>
                  <a:lnTo>
                    <a:pt x="513" y="8"/>
                  </a:lnTo>
                  <a:lnTo>
                    <a:pt x="526" y="3"/>
                  </a:lnTo>
                  <a:lnTo>
                    <a:pt x="52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3" name="Freeform 27"/>
            <p:cNvSpPr>
              <a:spLocks noChangeAspect="1"/>
            </p:cNvSpPr>
            <p:nvPr/>
          </p:nvSpPr>
          <p:spPr bwMode="auto">
            <a:xfrm>
              <a:off x="5231" y="164"/>
              <a:ext cx="235" cy="143"/>
            </a:xfrm>
            <a:custGeom>
              <a:avLst/>
              <a:gdLst>
                <a:gd name="T0" fmla="*/ 153 w 532"/>
                <a:gd name="T1" fmla="*/ 12 h 324"/>
                <a:gd name="T2" fmla="*/ 178 w 532"/>
                <a:gd name="T3" fmla="*/ 5 h 324"/>
                <a:gd name="T4" fmla="*/ 202 w 532"/>
                <a:gd name="T5" fmla="*/ 2 h 324"/>
                <a:gd name="T6" fmla="*/ 227 w 532"/>
                <a:gd name="T7" fmla="*/ 0 h 324"/>
                <a:gd name="T8" fmla="*/ 251 w 532"/>
                <a:gd name="T9" fmla="*/ 2 h 324"/>
                <a:gd name="T10" fmla="*/ 276 w 532"/>
                <a:gd name="T11" fmla="*/ 5 h 324"/>
                <a:gd name="T12" fmla="*/ 299 w 532"/>
                <a:gd name="T13" fmla="*/ 10 h 324"/>
                <a:gd name="T14" fmla="*/ 321 w 532"/>
                <a:gd name="T15" fmla="*/ 17 h 324"/>
                <a:gd name="T16" fmla="*/ 344 w 532"/>
                <a:gd name="T17" fmla="*/ 25 h 324"/>
                <a:gd name="T18" fmla="*/ 366 w 532"/>
                <a:gd name="T19" fmla="*/ 36 h 324"/>
                <a:gd name="T20" fmla="*/ 387 w 532"/>
                <a:gd name="T21" fmla="*/ 47 h 324"/>
                <a:gd name="T22" fmla="*/ 408 w 532"/>
                <a:gd name="T23" fmla="*/ 62 h 324"/>
                <a:gd name="T24" fmla="*/ 426 w 532"/>
                <a:gd name="T25" fmla="*/ 76 h 324"/>
                <a:gd name="T26" fmla="*/ 444 w 532"/>
                <a:gd name="T27" fmla="*/ 93 h 324"/>
                <a:gd name="T28" fmla="*/ 462 w 532"/>
                <a:gd name="T29" fmla="*/ 110 h 324"/>
                <a:gd name="T30" fmla="*/ 477 w 532"/>
                <a:gd name="T31" fmla="*/ 130 h 324"/>
                <a:gd name="T32" fmla="*/ 491 w 532"/>
                <a:gd name="T33" fmla="*/ 149 h 324"/>
                <a:gd name="T34" fmla="*/ 516 w 532"/>
                <a:gd name="T35" fmla="*/ 193 h 324"/>
                <a:gd name="T36" fmla="*/ 527 w 532"/>
                <a:gd name="T37" fmla="*/ 233 h 324"/>
                <a:gd name="T38" fmla="*/ 531 w 532"/>
                <a:gd name="T39" fmla="*/ 275 h 324"/>
                <a:gd name="T40" fmla="*/ 532 w 532"/>
                <a:gd name="T41" fmla="*/ 324 h 324"/>
                <a:gd name="T42" fmla="*/ 508 w 532"/>
                <a:gd name="T43" fmla="*/ 304 h 324"/>
                <a:gd name="T44" fmla="*/ 478 w 532"/>
                <a:gd name="T45" fmla="*/ 287 h 324"/>
                <a:gd name="T46" fmla="*/ 446 w 532"/>
                <a:gd name="T47" fmla="*/ 270 h 324"/>
                <a:gd name="T48" fmla="*/ 411 w 532"/>
                <a:gd name="T49" fmla="*/ 258 h 324"/>
                <a:gd name="T50" fmla="*/ 375 w 532"/>
                <a:gd name="T51" fmla="*/ 246 h 324"/>
                <a:gd name="T52" fmla="*/ 339 w 532"/>
                <a:gd name="T53" fmla="*/ 237 h 324"/>
                <a:gd name="T54" fmla="*/ 305 w 532"/>
                <a:gd name="T55" fmla="*/ 230 h 324"/>
                <a:gd name="T56" fmla="*/ 274 w 532"/>
                <a:gd name="T57" fmla="*/ 225 h 324"/>
                <a:gd name="T58" fmla="*/ 251 w 532"/>
                <a:gd name="T59" fmla="*/ 224 h 324"/>
                <a:gd name="T60" fmla="*/ 228 w 532"/>
                <a:gd name="T61" fmla="*/ 222 h 324"/>
                <a:gd name="T62" fmla="*/ 205 w 532"/>
                <a:gd name="T63" fmla="*/ 220 h 324"/>
                <a:gd name="T64" fmla="*/ 184 w 532"/>
                <a:gd name="T65" fmla="*/ 220 h 324"/>
                <a:gd name="T66" fmla="*/ 161 w 532"/>
                <a:gd name="T67" fmla="*/ 220 h 324"/>
                <a:gd name="T68" fmla="*/ 139 w 532"/>
                <a:gd name="T69" fmla="*/ 220 h 324"/>
                <a:gd name="T70" fmla="*/ 116 w 532"/>
                <a:gd name="T71" fmla="*/ 220 h 324"/>
                <a:gd name="T72" fmla="*/ 93 w 532"/>
                <a:gd name="T73" fmla="*/ 220 h 324"/>
                <a:gd name="T74" fmla="*/ 80 w 532"/>
                <a:gd name="T75" fmla="*/ 222 h 324"/>
                <a:gd name="T76" fmla="*/ 65 w 532"/>
                <a:gd name="T77" fmla="*/ 224 h 324"/>
                <a:gd name="T78" fmla="*/ 49 w 532"/>
                <a:gd name="T79" fmla="*/ 225 h 324"/>
                <a:gd name="T80" fmla="*/ 32 w 532"/>
                <a:gd name="T81" fmla="*/ 225 h 324"/>
                <a:gd name="T82" fmla="*/ 18 w 532"/>
                <a:gd name="T83" fmla="*/ 224 h 324"/>
                <a:gd name="T84" fmla="*/ 6 w 532"/>
                <a:gd name="T85" fmla="*/ 220 h 324"/>
                <a:gd name="T86" fmla="*/ 0 w 532"/>
                <a:gd name="T87" fmla="*/ 212 h 324"/>
                <a:gd name="T88" fmla="*/ 0 w 532"/>
                <a:gd name="T89" fmla="*/ 199 h 324"/>
                <a:gd name="T90" fmla="*/ 5 w 532"/>
                <a:gd name="T91" fmla="*/ 186 h 324"/>
                <a:gd name="T92" fmla="*/ 13 w 532"/>
                <a:gd name="T93" fmla="*/ 173 h 324"/>
                <a:gd name="T94" fmla="*/ 23 w 532"/>
                <a:gd name="T95" fmla="*/ 161 h 324"/>
                <a:gd name="T96" fmla="*/ 31 w 532"/>
                <a:gd name="T97" fmla="*/ 149 h 324"/>
                <a:gd name="T98" fmla="*/ 39 w 532"/>
                <a:gd name="T99" fmla="*/ 135 h 324"/>
                <a:gd name="T100" fmla="*/ 45 w 532"/>
                <a:gd name="T101" fmla="*/ 120 h 324"/>
                <a:gd name="T102" fmla="*/ 52 w 532"/>
                <a:gd name="T103" fmla="*/ 106 h 324"/>
                <a:gd name="T104" fmla="*/ 58 w 532"/>
                <a:gd name="T105" fmla="*/ 91 h 324"/>
                <a:gd name="T106" fmla="*/ 67 w 532"/>
                <a:gd name="T107" fmla="*/ 78 h 324"/>
                <a:gd name="T108" fmla="*/ 76 w 532"/>
                <a:gd name="T109" fmla="*/ 65 h 324"/>
                <a:gd name="T110" fmla="*/ 86 w 532"/>
                <a:gd name="T111" fmla="*/ 54 h 324"/>
                <a:gd name="T112" fmla="*/ 98 w 532"/>
                <a:gd name="T113" fmla="*/ 43 h 324"/>
                <a:gd name="T114" fmla="*/ 111 w 532"/>
                <a:gd name="T115" fmla="*/ 33 h 324"/>
                <a:gd name="T116" fmla="*/ 124 w 532"/>
                <a:gd name="T117" fmla="*/ 25 h 324"/>
                <a:gd name="T118" fmla="*/ 139 w 532"/>
                <a:gd name="T119" fmla="*/ 17 h 324"/>
                <a:gd name="T120" fmla="*/ 153 w 532"/>
                <a:gd name="T121"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 h="324">
                  <a:moveTo>
                    <a:pt x="153" y="12"/>
                  </a:moveTo>
                  <a:lnTo>
                    <a:pt x="178" y="5"/>
                  </a:lnTo>
                  <a:lnTo>
                    <a:pt x="202" y="2"/>
                  </a:lnTo>
                  <a:lnTo>
                    <a:pt x="227" y="0"/>
                  </a:lnTo>
                  <a:lnTo>
                    <a:pt x="251" y="2"/>
                  </a:lnTo>
                  <a:lnTo>
                    <a:pt x="276" y="5"/>
                  </a:lnTo>
                  <a:lnTo>
                    <a:pt x="299" y="10"/>
                  </a:lnTo>
                  <a:lnTo>
                    <a:pt x="321" y="17"/>
                  </a:lnTo>
                  <a:lnTo>
                    <a:pt x="344" y="25"/>
                  </a:lnTo>
                  <a:lnTo>
                    <a:pt x="366" y="36"/>
                  </a:lnTo>
                  <a:lnTo>
                    <a:pt x="387" y="47"/>
                  </a:lnTo>
                  <a:lnTo>
                    <a:pt x="408" y="62"/>
                  </a:lnTo>
                  <a:lnTo>
                    <a:pt x="426" y="76"/>
                  </a:lnTo>
                  <a:lnTo>
                    <a:pt x="444" y="93"/>
                  </a:lnTo>
                  <a:lnTo>
                    <a:pt x="462" y="110"/>
                  </a:lnTo>
                  <a:lnTo>
                    <a:pt x="477" y="130"/>
                  </a:lnTo>
                  <a:lnTo>
                    <a:pt x="491" y="149"/>
                  </a:lnTo>
                  <a:lnTo>
                    <a:pt x="516" y="193"/>
                  </a:lnTo>
                  <a:lnTo>
                    <a:pt x="527" y="233"/>
                  </a:lnTo>
                  <a:lnTo>
                    <a:pt x="531" y="275"/>
                  </a:lnTo>
                  <a:lnTo>
                    <a:pt x="532" y="324"/>
                  </a:lnTo>
                  <a:lnTo>
                    <a:pt x="508" y="304"/>
                  </a:lnTo>
                  <a:lnTo>
                    <a:pt x="478" y="287"/>
                  </a:lnTo>
                  <a:lnTo>
                    <a:pt x="446" y="270"/>
                  </a:lnTo>
                  <a:lnTo>
                    <a:pt x="411" y="258"/>
                  </a:lnTo>
                  <a:lnTo>
                    <a:pt x="375" y="246"/>
                  </a:lnTo>
                  <a:lnTo>
                    <a:pt x="339" y="237"/>
                  </a:lnTo>
                  <a:lnTo>
                    <a:pt x="305" y="230"/>
                  </a:lnTo>
                  <a:lnTo>
                    <a:pt x="274" y="225"/>
                  </a:lnTo>
                  <a:lnTo>
                    <a:pt x="251" y="224"/>
                  </a:lnTo>
                  <a:lnTo>
                    <a:pt x="228" y="222"/>
                  </a:lnTo>
                  <a:lnTo>
                    <a:pt x="205" y="220"/>
                  </a:lnTo>
                  <a:lnTo>
                    <a:pt x="184" y="220"/>
                  </a:lnTo>
                  <a:lnTo>
                    <a:pt x="161" y="220"/>
                  </a:lnTo>
                  <a:lnTo>
                    <a:pt x="139" y="220"/>
                  </a:lnTo>
                  <a:lnTo>
                    <a:pt x="116" y="220"/>
                  </a:lnTo>
                  <a:lnTo>
                    <a:pt x="93" y="220"/>
                  </a:lnTo>
                  <a:lnTo>
                    <a:pt x="80" y="222"/>
                  </a:lnTo>
                  <a:lnTo>
                    <a:pt x="65" y="224"/>
                  </a:lnTo>
                  <a:lnTo>
                    <a:pt x="49" y="225"/>
                  </a:lnTo>
                  <a:lnTo>
                    <a:pt x="32" y="225"/>
                  </a:lnTo>
                  <a:lnTo>
                    <a:pt x="18" y="224"/>
                  </a:lnTo>
                  <a:lnTo>
                    <a:pt x="6" y="220"/>
                  </a:lnTo>
                  <a:lnTo>
                    <a:pt x="0" y="212"/>
                  </a:lnTo>
                  <a:lnTo>
                    <a:pt x="0" y="199"/>
                  </a:lnTo>
                  <a:lnTo>
                    <a:pt x="5" y="186"/>
                  </a:lnTo>
                  <a:lnTo>
                    <a:pt x="13" y="173"/>
                  </a:lnTo>
                  <a:lnTo>
                    <a:pt x="23" y="161"/>
                  </a:lnTo>
                  <a:lnTo>
                    <a:pt x="31" y="149"/>
                  </a:lnTo>
                  <a:lnTo>
                    <a:pt x="39" y="135"/>
                  </a:lnTo>
                  <a:lnTo>
                    <a:pt x="45" y="120"/>
                  </a:lnTo>
                  <a:lnTo>
                    <a:pt x="52" y="106"/>
                  </a:lnTo>
                  <a:lnTo>
                    <a:pt x="58" y="91"/>
                  </a:lnTo>
                  <a:lnTo>
                    <a:pt x="67" y="78"/>
                  </a:lnTo>
                  <a:lnTo>
                    <a:pt x="76" y="65"/>
                  </a:lnTo>
                  <a:lnTo>
                    <a:pt x="86" y="54"/>
                  </a:lnTo>
                  <a:lnTo>
                    <a:pt x="98" y="43"/>
                  </a:lnTo>
                  <a:lnTo>
                    <a:pt x="111" y="33"/>
                  </a:lnTo>
                  <a:lnTo>
                    <a:pt x="124" y="25"/>
                  </a:lnTo>
                  <a:lnTo>
                    <a:pt x="139" y="17"/>
                  </a:lnTo>
                  <a:lnTo>
                    <a:pt x="153"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4" name="Freeform 28"/>
            <p:cNvSpPr>
              <a:spLocks noChangeAspect="1"/>
            </p:cNvSpPr>
            <p:nvPr/>
          </p:nvSpPr>
          <p:spPr bwMode="auto">
            <a:xfrm>
              <a:off x="4968" y="236"/>
              <a:ext cx="720" cy="359"/>
            </a:xfrm>
            <a:custGeom>
              <a:avLst/>
              <a:gdLst>
                <a:gd name="T0" fmla="*/ 280 w 1624"/>
                <a:gd name="T1" fmla="*/ 110 h 812"/>
                <a:gd name="T2" fmla="*/ 330 w 1624"/>
                <a:gd name="T3" fmla="*/ 84 h 812"/>
                <a:gd name="T4" fmla="*/ 383 w 1624"/>
                <a:gd name="T5" fmla="*/ 62 h 812"/>
                <a:gd name="T6" fmla="*/ 436 w 1624"/>
                <a:gd name="T7" fmla="*/ 42 h 812"/>
                <a:gd name="T8" fmla="*/ 490 w 1624"/>
                <a:gd name="T9" fmla="*/ 28 h 812"/>
                <a:gd name="T10" fmla="*/ 552 w 1624"/>
                <a:gd name="T11" fmla="*/ 15 h 812"/>
                <a:gd name="T12" fmla="*/ 628 w 1624"/>
                <a:gd name="T13" fmla="*/ 5 h 812"/>
                <a:gd name="T14" fmla="*/ 724 w 1624"/>
                <a:gd name="T15" fmla="*/ 0 h 812"/>
                <a:gd name="T16" fmla="*/ 806 w 1624"/>
                <a:gd name="T17" fmla="*/ 5 h 812"/>
                <a:gd name="T18" fmla="*/ 881 w 1624"/>
                <a:gd name="T19" fmla="*/ 18 h 812"/>
                <a:gd name="T20" fmla="*/ 951 w 1624"/>
                <a:gd name="T21" fmla="*/ 34 h 812"/>
                <a:gd name="T22" fmla="*/ 1020 w 1624"/>
                <a:gd name="T23" fmla="*/ 55 h 812"/>
                <a:gd name="T24" fmla="*/ 1092 w 1624"/>
                <a:gd name="T25" fmla="*/ 83 h 812"/>
                <a:gd name="T26" fmla="*/ 1149 w 1624"/>
                <a:gd name="T27" fmla="*/ 113 h 812"/>
                <a:gd name="T28" fmla="*/ 1199 w 1624"/>
                <a:gd name="T29" fmla="*/ 144 h 812"/>
                <a:gd name="T30" fmla="*/ 1245 w 1624"/>
                <a:gd name="T31" fmla="*/ 178 h 812"/>
                <a:gd name="T32" fmla="*/ 1286 w 1624"/>
                <a:gd name="T33" fmla="*/ 215 h 812"/>
                <a:gd name="T34" fmla="*/ 1333 w 1624"/>
                <a:gd name="T35" fmla="*/ 265 h 812"/>
                <a:gd name="T36" fmla="*/ 1384 w 1624"/>
                <a:gd name="T37" fmla="*/ 317 h 812"/>
                <a:gd name="T38" fmla="*/ 1451 w 1624"/>
                <a:gd name="T39" fmla="*/ 228 h 812"/>
                <a:gd name="T40" fmla="*/ 1528 w 1624"/>
                <a:gd name="T41" fmla="*/ 113 h 812"/>
                <a:gd name="T42" fmla="*/ 1572 w 1624"/>
                <a:gd name="T43" fmla="*/ 71 h 812"/>
                <a:gd name="T44" fmla="*/ 1608 w 1624"/>
                <a:gd name="T45" fmla="*/ 152 h 812"/>
                <a:gd name="T46" fmla="*/ 1624 w 1624"/>
                <a:gd name="T47" fmla="*/ 435 h 812"/>
                <a:gd name="T48" fmla="*/ 1609 w 1624"/>
                <a:gd name="T49" fmla="*/ 568 h 812"/>
                <a:gd name="T50" fmla="*/ 1583 w 1624"/>
                <a:gd name="T51" fmla="*/ 671 h 812"/>
                <a:gd name="T52" fmla="*/ 1552 w 1624"/>
                <a:gd name="T53" fmla="*/ 715 h 812"/>
                <a:gd name="T54" fmla="*/ 1489 w 1624"/>
                <a:gd name="T55" fmla="*/ 639 h 812"/>
                <a:gd name="T56" fmla="*/ 1407 w 1624"/>
                <a:gd name="T57" fmla="*/ 524 h 812"/>
                <a:gd name="T58" fmla="*/ 1348 w 1624"/>
                <a:gd name="T59" fmla="*/ 505 h 812"/>
                <a:gd name="T60" fmla="*/ 1268 w 1624"/>
                <a:gd name="T61" fmla="*/ 589 h 812"/>
                <a:gd name="T62" fmla="*/ 1178 w 1624"/>
                <a:gd name="T63" fmla="*/ 658 h 812"/>
                <a:gd name="T64" fmla="*/ 1103 w 1624"/>
                <a:gd name="T65" fmla="*/ 702 h 812"/>
                <a:gd name="T66" fmla="*/ 1034 w 1624"/>
                <a:gd name="T67" fmla="*/ 731 h 812"/>
                <a:gd name="T68" fmla="*/ 964 w 1624"/>
                <a:gd name="T69" fmla="*/ 755 h 812"/>
                <a:gd name="T70" fmla="*/ 892 w 1624"/>
                <a:gd name="T71" fmla="*/ 776 h 812"/>
                <a:gd name="T72" fmla="*/ 819 w 1624"/>
                <a:gd name="T73" fmla="*/ 792 h 812"/>
                <a:gd name="T74" fmla="*/ 740 w 1624"/>
                <a:gd name="T75" fmla="*/ 805 h 812"/>
                <a:gd name="T76" fmla="*/ 657 w 1624"/>
                <a:gd name="T77" fmla="*/ 812 h 812"/>
                <a:gd name="T78" fmla="*/ 580 w 1624"/>
                <a:gd name="T79" fmla="*/ 808 h 812"/>
                <a:gd name="T80" fmla="*/ 503 w 1624"/>
                <a:gd name="T81" fmla="*/ 796 h 812"/>
                <a:gd name="T82" fmla="*/ 427 w 1624"/>
                <a:gd name="T83" fmla="*/ 776 h 812"/>
                <a:gd name="T84" fmla="*/ 343 w 1624"/>
                <a:gd name="T85" fmla="*/ 752 h 812"/>
                <a:gd name="T86" fmla="*/ 258 w 1624"/>
                <a:gd name="T87" fmla="*/ 716 h 812"/>
                <a:gd name="T88" fmla="*/ 164 w 1624"/>
                <a:gd name="T89" fmla="*/ 663 h 812"/>
                <a:gd name="T90" fmla="*/ 100 w 1624"/>
                <a:gd name="T91" fmla="*/ 613 h 812"/>
                <a:gd name="T92" fmla="*/ 43 w 1624"/>
                <a:gd name="T93" fmla="*/ 532 h 812"/>
                <a:gd name="T94" fmla="*/ 4 w 1624"/>
                <a:gd name="T95" fmla="*/ 458 h 812"/>
                <a:gd name="T96" fmla="*/ 7 w 1624"/>
                <a:gd name="T97" fmla="*/ 424 h 812"/>
                <a:gd name="T98" fmla="*/ 28 w 1624"/>
                <a:gd name="T99" fmla="*/ 369 h 812"/>
                <a:gd name="T100" fmla="*/ 74 w 1624"/>
                <a:gd name="T101" fmla="*/ 290 h 812"/>
                <a:gd name="T102" fmla="*/ 129 w 1624"/>
                <a:gd name="T103" fmla="*/ 226 h 812"/>
                <a:gd name="T104" fmla="*/ 198 w 1624"/>
                <a:gd name="T105" fmla="*/ 16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4" h="812">
                  <a:moveTo>
                    <a:pt x="249" y="131"/>
                  </a:moveTo>
                  <a:lnTo>
                    <a:pt x="265" y="121"/>
                  </a:lnTo>
                  <a:lnTo>
                    <a:pt x="280" y="110"/>
                  </a:lnTo>
                  <a:lnTo>
                    <a:pt x="296" y="102"/>
                  </a:lnTo>
                  <a:lnTo>
                    <a:pt x="314" y="92"/>
                  </a:lnTo>
                  <a:lnTo>
                    <a:pt x="330" y="84"/>
                  </a:lnTo>
                  <a:lnTo>
                    <a:pt x="347" y="76"/>
                  </a:lnTo>
                  <a:lnTo>
                    <a:pt x="365" y="68"/>
                  </a:lnTo>
                  <a:lnTo>
                    <a:pt x="383" y="62"/>
                  </a:lnTo>
                  <a:lnTo>
                    <a:pt x="401" y="55"/>
                  </a:lnTo>
                  <a:lnTo>
                    <a:pt x="418" y="49"/>
                  </a:lnTo>
                  <a:lnTo>
                    <a:pt x="436" y="42"/>
                  </a:lnTo>
                  <a:lnTo>
                    <a:pt x="454" y="37"/>
                  </a:lnTo>
                  <a:lnTo>
                    <a:pt x="472" y="32"/>
                  </a:lnTo>
                  <a:lnTo>
                    <a:pt x="490" y="28"/>
                  </a:lnTo>
                  <a:lnTo>
                    <a:pt x="510" y="23"/>
                  </a:lnTo>
                  <a:lnTo>
                    <a:pt x="528" y="20"/>
                  </a:lnTo>
                  <a:lnTo>
                    <a:pt x="552" y="15"/>
                  </a:lnTo>
                  <a:lnTo>
                    <a:pt x="577" y="11"/>
                  </a:lnTo>
                  <a:lnTo>
                    <a:pt x="601" y="8"/>
                  </a:lnTo>
                  <a:lnTo>
                    <a:pt x="628" y="5"/>
                  </a:lnTo>
                  <a:lnTo>
                    <a:pt x="657" y="2"/>
                  </a:lnTo>
                  <a:lnTo>
                    <a:pt x="688" y="0"/>
                  </a:lnTo>
                  <a:lnTo>
                    <a:pt x="724" y="0"/>
                  </a:lnTo>
                  <a:lnTo>
                    <a:pt x="762" y="2"/>
                  </a:lnTo>
                  <a:lnTo>
                    <a:pt x="783" y="3"/>
                  </a:lnTo>
                  <a:lnTo>
                    <a:pt x="806" y="5"/>
                  </a:lnTo>
                  <a:lnTo>
                    <a:pt x="832" y="10"/>
                  </a:lnTo>
                  <a:lnTo>
                    <a:pt x="856" y="13"/>
                  </a:lnTo>
                  <a:lnTo>
                    <a:pt x="881" y="18"/>
                  </a:lnTo>
                  <a:lnTo>
                    <a:pt x="907" y="24"/>
                  </a:lnTo>
                  <a:lnTo>
                    <a:pt x="930" y="29"/>
                  </a:lnTo>
                  <a:lnTo>
                    <a:pt x="951" y="34"/>
                  </a:lnTo>
                  <a:lnTo>
                    <a:pt x="972" y="39"/>
                  </a:lnTo>
                  <a:lnTo>
                    <a:pt x="995" y="47"/>
                  </a:lnTo>
                  <a:lnTo>
                    <a:pt x="1020" y="55"/>
                  </a:lnTo>
                  <a:lnTo>
                    <a:pt x="1044" y="63"/>
                  </a:lnTo>
                  <a:lnTo>
                    <a:pt x="1067" y="73"/>
                  </a:lnTo>
                  <a:lnTo>
                    <a:pt x="1092" y="83"/>
                  </a:lnTo>
                  <a:lnTo>
                    <a:pt x="1113" y="94"/>
                  </a:lnTo>
                  <a:lnTo>
                    <a:pt x="1132" y="104"/>
                  </a:lnTo>
                  <a:lnTo>
                    <a:pt x="1149" y="113"/>
                  </a:lnTo>
                  <a:lnTo>
                    <a:pt x="1167" y="123"/>
                  </a:lnTo>
                  <a:lnTo>
                    <a:pt x="1183" y="133"/>
                  </a:lnTo>
                  <a:lnTo>
                    <a:pt x="1199" y="144"/>
                  </a:lnTo>
                  <a:lnTo>
                    <a:pt x="1214" y="154"/>
                  </a:lnTo>
                  <a:lnTo>
                    <a:pt x="1230" y="167"/>
                  </a:lnTo>
                  <a:lnTo>
                    <a:pt x="1245" y="178"/>
                  </a:lnTo>
                  <a:lnTo>
                    <a:pt x="1260" y="191"/>
                  </a:lnTo>
                  <a:lnTo>
                    <a:pt x="1273" y="202"/>
                  </a:lnTo>
                  <a:lnTo>
                    <a:pt x="1286" y="215"/>
                  </a:lnTo>
                  <a:lnTo>
                    <a:pt x="1301" y="231"/>
                  </a:lnTo>
                  <a:lnTo>
                    <a:pt x="1317" y="248"/>
                  </a:lnTo>
                  <a:lnTo>
                    <a:pt x="1333" y="265"/>
                  </a:lnTo>
                  <a:lnTo>
                    <a:pt x="1350" y="283"/>
                  </a:lnTo>
                  <a:lnTo>
                    <a:pt x="1366" y="301"/>
                  </a:lnTo>
                  <a:lnTo>
                    <a:pt x="1384" y="317"/>
                  </a:lnTo>
                  <a:lnTo>
                    <a:pt x="1402" y="296"/>
                  </a:lnTo>
                  <a:lnTo>
                    <a:pt x="1425" y="265"/>
                  </a:lnTo>
                  <a:lnTo>
                    <a:pt x="1451" y="228"/>
                  </a:lnTo>
                  <a:lnTo>
                    <a:pt x="1477" y="188"/>
                  </a:lnTo>
                  <a:lnTo>
                    <a:pt x="1503" y="149"/>
                  </a:lnTo>
                  <a:lnTo>
                    <a:pt x="1528" y="113"/>
                  </a:lnTo>
                  <a:lnTo>
                    <a:pt x="1547" y="86"/>
                  </a:lnTo>
                  <a:lnTo>
                    <a:pt x="1560" y="70"/>
                  </a:lnTo>
                  <a:lnTo>
                    <a:pt x="1572" y="71"/>
                  </a:lnTo>
                  <a:lnTo>
                    <a:pt x="1587" y="89"/>
                  </a:lnTo>
                  <a:lnTo>
                    <a:pt x="1600" y="118"/>
                  </a:lnTo>
                  <a:lnTo>
                    <a:pt x="1608" y="152"/>
                  </a:lnTo>
                  <a:lnTo>
                    <a:pt x="1619" y="243"/>
                  </a:lnTo>
                  <a:lnTo>
                    <a:pt x="1624" y="340"/>
                  </a:lnTo>
                  <a:lnTo>
                    <a:pt x="1624" y="435"/>
                  </a:lnTo>
                  <a:lnTo>
                    <a:pt x="1618" y="516"/>
                  </a:lnTo>
                  <a:lnTo>
                    <a:pt x="1614" y="537"/>
                  </a:lnTo>
                  <a:lnTo>
                    <a:pt x="1609" y="568"/>
                  </a:lnTo>
                  <a:lnTo>
                    <a:pt x="1601" y="603"/>
                  </a:lnTo>
                  <a:lnTo>
                    <a:pt x="1593" y="639"/>
                  </a:lnTo>
                  <a:lnTo>
                    <a:pt x="1583" y="671"/>
                  </a:lnTo>
                  <a:lnTo>
                    <a:pt x="1573" y="697"/>
                  </a:lnTo>
                  <a:lnTo>
                    <a:pt x="1562" y="713"/>
                  </a:lnTo>
                  <a:lnTo>
                    <a:pt x="1552" y="715"/>
                  </a:lnTo>
                  <a:lnTo>
                    <a:pt x="1538" y="700"/>
                  </a:lnTo>
                  <a:lnTo>
                    <a:pt x="1515" y="673"/>
                  </a:lnTo>
                  <a:lnTo>
                    <a:pt x="1489" y="639"/>
                  </a:lnTo>
                  <a:lnTo>
                    <a:pt x="1461" y="600"/>
                  </a:lnTo>
                  <a:lnTo>
                    <a:pt x="1431" y="561"/>
                  </a:lnTo>
                  <a:lnTo>
                    <a:pt x="1407" y="524"/>
                  </a:lnTo>
                  <a:lnTo>
                    <a:pt x="1386" y="493"/>
                  </a:lnTo>
                  <a:lnTo>
                    <a:pt x="1373" y="474"/>
                  </a:lnTo>
                  <a:lnTo>
                    <a:pt x="1348" y="505"/>
                  </a:lnTo>
                  <a:lnTo>
                    <a:pt x="1322" y="534"/>
                  </a:lnTo>
                  <a:lnTo>
                    <a:pt x="1296" y="563"/>
                  </a:lnTo>
                  <a:lnTo>
                    <a:pt x="1268" y="589"/>
                  </a:lnTo>
                  <a:lnTo>
                    <a:pt x="1239" y="614"/>
                  </a:lnTo>
                  <a:lnTo>
                    <a:pt x="1209" y="637"/>
                  </a:lnTo>
                  <a:lnTo>
                    <a:pt x="1178" y="658"/>
                  </a:lnTo>
                  <a:lnTo>
                    <a:pt x="1147" y="678"/>
                  </a:lnTo>
                  <a:lnTo>
                    <a:pt x="1126" y="689"/>
                  </a:lnTo>
                  <a:lnTo>
                    <a:pt x="1103" y="702"/>
                  </a:lnTo>
                  <a:lnTo>
                    <a:pt x="1080" y="711"/>
                  </a:lnTo>
                  <a:lnTo>
                    <a:pt x="1057" y="721"/>
                  </a:lnTo>
                  <a:lnTo>
                    <a:pt x="1034" y="731"/>
                  </a:lnTo>
                  <a:lnTo>
                    <a:pt x="1011" y="741"/>
                  </a:lnTo>
                  <a:lnTo>
                    <a:pt x="987" y="749"/>
                  </a:lnTo>
                  <a:lnTo>
                    <a:pt x="964" y="755"/>
                  </a:lnTo>
                  <a:lnTo>
                    <a:pt x="940" y="763"/>
                  </a:lnTo>
                  <a:lnTo>
                    <a:pt x="917" y="770"/>
                  </a:lnTo>
                  <a:lnTo>
                    <a:pt x="892" y="776"/>
                  </a:lnTo>
                  <a:lnTo>
                    <a:pt x="868" y="781"/>
                  </a:lnTo>
                  <a:lnTo>
                    <a:pt x="843" y="787"/>
                  </a:lnTo>
                  <a:lnTo>
                    <a:pt x="819" y="792"/>
                  </a:lnTo>
                  <a:lnTo>
                    <a:pt x="794" y="796"/>
                  </a:lnTo>
                  <a:lnTo>
                    <a:pt x="770" y="800"/>
                  </a:lnTo>
                  <a:lnTo>
                    <a:pt x="740" y="805"/>
                  </a:lnTo>
                  <a:lnTo>
                    <a:pt x="713" y="808"/>
                  </a:lnTo>
                  <a:lnTo>
                    <a:pt x="685" y="810"/>
                  </a:lnTo>
                  <a:lnTo>
                    <a:pt x="657" y="812"/>
                  </a:lnTo>
                  <a:lnTo>
                    <a:pt x="631" y="812"/>
                  </a:lnTo>
                  <a:lnTo>
                    <a:pt x="605" y="810"/>
                  </a:lnTo>
                  <a:lnTo>
                    <a:pt x="580" y="808"/>
                  </a:lnTo>
                  <a:lnTo>
                    <a:pt x="554" y="805"/>
                  </a:lnTo>
                  <a:lnTo>
                    <a:pt x="530" y="800"/>
                  </a:lnTo>
                  <a:lnTo>
                    <a:pt x="503" y="796"/>
                  </a:lnTo>
                  <a:lnTo>
                    <a:pt x="477" y="791"/>
                  </a:lnTo>
                  <a:lnTo>
                    <a:pt x="453" y="784"/>
                  </a:lnTo>
                  <a:lnTo>
                    <a:pt x="427" y="776"/>
                  </a:lnTo>
                  <a:lnTo>
                    <a:pt x="399" y="770"/>
                  </a:lnTo>
                  <a:lnTo>
                    <a:pt x="371" y="760"/>
                  </a:lnTo>
                  <a:lnTo>
                    <a:pt x="343" y="752"/>
                  </a:lnTo>
                  <a:lnTo>
                    <a:pt x="319" y="744"/>
                  </a:lnTo>
                  <a:lnTo>
                    <a:pt x="289" y="731"/>
                  </a:lnTo>
                  <a:lnTo>
                    <a:pt x="258" y="716"/>
                  </a:lnTo>
                  <a:lnTo>
                    <a:pt x="226" y="700"/>
                  </a:lnTo>
                  <a:lnTo>
                    <a:pt x="193" y="682"/>
                  </a:lnTo>
                  <a:lnTo>
                    <a:pt x="164" y="663"/>
                  </a:lnTo>
                  <a:lnTo>
                    <a:pt x="137" y="645"/>
                  </a:lnTo>
                  <a:lnTo>
                    <a:pt x="116" y="629"/>
                  </a:lnTo>
                  <a:lnTo>
                    <a:pt x="100" y="613"/>
                  </a:lnTo>
                  <a:lnTo>
                    <a:pt x="82" y="590"/>
                  </a:lnTo>
                  <a:lnTo>
                    <a:pt x="62" y="561"/>
                  </a:lnTo>
                  <a:lnTo>
                    <a:pt x="43" y="532"/>
                  </a:lnTo>
                  <a:lnTo>
                    <a:pt x="26" y="503"/>
                  </a:lnTo>
                  <a:lnTo>
                    <a:pt x="12" y="477"/>
                  </a:lnTo>
                  <a:lnTo>
                    <a:pt x="4" y="458"/>
                  </a:lnTo>
                  <a:lnTo>
                    <a:pt x="0" y="446"/>
                  </a:lnTo>
                  <a:lnTo>
                    <a:pt x="2" y="437"/>
                  </a:lnTo>
                  <a:lnTo>
                    <a:pt x="7" y="424"/>
                  </a:lnTo>
                  <a:lnTo>
                    <a:pt x="12" y="408"/>
                  </a:lnTo>
                  <a:lnTo>
                    <a:pt x="18" y="390"/>
                  </a:lnTo>
                  <a:lnTo>
                    <a:pt x="28" y="369"/>
                  </a:lnTo>
                  <a:lnTo>
                    <a:pt x="39" y="345"/>
                  </a:lnTo>
                  <a:lnTo>
                    <a:pt x="54" y="319"/>
                  </a:lnTo>
                  <a:lnTo>
                    <a:pt x="74" y="290"/>
                  </a:lnTo>
                  <a:lnTo>
                    <a:pt x="90" y="269"/>
                  </a:lnTo>
                  <a:lnTo>
                    <a:pt x="108" y="248"/>
                  </a:lnTo>
                  <a:lnTo>
                    <a:pt x="129" y="226"/>
                  </a:lnTo>
                  <a:lnTo>
                    <a:pt x="151" y="205"/>
                  </a:lnTo>
                  <a:lnTo>
                    <a:pt x="173" y="186"/>
                  </a:lnTo>
                  <a:lnTo>
                    <a:pt x="198" y="167"/>
                  </a:lnTo>
                  <a:lnTo>
                    <a:pt x="224" y="149"/>
                  </a:lnTo>
                  <a:lnTo>
                    <a:pt x="249" y="13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5" name="Freeform 29"/>
            <p:cNvSpPr>
              <a:spLocks noChangeAspect="1"/>
            </p:cNvSpPr>
            <p:nvPr/>
          </p:nvSpPr>
          <p:spPr bwMode="auto">
            <a:xfrm>
              <a:off x="4982" y="248"/>
              <a:ext cx="690" cy="334"/>
            </a:xfrm>
            <a:custGeom>
              <a:avLst/>
              <a:gdLst>
                <a:gd name="T0" fmla="*/ 229 w 1557"/>
                <a:gd name="T1" fmla="*/ 136 h 754"/>
                <a:gd name="T2" fmla="*/ 147 w 1557"/>
                <a:gd name="T3" fmla="*/ 204 h 754"/>
                <a:gd name="T4" fmla="*/ 77 w 1557"/>
                <a:gd name="T5" fmla="*/ 282 h 754"/>
                <a:gd name="T6" fmla="*/ 17 w 1557"/>
                <a:gd name="T7" fmla="*/ 374 h 754"/>
                <a:gd name="T8" fmla="*/ 0 w 1557"/>
                <a:gd name="T9" fmla="*/ 409 h 754"/>
                <a:gd name="T10" fmla="*/ 77 w 1557"/>
                <a:gd name="T11" fmla="*/ 534 h 754"/>
                <a:gd name="T12" fmla="*/ 231 w 1557"/>
                <a:gd name="T13" fmla="*/ 650 h 754"/>
                <a:gd name="T14" fmla="*/ 412 w 1557"/>
                <a:gd name="T15" fmla="*/ 721 h 754"/>
                <a:gd name="T16" fmla="*/ 585 w 1557"/>
                <a:gd name="T17" fmla="*/ 752 h 754"/>
                <a:gd name="T18" fmla="*/ 752 w 1557"/>
                <a:gd name="T19" fmla="*/ 746 h 754"/>
                <a:gd name="T20" fmla="*/ 923 w 1557"/>
                <a:gd name="T21" fmla="*/ 700 h 754"/>
                <a:gd name="T22" fmla="*/ 1090 w 1557"/>
                <a:gd name="T23" fmla="*/ 623 h 754"/>
                <a:gd name="T24" fmla="*/ 1239 w 1557"/>
                <a:gd name="T25" fmla="*/ 514 h 754"/>
                <a:gd name="T26" fmla="*/ 1302 w 1557"/>
                <a:gd name="T27" fmla="*/ 451 h 754"/>
                <a:gd name="T28" fmla="*/ 1312 w 1557"/>
                <a:gd name="T29" fmla="*/ 429 h 754"/>
                <a:gd name="T30" fmla="*/ 1288 w 1557"/>
                <a:gd name="T31" fmla="*/ 421 h 754"/>
                <a:gd name="T32" fmla="*/ 1181 w 1557"/>
                <a:gd name="T33" fmla="*/ 518 h 754"/>
                <a:gd name="T34" fmla="*/ 1034 w 1557"/>
                <a:gd name="T35" fmla="*/ 616 h 754"/>
                <a:gd name="T36" fmla="*/ 873 w 1557"/>
                <a:gd name="T37" fmla="*/ 682 h 754"/>
                <a:gd name="T38" fmla="*/ 708 w 1557"/>
                <a:gd name="T39" fmla="*/ 716 h 754"/>
                <a:gd name="T40" fmla="*/ 552 w 1557"/>
                <a:gd name="T41" fmla="*/ 715 h 754"/>
                <a:gd name="T42" fmla="*/ 386 w 1557"/>
                <a:gd name="T43" fmla="*/ 678 h 754"/>
                <a:gd name="T44" fmla="*/ 218 w 1557"/>
                <a:gd name="T45" fmla="*/ 602 h 754"/>
                <a:gd name="T46" fmla="*/ 82 w 1557"/>
                <a:gd name="T47" fmla="*/ 484 h 754"/>
                <a:gd name="T48" fmla="*/ 64 w 1557"/>
                <a:gd name="T49" fmla="*/ 362 h 754"/>
                <a:gd name="T50" fmla="*/ 123 w 1557"/>
                <a:gd name="T51" fmla="*/ 280 h 754"/>
                <a:gd name="T52" fmla="*/ 193 w 1557"/>
                <a:gd name="T53" fmla="*/ 209 h 754"/>
                <a:gd name="T54" fmla="*/ 271 w 1557"/>
                <a:gd name="T55" fmla="*/ 149 h 754"/>
                <a:gd name="T56" fmla="*/ 404 w 1557"/>
                <a:gd name="T57" fmla="*/ 83 h 754"/>
                <a:gd name="T58" fmla="*/ 592 w 1557"/>
                <a:gd name="T59" fmla="*/ 37 h 754"/>
                <a:gd name="T60" fmla="*/ 786 w 1557"/>
                <a:gd name="T61" fmla="*/ 42 h 754"/>
                <a:gd name="T62" fmla="*/ 984 w 1557"/>
                <a:gd name="T63" fmla="*/ 96 h 754"/>
                <a:gd name="T64" fmla="*/ 1144 w 1557"/>
                <a:gd name="T65" fmla="*/ 181 h 754"/>
                <a:gd name="T66" fmla="*/ 1261 w 1557"/>
                <a:gd name="T67" fmla="*/ 288 h 754"/>
                <a:gd name="T68" fmla="*/ 1366 w 1557"/>
                <a:gd name="T69" fmla="*/ 417 h 754"/>
                <a:gd name="T70" fmla="*/ 1458 w 1557"/>
                <a:gd name="T71" fmla="*/ 555 h 754"/>
                <a:gd name="T72" fmla="*/ 1507 w 1557"/>
                <a:gd name="T73" fmla="*/ 628 h 754"/>
                <a:gd name="T74" fmla="*/ 1526 w 1557"/>
                <a:gd name="T75" fmla="*/ 624 h 754"/>
                <a:gd name="T76" fmla="*/ 1557 w 1557"/>
                <a:gd name="T77" fmla="*/ 359 h 754"/>
                <a:gd name="T78" fmla="*/ 1541 w 1557"/>
                <a:gd name="T79" fmla="*/ 105 h 754"/>
                <a:gd name="T80" fmla="*/ 1521 w 1557"/>
                <a:gd name="T81" fmla="*/ 104 h 754"/>
                <a:gd name="T82" fmla="*/ 1495 w 1557"/>
                <a:gd name="T83" fmla="*/ 152 h 754"/>
                <a:gd name="T84" fmla="*/ 1436 w 1557"/>
                <a:gd name="T85" fmla="*/ 244 h 754"/>
                <a:gd name="T86" fmla="*/ 1394 w 1557"/>
                <a:gd name="T87" fmla="*/ 307 h 754"/>
                <a:gd name="T88" fmla="*/ 1413 w 1557"/>
                <a:gd name="T89" fmla="*/ 324 h 754"/>
                <a:gd name="T90" fmla="*/ 1453 w 1557"/>
                <a:gd name="T91" fmla="*/ 280 h 754"/>
                <a:gd name="T92" fmla="*/ 1500 w 1557"/>
                <a:gd name="T93" fmla="*/ 210 h 754"/>
                <a:gd name="T94" fmla="*/ 1521 w 1557"/>
                <a:gd name="T95" fmla="*/ 240 h 754"/>
                <a:gd name="T96" fmla="*/ 1520 w 1557"/>
                <a:gd name="T97" fmla="*/ 445 h 754"/>
                <a:gd name="T98" fmla="*/ 1466 w 1557"/>
                <a:gd name="T99" fmla="*/ 503 h 754"/>
                <a:gd name="T100" fmla="*/ 1376 w 1557"/>
                <a:gd name="T101" fmla="*/ 372 h 754"/>
                <a:gd name="T102" fmla="*/ 1275 w 1557"/>
                <a:gd name="T103" fmla="*/ 251 h 754"/>
                <a:gd name="T104" fmla="*/ 1160 w 1557"/>
                <a:gd name="T105" fmla="*/ 149 h 754"/>
                <a:gd name="T106" fmla="*/ 995 w 1557"/>
                <a:gd name="T107" fmla="*/ 63 h 754"/>
                <a:gd name="T108" fmla="*/ 789 w 1557"/>
                <a:gd name="T109" fmla="*/ 8 h 754"/>
                <a:gd name="T110" fmla="*/ 587 w 1557"/>
                <a:gd name="T111" fmla="*/ 5 h 754"/>
                <a:gd name="T112" fmla="*/ 391 w 1557"/>
                <a:gd name="T113" fmla="*/ 5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754">
                  <a:moveTo>
                    <a:pt x="299" y="94"/>
                  </a:moveTo>
                  <a:lnTo>
                    <a:pt x="275" y="107"/>
                  </a:lnTo>
                  <a:lnTo>
                    <a:pt x="252" y="122"/>
                  </a:lnTo>
                  <a:lnTo>
                    <a:pt x="229" y="136"/>
                  </a:lnTo>
                  <a:lnTo>
                    <a:pt x="208" y="152"/>
                  </a:lnTo>
                  <a:lnTo>
                    <a:pt x="187" y="168"/>
                  </a:lnTo>
                  <a:lnTo>
                    <a:pt x="167" y="186"/>
                  </a:lnTo>
                  <a:lnTo>
                    <a:pt x="147" y="204"/>
                  </a:lnTo>
                  <a:lnTo>
                    <a:pt x="129" y="222"/>
                  </a:lnTo>
                  <a:lnTo>
                    <a:pt x="111" y="241"/>
                  </a:lnTo>
                  <a:lnTo>
                    <a:pt x="95" y="261"/>
                  </a:lnTo>
                  <a:lnTo>
                    <a:pt x="77" y="282"/>
                  </a:lnTo>
                  <a:lnTo>
                    <a:pt x="62" y="303"/>
                  </a:lnTo>
                  <a:lnTo>
                    <a:pt x="46" y="325"/>
                  </a:lnTo>
                  <a:lnTo>
                    <a:pt x="31" y="349"/>
                  </a:lnTo>
                  <a:lnTo>
                    <a:pt x="17" y="374"/>
                  </a:lnTo>
                  <a:lnTo>
                    <a:pt x="4" y="398"/>
                  </a:lnTo>
                  <a:lnTo>
                    <a:pt x="2" y="401"/>
                  </a:lnTo>
                  <a:lnTo>
                    <a:pt x="0" y="404"/>
                  </a:lnTo>
                  <a:lnTo>
                    <a:pt x="0" y="409"/>
                  </a:lnTo>
                  <a:lnTo>
                    <a:pt x="2" y="413"/>
                  </a:lnTo>
                  <a:lnTo>
                    <a:pt x="23" y="456"/>
                  </a:lnTo>
                  <a:lnTo>
                    <a:pt x="48" y="497"/>
                  </a:lnTo>
                  <a:lnTo>
                    <a:pt x="77" y="534"/>
                  </a:lnTo>
                  <a:lnTo>
                    <a:pt x="111" y="568"/>
                  </a:lnTo>
                  <a:lnTo>
                    <a:pt x="149" y="598"/>
                  </a:lnTo>
                  <a:lnTo>
                    <a:pt x="188" y="626"/>
                  </a:lnTo>
                  <a:lnTo>
                    <a:pt x="231" y="650"/>
                  </a:lnTo>
                  <a:lnTo>
                    <a:pt x="275" y="673"/>
                  </a:lnTo>
                  <a:lnTo>
                    <a:pt x="320" y="692"/>
                  </a:lnTo>
                  <a:lnTo>
                    <a:pt x="366" y="708"/>
                  </a:lnTo>
                  <a:lnTo>
                    <a:pt x="412" y="721"/>
                  </a:lnTo>
                  <a:lnTo>
                    <a:pt x="458" y="733"/>
                  </a:lnTo>
                  <a:lnTo>
                    <a:pt x="502" y="742"/>
                  </a:lnTo>
                  <a:lnTo>
                    <a:pt x="544" y="749"/>
                  </a:lnTo>
                  <a:lnTo>
                    <a:pt x="585" y="752"/>
                  </a:lnTo>
                  <a:lnTo>
                    <a:pt x="624" y="754"/>
                  </a:lnTo>
                  <a:lnTo>
                    <a:pt x="667" y="754"/>
                  </a:lnTo>
                  <a:lnTo>
                    <a:pt x="709" y="750"/>
                  </a:lnTo>
                  <a:lnTo>
                    <a:pt x="752" y="746"/>
                  </a:lnTo>
                  <a:lnTo>
                    <a:pt x="796" y="737"/>
                  </a:lnTo>
                  <a:lnTo>
                    <a:pt x="838" y="728"/>
                  </a:lnTo>
                  <a:lnTo>
                    <a:pt x="881" y="715"/>
                  </a:lnTo>
                  <a:lnTo>
                    <a:pt x="923" y="700"/>
                  </a:lnTo>
                  <a:lnTo>
                    <a:pt x="966" y="684"/>
                  </a:lnTo>
                  <a:lnTo>
                    <a:pt x="1008" y="666"/>
                  </a:lnTo>
                  <a:lnTo>
                    <a:pt x="1049" y="645"/>
                  </a:lnTo>
                  <a:lnTo>
                    <a:pt x="1090" y="623"/>
                  </a:lnTo>
                  <a:lnTo>
                    <a:pt x="1129" y="598"/>
                  </a:lnTo>
                  <a:lnTo>
                    <a:pt x="1167" y="571"/>
                  </a:lnTo>
                  <a:lnTo>
                    <a:pt x="1204" y="543"/>
                  </a:lnTo>
                  <a:lnTo>
                    <a:pt x="1239" y="514"/>
                  </a:lnTo>
                  <a:lnTo>
                    <a:pt x="1273" y="482"/>
                  </a:lnTo>
                  <a:lnTo>
                    <a:pt x="1278" y="477"/>
                  </a:lnTo>
                  <a:lnTo>
                    <a:pt x="1291" y="464"/>
                  </a:lnTo>
                  <a:lnTo>
                    <a:pt x="1302" y="451"/>
                  </a:lnTo>
                  <a:lnTo>
                    <a:pt x="1307" y="446"/>
                  </a:lnTo>
                  <a:lnTo>
                    <a:pt x="1310" y="442"/>
                  </a:lnTo>
                  <a:lnTo>
                    <a:pt x="1314" y="435"/>
                  </a:lnTo>
                  <a:lnTo>
                    <a:pt x="1312" y="429"/>
                  </a:lnTo>
                  <a:lnTo>
                    <a:pt x="1309" y="422"/>
                  </a:lnTo>
                  <a:lnTo>
                    <a:pt x="1302" y="419"/>
                  </a:lnTo>
                  <a:lnTo>
                    <a:pt x="1296" y="417"/>
                  </a:lnTo>
                  <a:lnTo>
                    <a:pt x="1288" y="421"/>
                  </a:lnTo>
                  <a:lnTo>
                    <a:pt x="1283" y="424"/>
                  </a:lnTo>
                  <a:lnTo>
                    <a:pt x="1248" y="459"/>
                  </a:lnTo>
                  <a:lnTo>
                    <a:pt x="1216" y="490"/>
                  </a:lnTo>
                  <a:lnTo>
                    <a:pt x="1181" y="518"/>
                  </a:lnTo>
                  <a:lnTo>
                    <a:pt x="1147" y="545"/>
                  </a:lnTo>
                  <a:lnTo>
                    <a:pt x="1110" y="571"/>
                  </a:lnTo>
                  <a:lnTo>
                    <a:pt x="1072" y="594"/>
                  </a:lnTo>
                  <a:lnTo>
                    <a:pt x="1034" y="616"/>
                  </a:lnTo>
                  <a:lnTo>
                    <a:pt x="995" y="636"/>
                  </a:lnTo>
                  <a:lnTo>
                    <a:pt x="954" y="653"/>
                  </a:lnTo>
                  <a:lnTo>
                    <a:pt x="914" y="670"/>
                  </a:lnTo>
                  <a:lnTo>
                    <a:pt x="873" y="682"/>
                  </a:lnTo>
                  <a:lnTo>
                    <a:pt x="832" y="695"/>
                  </a:lnTo>
                  <a:lnTo>
                    <a:pt x="789" y="704"/>
                  </a:lnTo>
                  <a:lnTo>
                    <a:pt x="749" y="712"/>
                  </a:lnTo>
                  <a:lnTo>
                    <a:pt x="708" y="716"/>
                  </a:lnTo>
                  <a:lnTo>
                    <a:pt x="667" y="720"/>
                  </a:lnTo>
                  <a:lnTo>
                    <a:pt x="626" y="720"/>
                  </a:lnTo>
                  <a:lnTo>
                    <a:pt x="590" y="718"/>
                  </a:lnTo>
                  <a:lnTo>
                    <a:pt x="552" y="715"/>
                  </a:lnTo>
                  <a:lnTo>
                    <a:pt x="513" y="708"/>
                  </a:lnTo>
                  <a:lnTo>
                    <a:pt x="471" y="700"/>
                  </a:lnTo>
                  <a:lnTo>
                    <a:pt x="428" y="691"/>
                  </a:lnTo>
                  <a:lnTo>
                    <a:pt x="386" y="678"/>
                  </a:lnTo>
                  <a:lnTo>
                    <a:pt x="342" y="663"/>
                  </a:lnTo>
                  <a:lnTo>
                    <a:pt x="299" y="645"/>
                  </a:lnTo>
                  <a:lnTo>
                    <a:pt x="257" y="624"/>
                  </a:lnTo>
                  <a:lnTo>
                    <a:pt x="218" y="602"/>
                  </a:lnTo>
                  <a:lnTo>
                    <a:pt x="178" y="577"/>
                  </a:lnTo>
                  <a:lnTo>
                    <a:pt x="142" y="548"/>
                  </a:lnTo>
                  <a:lnTo>
                    <a:pt x="111" y="518"/>
                  </a:lnTo>
                  <a:lnTo>
                    <a:pt x="82" y="484"/>
                  </a:lnTo>
                  <a:lnTo>
                    <a:pt x="57" y="448"/>
                  </a:lnTo>
                  <a:lnTo>
                    <a:pt x="38" y="408"/>
                  </a:lnTo>
                  <a:lnTo>
                    <a:pt x="51" y="385"/>
                  </a:lnTo>
                  <a:lnTo>
                    <a:pt x="64" y="362"/>
                  </a:lnTo>
                  <a:lnTo>
                    <a:pt x="79" y="340"/>
                  </a:lnTo>
                  <a:lnTo>
                    <a:pt x="92" y="319"/>
                  </a:lnTo>
                  <a:lnTo>
                    <a:pt x="108" y="299"/>
                  </a:lnTo>
                  <a:lnTo>
                    <a:pt x="123" y="280"/>
                  </a:lnTo>
                  <a:lnTo>
                    <a:pt x="139" y="261"/>
                  </a:lnTo>
                  <a:lnTo>
                    <a:pt x="157" y="243"/>
                  </a:lnTo>
                  <a:lnTo>
                    <a:pt x="173" y="225"/>
                  </a:lnTo>
                  <a:lnTo>
                    <a:pt x="193" y="209"/>
                  </a:lnTo>
                  <a:lnTo>
                    <a:pt x="211" y="193"/>
                  </a:lnTo>
                  <a:lnTo>
                    <a:pt x="231" y="178"/>
                  </a:lnTo>
                  <a:lnTo>
                    <a:pt x="250" y="164"/>
                  </a:lnTo>
                  <a:lnTo>
                    <a:pt x="271" y="149"/>
                  </a:lnTo>
                  <a:lnTo>
                    <a:pt x="293" y="136"/>
                  </a:lnTo>
                  <a:lnTo>
                    <a:pt x="316" y="123"/>
                  </a:lnTo>
                  <a:lnTo>
                    <a:pt x="360" y="100"/>
                  </a:lnTo>
                  <a:lnTo>
                    <a:pt x="404" y="83"/>
                  </a:lnTo>
                  <a:lnTo>
                    <a:pt x="450" y="67"/>
                  </a:lnTo>
                  <a:lnTo>
                    <a:pt x="497" y="54"/>
                  </a:lnTo>
                  <a:lnTo>
                    <a:pt x="543" y="44"/>
                  </a:lnTo>
                  <a:lnTo>
                    <a:pt x="592" y="37"/>
                  </a:lnTo>
                  <a:lnTo>
                    <a:pt x="639" y="34"/>
                  </a:lnTo>
                  <a:lnTo>
                    <a:pt x="688" y="33"/>
                  </a:lnTo>
                  <a:lnTo>
                    <a:pt x="737" y="36"/>
                  </a:lnTo>
                  <a:lnTo>
                    <a:pt x="786" y="42"/>
                  </a:lnTo>
                  <a:lnTo>
                    <a:pt x="835" y="50"/>
                  </a:lnTo>
                  <a:lnTo>
                    <a:pt x="884" y="62"/>
                  </a:lnTo>
                  <a:lnTo>
                    <a:pt x="935" y="78"/>
                  </a:lnTo>
                  <a:lnTo>
                    <a:pt x="984" y="96"/>
                  </a:lnTo>
                  <a:lnTo>
                    <a:pt x="1031" y="117"/>
                  </a:lnTo>
                  <a:lnTo>
                    <a:pt x="1080" y="141"/>
                  </a:lnTo>
                  <a:lnTo>
                    <a:pt x="1113" y="160"/>
                  </a:lnTo>
                  <a:lnTo>
                    <a:pt x="1144" y="181"/>
                  </a:lnTo>
                  <a:lnTo>
                    <a:pt x="1175" y="206"/>
                  </a:lnTo>
                  <a:lnTo>
                    <a:pt x="1204" y="231"/>
                  </a:lnTo>
                  <a:lnTo>
                    <a:pt x="1234" y="259"/>
                  </a:lnTo>
                  <a:lnTo>
                    <a:pt x="1261" y="288"/>
                  </a:lnTo>
                  <a:lnTo>
                    <a:pt x="1289" y="319"/>
                  </a:lnTo>
                  <a:lnTo>
                    <a:pt x="1315" y="351"/>
                  </a:lnTo>
                  <a:lnTo>
                    <a:pt x="1342" y="383"/>
                  </a:lnTo>
                  <a:lnTo>
                    <a:pt x="1366" y="417"/>
                  </a:lnTo>
                  <a:lnTo>
                    <a:pt x="1391" y="451"/>
                  </a:lnTo>
                  <a:lnTo>
                    <a:pt x="1413" y="487"/>
                  </a:lnTo>
                  <a:lnTo>
                    <a:pt x="1436" y="521"/>
                  </a:lnTo>
                  <a:lnTo>
                    <a:pt x="1458" y="555"/>
                  </a:lnTo>
                  <a:lnTo>
                    <a:pt x="1479" y="589"/>
                  </a:lnTo>
                  <a:lnTo>
                    <a:pt x="1500" y="621"/>
                  </a:lnTo>
                  <a:lnTo>
                    <a:pt x="1503" y="626"/>
                  </a:lnTo>
                  <a:lnTo>
                    <a:pt x="1507" y="628"/>
                  </a:lnTo>
                  <a:lnTo>
                    <a:pt x="1511" y="629"/>
                  </a:lnTo>
                  <a:lnTo>
                    <a:pt x="1516" y="629"/>
                  </a:lnTo>
                  <a:lnTo>
                    <a:pt x="1521" y="628"/>
                  </a:lnTo>
                  <a:lnTo>
                    <a:pt x="1526" y="624"/>
                  </a:lnTo>
                  <a:lnTo>
                    <a:pt x="1529" y="621"/>
                  </a:lnTo>
                  <a:lnTo>
                    <a:pt x="1531" y="616"/>
                  </a:lnTo>
                  <a:lnTo>
                    <a:pt x="1549" y="503"/>
                  </a:lnTo>
                  <a:lnTo>
                    <a:pt x="1557" y="359"/>
                  </a:lnTo>
                  <a:lnTo>
                    <a:pt x="1556" y="220"/>
                  </a:lnTo>
                  <a:lnTo>
                    <a:pt x="1546" y="115"/>
                  </a:lnTo>
                  <a:lnTo>
                    <a:pt x="1544" y="110"/>
                  </a:lnTo>
                  <a:lnTo>
                    <a:pt x="1541" y="105"/>
                  </a:lnTo>
                  <a:lnTo>
                    <a:pt x="1538" y="102"/>
                  </a:lnTo>
                  <a:lnTo>
                    <a:pt x="1531" y="100"/>
                  </a:lnTo>
                  <a:lnTo>
                    <a:pt x="1526" y="100"/>
                  </a:lnTo>
                  <a:lnTo>
                    <a:pt x="1521" y="104"/>
                  </a:lnTo>
                  <a:lnTo>
                    <a:pt x="1516" y="107"/>
                  </a:lnTo>
                  <a:lnTo>
                    <a:pt x="1513" y="112"/>
                  </a:lnTo>
                  <a:lnTo>
                    <a:pt x="1505" y="131"/>
                  </a:lnTo>
                  <a:lnTo>
                    <a:pt x="1495" y="152"/>
                  </a:lnTo>
                  <a:lnTo>
                    <a:pt x="1482" y="173"/>
                  </a:lnTo>
                  <a:lnTo>
                    <a:pt x="1469" y="196"/>
                  </a:lnTo>
                  <a:lnTo>
                    <a:pt x="1454" y="220"/>
                  </a:lnTo>
                  <a:lnTo>
                    <a:pt x="1436" y="244"/>
                  </a:lnTo>
                  <a:lnTo>
                    <a:pt x="1418" y="270"/>
                  </a:lnTo>
                  <a:lnTo>
                    <a:pt x="1397" y="296"/>
                  </a:lnTo>
                  <a:lnTo>
                    <a:pt x="1394" y="301"/>
                  </a:lnTo>
                  <a:lnTo>
                    <a:pt x="1394" y="307"/>
                  </a:lnTo>
                  <a:lnTo>
                    <a:pt x="1395" y="316"/>
                  </a:lnTo>
                  <a:lnTo>
                    <a:pt x="1400" y="320"/>
                  </a:lnTo>
                  <a:lnTo>
                    <a:pt x="1405" y="324"/>
                  </a:lnTo>
                  <a:lnTo>
                    <a:pt x="1413" y="324"/>
                  </a:lnTo>
                  <a:lnTo>
                    <a:pt x="1420" y="320"/>
                  </a:lnTo>
                  <a:lnTo>
                    <a:pt x="1425" y="317"/>
                  </a:lnTo>
                  <a:lnTo>
                    <a:pt x="1440" y="298"/>
                  </a:lnTo>
                  <a:lnTo>
                    <a:pt x="1453" y="280"/>
                  </a:lnTo>
                  <a:lnTo>
                    <a:pt x="1466" y="262"/>
                  </a:lnTo>
                  <a:lnTo>
                    <a:pt x="1479" y="244"/>
                  </a:lnTo>
                  <a:lnTo>
                    <a:pt x="1490" y="227"/>
                  </a:lnTo>
                  <a:lnTo>
                    <a:pt x="1500" y="210"/>
                  </a:lnTo>
                  <a:lnTo>
                    <a:pt x="1510" y="194"/>
                  </a:lnTo>
                  <a:lnTo>
                    <a:pt x="1520" y="178"/>
                  </a:lnTo>
                  <a:lnTo>
                    <a:pt x="1521" y="207"/>
                  </a:lnTo>
                  <a:lnTo>
                    <a:pt x="1521" y="240"/>
                  </a:lnTo>
                  <a:lnTo>
                    <a:pt x="1523" y="273"/>
                  </a:lnTo>
                  <a:lnTo>
                    <a:pt x="1523" y="309"/>
                  </a:lnTo>
                  <a:lnTo>
                    <a:pt x="1521" y="377"/>
                  </a:lnTo>
                  <a:lnTo>
                    <a:pt x="1520" y="445"/>
                  </a:lnTo>
                  <a:lnTo>
                    <a:pt x="1515" y="510"/>
                  </a:lnTo>
                  <a:lnTo>
                    <a:pt x="1507" y="568"/>
                  </a:lnTo>
                  <a:lnTo>
                    <a:pt x="1487" y="535"/>
                  </a:lnTo>
                  <a:lnTo>
                    <a:pt x="1466" y="503"/>
                  </a:lnTo>
                  <a:lnTo>
                    <a:pt x="1444" y="471"/>
                  </a:lnTo>
                  <a:lnTo>
                    <a:pt x="1422" y="437"/>
                  </a:lnTo>
                  <a:lnTo>
                    <a:pt x="1399" y="404"/>
                  </a:lnTo>
                  <a:lnTo>
                    <a:pt x="1376" y="372"/>
                  </a:lnTo>
                  <a:lnTo>
                    <a:pt x="1351" y="341"/>
                  </a:lnTo>
                  <a:lnTo>
                    <a:pt x="1327" y="309"/>
                  </a:lnTo>
                  <a:lnTo>
                    <a:pt x="1301" y="280"/>
                  </a:lnTo>
                  <a:lnTo>
                    <a:pt x="1275" y="251"/>
                  </a:lnTo>
                  <a:lnTo>
                    <a:pt x="1247" y="223"/>
                  </a:lnTo>
                  <a:lnTo>
                    <a:pt x="1219" y="196"/>
                  </a:lnTo>
                  <a:lnTo>
                    <a:pt x="1190" y="172"/>
                  </a:lnTo>
                  <a:lnTo>
                    <a:pt x="1160" y="149"/>
                  </a:lnTo>
                  <a:lnTo>
                    <a:pt x="1129" y="128"/>
                  </a:lnTo>
                  <a:lnTo>
                    <a:pt x="1096" y="110"/>
                  </a:lnTo>
                  <a:lnTo>
                    <a:pt x="1046" y="86"/>
                  </a:lnTo>
                  <a:lnTo>
                    <a:pt x="995" y="63"/>
                  </a:lnTo>
                  <a:lnTo>
                    <a:pt x="945" y="46"/>
                  </a:lnTo>
                  <a:lnTo>
                    <a:pt x="892" y="29"/>
                  </a:lnTo>
                  <a:lnTo>
                    <a:pt x="842" y="18"/>
                  </a:lnTo>
                  <a:lnTo>
                    <a:pt x="789" y="8"/>
                  </a:lnTo>
                  <a:lnTo>
                    <a:pt x="739" y="3"/>
                  </a:lnTo>
                  <a:lnTo>
                    <a:pt x="688" y="0"/>
                  </a:lnTo>
                  <a:lnTo>
                    <a:pt x="637" y="0"/>
                  </a:lnTo>
                  <a:lnTo>
                    <a:pt x="587" y="5"/>
                  </a:lnTo>
                  <a:lnTo>
                    <a:pt x="536" y="12"/>
                  </a:lnTo>
                  <a:lnTo>
                    <a:pt x="487" y="21"/>
                  </a:lnTo>
                  <a:lnTo>
                    <a:pt x="440" y="34"/>
                  </a:lnTo>
                  <a:lnTo>
                    <a:pt x="391" y="52"/>
                  </a:lnTo>
                  <a:lnTo>
                    <a:pt x="345" y="71"/>
                  </a:lnTo>
                  <a:lnTo>
                    <a:pt x="299"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6" name="Freeform 30"/>
            <p:cNvSpPr>
              <a:spLocks noChangeAspect="1"/>
            </p:cNvSpPr>
            <p:nvPr/>
          </p:nvSpPr>
          <p:spPr bwMode="auto">
            <a:xfrm>
              <a:off x="5259" y="180"/>
              <a:ext cx="193" cy="88"/>
            </a:xfrm>
            <a:custGeom>
              <a:avLst/>
              <a:gdLst>
                <a:gd name="T0" fmla="*/ 2 w 437"/>
                <a:gd name="T1" fmla="*/ 94 h 199"/>
                <a:gd name="T2" fmla="*/ 0 w 437"/>
                <a:gd name="T3" fmla="*/ 100 h 199"/>
                <a:gd name="T4" fmla="*/ 0 w 437"/>
                <a:gd name="T5" fmla="*/ 107 h 199"/>
                <a:gd name="T6" fmla="*/ 2 w 437"/>
                <a:gd name="T7" fmla="*/ 112 h 199"/>
                <a:gd name="T8" fmla="*/ 7 w 437"/>
                <a:gd name="T9" fmla="*/ 116 h 199"/>
                <a:gd name="T10" fmla="*/ 13 w 437"/>
                <a:gd name="T11" fmla="*/ 118 h 199"/>
                <a:gd name="T12" fmla="*/ 20 w 437"/>
                <a:gd name="T13" fmla="*/ 118 h 199"/>
                <a:gd name="T14" fmla="*/ 25 w 437"/>
                <a:gd name="T15" fmla="*/ 116 h 199"/>
                <a:gd name="T16" fmla="*/ 30 w 437"/>
                <a:gd name="T17" fmla="*/ 112 h 199"/>
                <a:gd name="T18" fmla="*/ 44 w 437"/>
                <a:gd name="T19" fmla="*/ 91 h 199"/>
                <a:gd name="T20" fmla="*/ 61 w 437"/>
                <a:gd name="T21" fmla="*/ 74 h 199"/>
                <a:gd name="T22" fmla="*/ 79 w 437"/>
                <a:gd name="T23" fmla="*/ 60 h 199"/>
                <a:gd name="T24" fmla="*/ 97 w 437"/>
                <a:gd name="T25" fmla="*/ 49 h 199"/>
                <a:gd name="T26" fmla="*/ 116 w 437"/>
                <a:gd name="T27" fmla="*/ 40 h 199"/>
                <a:gd name="T28" fmla="*/ 139 w 437"/>
                <a:gd name="T29" fmla="*/ 36 h 199"/>
                <a:gd name="T30" fmla="*/ 160 w 437"/>
                <a:gd name="T31" fmla="*/ 34 h 199"/>
                <a:gd name="T32" fmla="*/ 185 w 437"/>
                <a:gd name="T33" fmla="*/ 34 h 199"/>
                <a:gd name="T34" fmla="*/ 219 w 437"/>
                <a:gd name="T35" fmla="*/ 39 h 199"/>
                <a:gd name="T36" fmla="*/ 252 w 437"/>
                <a:gd name="T37" fmla="*/ 49 h 199"/>
                <a:gd name="T38" fmla="*/ 283 w 437"/>
                <a:gd name="T39" fmla="*/ 63 h 199"/>
                <a:gd name="T40" fmla="*/ 312 w 437"/>
                <a:gd name="T41" fmla="*/ 81 h 199"/>
                <a:gd name="T42" fmla="*/ 340 w 437"/>
                <a:gd name="T43" fmla="*/ 104 h 199"/>
                <a:gd name="T44" fmla="*/ 365 w 437"/>
                <a:gd name="T45" fmla="*/ 129 h 199"/>
                <a:gd name="T46" fmla="*/ 386 w 437"/>
                <a:gd name="T47" fmla="*/ 158 h 199"/>
                <a:gd name="T48" fmla="*/ 405 w 437"/>
                <a:gd name="T49" fmla="*/ 191 h 199"/>
                <a:gd name="T50" fmla="*/ 409 w 437"/>
                <a:gd name="T51" fmla="*/ 196 h 199"/>
                <a:gd name="T52" fmla="*/ 415 w 437"/>
                <a:gd name="T53" fmla="*/ 199 h 199"/>
                <a:gd name="T54" fmla="*/ 422 w 437"/>
                <a:gd name="T55" fmla="*/ 199 h 199"/>
                <a:gd name="T56" fmla="*/ 428 w 437"/>
                <a:gd name="T57" fmla="*/ 197 h 199"/>
                <a:gd name="T58" fmla="*/ 433 w 437"/>
                <a:gd name="T59" fmla="*/ 194 h 199"/>
                <a:gd name="T60" fmla="*/ 437 w 437"/>
                <a:gd name="T61" fmla="*/ 188 h 199"/>
                <a:gd name="T62" fmla="*/ 437 w 437"/>
                <a:gd name="T63" fmla="*/ 181 h 199"/>
                <a:gd name="T64" fmla="*/ 435 w 437"/>
                <a:gd name="T65" fmla="*/ 175 h 199"/>
                <a:gd name="T66" fmla="*/ 414 w 437"/>
                <a:gd name="T67" fmla="*/ 139 h 199"/>
                <a:gd name="T68" fmla="*/ 389 w 437"/>
                <a:gd name="T69" fmla="*/ 107 h 199"/>
                <a:gd name="T70" fmla="*/ 361 w 437"/>
                <a:gd name="T71" fmla="*/ 78 h 199"/>
                <a:gd name="T72" fmla="*/ 332 w 437"/>
                <a:gd name="T73" fmla="*/ 53 h 199"/>
                <a:gd name="T74" fmla="*/ 298 w 437"/>
                <a:gd name="T75" fmla="*/ 34 h 199"/>
                <a:gd name="T76" fmla="*/ 263 w 437"/>
                <a:gd name="T77" fmla="*/ 18 h 199"/>
                <a:gd name="T78" fmla="*/ 227 w 437"/>
                <a:gd name="T79" fmla="*/ 7 h 199"/>
                <a:gd name="T80" fmla="*/ 188 w 437"/>
                <a:gd name="T81" fmla="*/ 2 h 199"/>
                <a:gd name="T82" fmla="*/ 159 w 437"/>
                <a:gd name="T83" fmla="*/ 0 h 199"/>
                <a:gd name="T84" fmla="*/ 133 w 437"/>
                <a:gd name="T85" fmla="*/ 3 h 199"/>
                <a:gd name="T86" fmla="*/ 107 w 437"/>
                <a:gd name="T87" fmla="*/ 8 h 199"/>
                <a:gd name="T88" fmla="*/ 82 w 437"/>
                <a:gd name="T89" fmla="*/ 18 h 199"/>
                <a:gd name="T90" fmla="*/ 59 w 437"/>
                <a:gd name="T91" fmla="*/ 32 h 199"/>
                <a:gd name="T92" fmla="*/ 38 w 437"/>
                <a:gd name="T93" fmla="*/ 49 h 199"/>
                <a:gd name="T94" fmla="*/ 20 w 437"/>
                <a:gd name="T95" fmla="*/ 70 h 199"/>
                <a:gd name="T96" fmla="*/ 2 w 437"/>
                <a:gd name="T97"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99">
                  <a:moveTo>
                    <a:pt x="2" y="94"/>
                  </a:moveTo>
                  <a:lnTo>
                    <a:pt x="0" y="100"/>
                  </a:lnTo>
                  <a:lnTo>
                    <a:pt x="0" y="107"/>
                  </a:lnTo>
                  <a:lnTo>
                    <a:pt x="2" y="112"/>
                  </a:lnTo>
                  <a:lnTo>
                    <a:pt x="7" y="116"/>
                  </a:lnTo>
                  <a:lnTo>
                    <a:pt x="13" y="118"/>
                  </a:lnTo>
                  <a:lnTo>
                    <a:pt x="20" y="118"/>
                  </a:lnTo>
                  <a:lnTo>
                    <a:pt x="25" y="116"/>
                  </a:lnTo>
                  <a:lnTo>
                    <a:pt x="30" y="112"/>
                  </a:lnTo>
                  <a:lnTo>
                    <a:pt x="44" y="91"/>
                  </a:lnTo>
                  <a:lnTo>
                    <a:pt x="61" y="74"/>
                  </a:lnTo>
                  <a:lnTo>
                    <a:pt x="79" y="60"/>
                  </a:lnTo>
                  <a:lnTo>
                    <a:pt x="97" y="49"/>
                  </a:lnTo>
                  <a:lnTo>
                    <a:pt x="116" y="40"/>
                  </a:lnTo>
                  <a:lnTo>
                    <a:pt x="139" y="36"/>
                  </a:lnTo>
                  <a:lnTo>
                    <a:pt x="160" y="34"/>
                  </a:lnTo>
                  <a:lnTo>
                    <a:pt x="185" y="34"/>
                  </a:lnTo>
                  <a:lnTo>
                    <a:pt x="219" y="39"/>
                  </a:lnTo>
                  <a:lnTo>
                    <a:pt x="252" y="49"/>
                  </a:lnTo>
                  <a:lnTo>
                    <a:pt x="283" y="63"/>
                  </a:lnTo>
                  <a:lnTo>
                    <a:pt x="312" y="81"/>
                  </a:lnTo>
                  <a:lnTo>
                    <a:pt x="340" y="104"/>
                  </a:lnTo>
                  <a:lnTo>
                    <a:pt x="365" y="129"/>
                  </a:lnTo>
                  <a:lnTo>
                    <a:pt x="386" y="158"/>
                  </a:lnTo>
                  <a:lnTo>
                    <a:pt x="405" y="191"/>
                  </a:lnTo>
                  <a:lnTo>
                    <a:pt x="409" y="196"/>
                  </a:lnTo>
                  <a:lnTo>
                    <a:pt x="415" y="199"/>
                  </a:lnTo>
                  <a:lnTo>
                    <a:pt x="422" y="199"/>
                  </a:lnTo>
                  <a:lnTo>
                    <a:pt x="428" y="197"/>
                  </a:lnTo>
                  <a:lnTo>
                    <a:pt x="433" y="194"/>
                  </a:lnTo>
                  <a:lnTo>
                    <a:pt x="437" y="188"/>
                  </a:lnTo>
                  <a:lnTo>
                    <a:pt x="437" y="181"/>
                  </a:lnTo>
                  <a:lnTo>
                    <a:pt x="435" y="175"/>
                  </a:lnTo>
                  <a:lnTo>
                    <a:pt x="414" y="139"/>
                  </a:lnTo>
                  <a:lnTo>
                    <a:pt x="389" y="107"/>
                  </a:lnTo>
                  <a:lnTo>
                    <a:pt x="361" y="78"/>
                  </a:lnTo>
                  <a:lnTo>
                    <a:pt x="332" y="53"/>
                  </a:lnTo>
                  <a:lnTo>
                    <a:pt x="298" y="34"/>
                  </a:lnTo>
                  <a:lnTo>
                    <a:pt x="263" y="18"/>
                  </a:lnTo>
                  <a:lnTo>
                    <a:pt x="227" y="7"/>
                  </a:lnTo>
                  <a:lnTo>
                    <a:pt x="188" y="2"/>
                  </a:lnTo>
                  <a:lnTo>
                    <a:pt x="159" y="0"/>
                  </a:lnTo>
                  <a:lnTo>
                    <a:pt x="133" y="3"/>
                  </a:lnTo>
                  <a:lnTo>
                    <a:pt x="107" y="8"/>
                  </a:lnTo>
                  <a:lnTo>
                    <a:pt x="82" y="18"/>
                  </a:lnTo>
                  <a:lnTo>
                    <a:pt x="59" y="32"/>
                  </a:lnTo>
                  <a:lnTo>
                    <a:pt x="38" y="49"/>
                  </a:lnTo>
                  <a:lnTo>
                    <a:pt x="20" y="70"/>
                  </a:lnTo>
                  <a:lnTo>
                    <a:pt x="2"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7" name="Freeform 31"/>
            <p:cNvSpPr>
              <a:spLocks noChangeAspect="1"/>
            </p:cNvSpPr>
            <p:nvPr/>
          </p:nvSpPr>
          <p:spPr bwMode="auto">
            <a:xfrm>
              <a:off x="5261" y="558"/>
              <a:ext cx="195" cy="86"/>
            </a:xfrm>
            <a:custGeom>
              <a:avLst/>
              <a:gdLst>
                <a:gd name="T0" fmla="*/ 400 w 441"/>
                <a:gd name="T1" fmla="*/ 34 h 195"/>
                <a:gd name="T2" fmla="*/ 378 w 441"/>
                <a:gd name="T3" fmla="*/ 72 h 195"/>
                <a:gd name="T4" fmla="*/ 348 w 441"/>
                <a:gd name="T5" fmla="*/ 106 h 195"/>
                <a:gd name="T6" fmla="*/ 312 w 441"/>
                <a:gd name="T7" fmla="*/ 132 h 195"/>
                <a:gd name="T8" fmla="*/ 276 w 441"/>
                <a:gd name="T9" fmla="*/ 150 h 195"/>
                <a:gd name="T10" fmla="*/ 235 w 441"/>
                <a:gd name="T11" fmla="*/ 160 h 195"/>
                <a:gd name="T12" fmla="*/ 185 w 441"/>
                <a:gd name="T13" fmla="*/ 160 h 195"/>
                <a:gd name="T14" fmla="*/ 128 w 441"/>
                <a:gd name="T15" fmla="*/ 148 h 195"/>
                <a:gd name="T16" fmla="*/ 87 w 441"/>
                <a:gd name="T17" fmla="*/ 131 h 195"/>
                <a:gd name="T18" fmla="*/ 69 w 441"/>
                <a:gd name="T19" fmla="*/ 121 h 195"/>
                <a:gd name="T20" fmla="*/ 53 w 441"/>
                <a:gd name="T21" fmla="*/ 111 h 195"/>
                <a:gd name="T22" fmla="*/ 36 w 441"/>
                <a:gd name="T23" fmla="*/ 98 h 195"/>
                <a:gd name="T24" fmla="*/ 25 w 441"/>
                <a:gd name="T25" fmla="*/ 89 h 195"/>
                <a:gd name="T26" fmla="*/ 10 w 441"/>
                <a:gd name="T27" fmla="*/ 90 h 195"/>
                <a:gd name="T28" fmla="*/ 2 w 441"/>
                <a:gd name="T29" fmla="*/ 98 h 195"/>
                <a:gd name="T30" fmla="*/ 2 w 441"/>
                <a:gd name="T31" fmla="*/ 113 h 195"/>
                <a:gd name="T32" fmla="*/ 15 w 441"/>
                <a:gd name="T33" fmla="*/ 124 h 195"/>
                <a:gd name="T34" fmla="*/ 33 w 441"/>
                <a:gd name="T35" fmla="*/ 139 h 195"/>
                <a:gd name="T36" fmla="*/ 51 w 441"/>
                <a:gd name="T37" fmla="*/ 150 h 195"/>
                <a:gd name="T38" fmla="*/ 71 w 441"/>
                <a:gd name="T39" fmla="*/ 161 h 195"/>
                <a:gd name="T40" fmla="*/ 118 w 441"/>
                <a:gd name="T41" fmla="*/ 181 h 195"/>
                <a:gd name="T42" fmla="*/ 183 w 441"/>
                <a:gd name="T43" fmla="*/ 194 h 195"/>
                <a:gd name="T44" fmla="*/ 240 w 441"/>
                <a:gd name="T45" fmla="*/ 194 h 195"/>
                <a:gd name="T46" fmla="*/ 286 w 441"/>
                <a:gd name="T47" fmla="*/ 182 h 195"/>
                <a:gd name="T48" fmla="*/ 329 w 441"/>
                <a:gd name="T49" fmla="*/ 163 h 195"/>
                <a:gd name="T50" fmla="*/ 371 w 441"/>
                <a:gd name="T51" fmla="*/ 131 h 195"/>
                <a:gd name="T52" fmla="*/ 405 w 441"/>
                <a:gd name="T53" fmla="*/ 92 h 195"/>
                <a:gd name="T54" fmla="*/ 430 w 441"/>
                <a:gd name="T55" fmla="*/ 47 h 195"/>
                <a:gd name="T56" fmla="*/ 441 w 441"/>
                <a:gd name="T57" fmla="*/ 16 h 195"/>
                <a:gd name="T58" fmla="*/ 435 w 441"/>
                <a:gd name="T59" fmla="*/ 5 h 195"/>
                <a:gd name="T60" fmla="*/ 423 w 441"/>
                <a:gd name="T61" fmla="*/ 0 h 195"/>
                <a:gd name="T62" fmla="*/ 412 w 441"/>
                <a:gd name="T63"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195">
                  <a:moveTo>
                    <a:pt x="409" y="13"/>
                  </a:moveTo>
                  <a:lnTo>
                    <a:pt x="400" y="34"/>
                  </a:lnTo>
                  <a:lnTo>
                    <a:pt x="389" y="55"/>
                  </a:lnTo>
                  <a:lnTo>
                    <a:pt x="378" y="72"/>
                  </a:lnTo>
                  <a:lnTo>
                    <a:pt x="363" y="90"/>
                  </a:lnTo>
                  <a:lnTo>
                    <a:pt x="348" y="106"/>
                  </a:lnTo>
                  <a:lnTo>
                    <a:pt x="330" y="121"/>
                  </a:lnTo>
                  <a:lnTo>
                    <a:pt x="312" y="132"/>
                  </a:lnTo>
                  <a:lnTo>
                    <a:pt x="293" y="144"/>
                  </a:lnTo>
                  <a:lnTo>
                    <a:pt x="276" y="150"/>
                  </a:lnTo>
                  <a:lnTo>
                    <a:pt x="257" y="155"/>
                  </a:lnTo>
                  <a:lnTo>
                    <a:pt x="235" y="160"/>
                  </a:lnTo>
                  <a:lnTo>
                    <a:pt x="211" y="161"/>
                  </a:lnTo>
                  <a:lnTo>
                    <a:pt x="185" y="160"/>
                  </a:lnTo>
                  <a:lnTo>
                    <a:pt x="157" y="156"/>
                  </a:lnTo>
                  <a:lnTo>
                    <a:pt x="128" y="148"/>
                  </a:lnTo>
                  <a:lnTo>
                    <a:pt x="97" y="135"/>
                  </a:lnTo>
                  <a:lnTo>
                    <a:pt x="87" y="131"/>
                  </a:lnTo>
                  <a:lnTo>
                    <a:pt x="77" y="126"/>
                  </a:lnTo>
                  <a:lnTo>
                    <a:pt x="69" y="121"/>
                  </a:lnTo>
                  <a:lnTo>
                    <a:pt x="61" y="116"/>
                  </a:lnTo>
                  <a:lnTo>
                    <a:pt x="53" y="111"/>
                  </a:lnTo>
                  <a:lnTo>
                    <a:pt x="44" y="105"/>
                  </a:lnTo>
                  <a:lnTo>
                    <a:pt x="36" y="98"/>
                  </a:lnTo>
                  <a:lnTo>
                    <a:pt x="30" y="92"/>
                  </a:lnTo>
                  <a:lnTo>
                    <a:pt x="25" y="89"/>
                  </a:lnTo>
                  <a:lnTo>
                    <a:pt x="18" y="89"/>
                  </a:lnTo>
                  <a:lnTo>
                    <a:pt x="10" y="90"/>
                  </a:lnTo>
                  <a:lnTo>
                    <a:pt x="5" y="93"/>
                  </a:lnTo>
                  <a:lnTo>
                    <a:pt x="2" y="98"/>
                  </a:lnTo>
                  <a:lnTo>
                    <a:pt x="0" y="105"/>
                  </a:lnTo>
                  <a:lnTo>
                    <a:pt x="2" y="113"/>
                  </a:lnTo>
                  <a:lnTo>
                    <a:pt x="7" y="118"/>
                  </a:lnTo>
                  <a:lnTo>
                    <a:pt x="15" y="124"/>
                  </a:lnTo>
                  <a:lnTo>
                    <a:pt x="23" y="132"/>
                  </a:lnTo>
                  <a:lnTo>
                    <a:pt x="33" y="139"/>
                  </a:lnTo>
                  <a:lnTo>
                    <a:pt x="41" y="144"/>
                  </a:lnTo>
                  <a:lnTo>
                    <a:pt x="51" y="150"/>
                  </a:lnTo>
                  <a:lnTo>
                    <a:pt x="61" y="156"/>
                  </a:lnTo>
                  <a:lnTo>
                    <a:pt x="71" y="161"/>
                  </a:lnTo>
                  <a:lnTo>
                    <a:pt x="82" y="166"/>
                  </a:lnTo>
                  <a:lnTo>
                    <a:pt x="118" y="181"/>
                  </a:lnTo>
                  <a:lnTo>
                    <a:pt x="152" y="189"/>
                  </a:lnTo>
                  <a:lnTo>
                    <a:pt x="183" y="194"/>
                  </a:lnTo>
                  <a:lnTo>
                    <a:pt x="213" y="195"/>
                  </a:lnTo>
                  <a:lnTo>
                    <a:pt x="240" y="194"/>
                  </a:lnTo>
                  <a:lnTo>
                    <a:pt x="265" y="189"/>
                  </a:lnTo>
                  <a:lnTo>
                    <a:pt x="286" y="182"/>
                  </a:lnTo>
                  <a:lnTo>
                    <a:pt x="306" y="174"/>
                  </a:lnTo>
                  <a:lnTo>
                    <a:pt x="329" y="163"/>
                  </a:lnTo>
                  <a:lnTo>
                    <a:pt x="350" y="148"/>
                  </a:lnTo>
                  <a:lnTo>
                    <a:pt x="371" y="131"/>
                  </a:lnTo>
                  <a:lnTo>
                    <a:pt x="389" y="113"/>
                  </a:lnTo>
                  <a:lnTo>
                    <a:pt x="405" y="92"/>
                  </a:lnTo>
                  <a:lnTo>
                    <a:pt x="418" y="71"/>
                  </a:lnTo>
                  <a:lnTo>
                    <a:pt x="430" y="47"/>
                  </a:lnTo>
                  <a:lnTo>
                    <a:pt x="440" y="22"/>
                  </a:lnTo>
                  <a:lnTo>
                    <a:pt x="441" y="16"/>
                  </a:lnTo>
                  <a:lnTo>
                    <a:pt x="440" y="9"/>
                  </a:lnTo>
                  <a:lnTo>
                    <a:pt x="435" y="5"/>
                  </a:lnTo>
                  <a:lnTo>
                    <a:pt x="430" y="1"/>
                  </a:lnTo>
                  <a:lnTo>
                    <a:pt x="423" y="0"/>
                  </a:lnTo>
                  <a:lnTo>
                    <a:pt x="417" y="1"/>
                  </a:lnTo>
                  <a:lnTo>
                    <a:pt x="412" y="6"/>
                  </a:lnTo>
                  <a:lnTo>
                    <a:pt x="409"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8" name="Freeform 32"/>
            <p:cNvSpPr>
              <a:spLocks noChangeAspect="1"/>
            </p:cNvSpPr>
            <p:nvPr/>
          </p:nvSpPr>
          <p:spPr bwMode="auto">
            <a:xfrm>
              <a:off x="5076" y="341"/>
              <a:ext cx="128" cy="124"/>
            </a:xfrm>
            <a:custGeom>
              <a:avLst/>
              <a:gdLst>
                <a:gd name="T0" fmla="*/ 36 w 291"/>
                <a:gd name="T1" fmla="*/ 66 h 281"/>
                <a:gd name="T2" fmla="*/ 21 w 291"/>
                <a:gd name="T3" fmla="*/ 89 h 281"/>
                <a:gd name="T4" fmla="*/ 11 w 291"/>
                <a:gd name="T5" fmla="*/ 111 h 281"/>
                <a:gd name="T6" fmla="*/ 3 w 291"/>
                <a:gd name="T7" fmla="*/ 137 h 281"/>
                <a:gd name="T8" fmla="*/ 0 w 291"/>
                <a:gd name="T9" fmla="*/ 163 h 281"/>
                <a:gd name="T10" fmla="*/ 0 w 291"/>
                <a:gd name="T11" fmla="*/ 189 h 281"/>
                <a:gd name="T12" fmla="*/ 7 w 291"/>
                <a:gd name="T13" fmla="*/ 212 h 281"/>
                <a:gd name="T14" fmla="*/ 20 w 291"/>
                <a:gd name="T15" fmla="*/ 234 h 281"/>
                <a:gd name="T16" fmla="*/ 38 w 291"/>
                <a:gd name="T17" fmla="*/ 254 h 281"/>
                <a:gd name="T18" fmla="*/ 57 w 291"/>
                <a:gd name="T19" fmla="*/ 267 h 281"/>
                <a:gd name="T20" fmla="*/ 78 w 291"/>
                <a:gd name="T21" fmla="*/ 275 h 281"/>
                <a:gd name="T22" fmla="*/ 100 w 291"/>
                <a:gd name="T23" fmla="*/ 279 h 281"/>
                <a:gd name="T24" fmla="*/ 124 w 291"/>
                <a:gd name="T25" fmla="*/ 281 h 281"/>
                <a:gd name="T26" fmla="*/ 147 w 291"/>
                <a:gd name="T27" fmla="*/ 279 h 281"/>
                <a:gd name="T28" fmla="*/ 170 w 291"/>
                <a:gd name="T29" fmla="*/ 275 h 281"/>
                <a:gd name="T30" fmla="*/ 193 w 291"/>
                <a:gd name="T31" fmla="*/ 267 h 281"/>
                <a:gd name="T32" fmla="*/ 212 w 291"/>
                <a:gd name="T33" fmla="*/ 257 h 281"/>
                <a:gd name="T34" fmla="*/ 237 w 291"/>
                <a:gd name="T35" fmla="*/ 237 h 281"/>
                <a:gd name="T36" fmla="*/ 258 w 291"/>
                <a:gd name="T37" fmla="*/ 213 h 281"/>
                <a:gd name="T38" fmla="*/ 274 w 291"/>
                <a:gd name="T39" fmla="*/ 184 h 281"/>
                <a:gd name="T40" fmla="*/ 286 w 291"/>
                <a:gd name="T41" fmla="*/ 152 h 281"/>
                <a:gd name="T42" fmla="*/ 291 w 291"/>
                <a:gd name="T43" fmla="*/ 118 h 281"/>
                <a:gd name="T44" fmla="*/ 289 w 291"/>
                <a:gd name="T45" fmla="*/ 85 h 281"/>
                <a:gd name="T46" fmla="*/ 279 w 291"/>
                <a:gd name="T47" fmla="*/ 56 h 281"/>
                <a:gd name="T48" fmla="*/ 260 w 291"/>
                <a:gd name="T49" fmla="*/ 31 h 281"/>
                <a:gd name="T50" fmla="*/ 234 w 291"/>
                <a:gd name="T51" fmla="*/ 13 h 281"/>
                <a:gd name="T52" fmla="*/ 206 w 291"/>
                <a:gd name="T53" fmla="*/ 3 h 281"/>
                <a:gd name="T54" fmla="*/ 175 w 291"/>
                <a:gd name="T55" fmla="*/ 0 h 281"/>
                <a:gd name="T56" fmla="*/ 142 w 291"/>
                <a:gd name="T57" fmla="*/ 3 h 281"/>
                <a:gd name="T58" fmla="*/ 111 w 291"/>
                <a:gd name="T59" fmla="*/ 13 h 281"/>
                <a:gd name="T60" fmla="*/ 82 w 291"/>
                <a:gd name="T61" fmla="*/ 26 h 281"/>
                <a:gd name="T62" fmla="*/ 57 w 291"/>
                <a:gd name="T63" fmla="*/ 45 h 281"/>
                <a:gd name="T64" fmla="*/ 36 w 291"/>
                <a:gd name="T65"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81">
                  <a:moveTo>
                    <a:pt x="36" y="66"/>
                  </a:moveTo>
                  <a:lnTo>
                    <a:pt x="21" y="89"/>
                  </a:lnTo>
                  <a:lnTo>
                    <a:pt x="11" y="111"/>
                  </a:lnTo>
                  <a:lnTo>
                    <a:pt x="3" y="137"/>
                  </a:lnTo>
                  <a:lnTo>
                    <a:pt x="0" y="163"/>
                  </a:lnTo>
                  <a:lnTo>
                    <a:pt x="0" y="189"/>
                  </a:lnTo>
                  <a:lnTo>
                    <a:pt x="7" y="212"/>
                  </a:lnTo>
                  <a:lnTo>
                    <a:pt x="20" y="234"/>
                  </a:lnTo>
                  <a:lnTo>
                    <a:pt x="38" y="254"/>
                  </a:lnTo>
                  <a:lnTo>
                    <a:pt x="57" y="267"/>
                  </a:lnTo>
                  <a:lnTo>
                    <a:pt x="78" y="275"/>
                  </a:lnTo>
                  <a:lnTo>
                    <a:pt x="100" y="279"/>
                  </a:lnTo>
                  <a:lnTo>
                    <a:pt x="124" y="281"/>
                  </a:lnTo>
                  <a:lnTo>
                    <a:pt x="147" y="279"/>
                  </a:lnTo>
                  <a:lnTo>
                    <a:pt x="170" y="275"/>
                  </a:lnTo>
                  <a:lnTo>
                    <a:pt x="193" y="267"/>
                  </a:lnTo>
                  <a:lnTo>
                    <a:pt x="212" y="257"/>
                  </a:lnTo>
                  <a:lnTo>
                    <a:pt x="237" y="237"/>
                  </a:lnTo>
                  <a:lnTo>
                    <a:pt x="258" y="213"/>
                  </a:lnTo>
                  <a:lnTo>
                    <a:pt x="274" y="184"/>
                  </a:lnTo>
                  <a:lnTo>
                    <a:pt x="286" y="152"/>
                  </a:lnTo>
                  <a:lnTo>
                    <a:pt x="291" y="118"/>
                  </a:lnTo>
                  <a:lnTo>
                    <a:pt x="289" y="85"/>
                  </a:lnTo>
                  <a:lnTo>
                    <a:pt x="279" y="56"/>
                  </a:lnTo>
                  <a:lnTo>
                    <a:pt x="260" y="31"/>
                  </a:lnTo>
                  <a:lnTo>
                    <a:pt x="234" y="13"/>
                  </a:lnTo>
                  <a:lnTo>
                    <a:pt x="206" y="3"/>
                  </a:lnTo>
                  <a:lnTo>
                    <a:pt x="175" y="0"/>
                  </a:lnTo>
                  <a:lnTo>
                    <a:pt x="142" y="3"/>
                  </a:lnTo>
                  <a:lnTo>
                    <a:pt x="111" y="13"/>
                  </a:lnTo>
                  <a:lnTo>
                    <a:pt x="82" y="26"/>
                  </a:lnTo>
                  <a:lnTo>
                    <a:pt x="57" y="45"/>
                  </a:lnTo>
                  <a:lnTo>
                    <a:pt x="36"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9" name="Freeform 33"/>
            <p:cNvSpPr>
              <a:spLocks noChangeAspect="1" noEditPoints="1"/>
            </p:cNvSpPr>
            <p:nvPr/>
          </p:nvSpPr>
          <p:spPr bwMode="auto">
            <a:xfrm>
              <a:off x="5103" y="368"/>
              <a:ext cx="61" cy="63"/>
            </a:xfrm>
            <a:custGeom>
              <a:avLst/>
              <a:gdLst>
                <a:gd name="T0" fmla="*/ 20 w 138"/>
                <a:gd name="T1" fmla="*/ 30 h 141"/>
                <a:gd name="T2" fmla="*/ 12 w 138"/>
                <a:gd name="T3" fmla="*/ 41 h 141"/>
                <a:gd name="T4" fmla="*/ 5 w 138"/>
                <a:gd name="T5" fmla="*/ 52 h 141"/>
                <a:gd name="T6" fmla="*/ 2 w 138"/>
                <a:gd name="T7" fmla="*/ 65 h 141"/>
                <a:gd name="T8" fmla="*/ 0 w 138"/>
                <a:gd name="T9" fmla="*/ 78 h 141"/>
                <a:gd name="T10" fmla="*/ 2 w 138"/>
                <a:gd name="T11" fmla="*/ 91 h 141"/>
                <a:gd name="T12" fmla="*/ 5 w 138"/>
                <a:gd name="T13" fmla="*/ 104 h 141"/>
                <a:gd name="T14" fmla="*/ 14 w 138"/>
                <a:gd name="T15" fmla="*/ 115 h 141"/>
                <a:gd name="T16" fmla="*/ 23 w 138"/>
                <a:gd name="T17" fmla="*/ 125 h 141"/>
                <a:gd name="T18" fmla="*/ 30 w 138"/>
                <a:gd name="T19" fmla="*/ 130 h 141"/>
                <a:gd name="T20" fmla="*/ 38 w 138"/>
                <a:gd name="T21" fmla="*/ 135 h 141"/>
                <a:gd name="T22" fmla="*/ 45 w 138"/>
                <a:gd name="T23" fmla="*/ 138 h 141"/>
                <a:gd name="T24" fmla="*/ 53 w 138"/>
                <a:gd name="T25" fmla="*/ 140 h 141"/>
                <a:gd name="T26" fmla="*/ 59 w 138"/>
                <a:gd name="T27" fmla="*/ 141 h 141"/>
                <a:gd name="T28" fmla="*/ 67 w 138"/>
                <a:gd name="T29" fmla="*/ 140 h 141"/>
                <a:gd name="T30" fmla="*/ 76 w 138"/>
                <a:gd name="T31" fmla="*/ 140 h 141"/>
                <a:gd name="T32" fmla="*/ 84 w 138"/>
                <a:gd name="T33" fmla="*/ 136 h 141"/>
                <a:gd name="T34" fmla="*/ 94 w 138"/>
                <a:gd name="T35" fmla="*/ 131 h 141"/>
                <a:gd name="T36" fmla="*/ 102 w 138"/>
                <a:gd name="T37" fmla="*/ 127 h 141"/>
                <a:gd name="T38" fmla="*/ 112 w 138"/>
                <a:gd name="T39" fmla="*/ 118 h 141"/>
                <a:gd name="T40" fmla="*/ 118 w 138"/>
                <a:gd name="T41" fmla="*/ 110 h 141"/>
                <a:gd name="T42" fmla="*/ 125 w 138"/>
                <a:gd name="T43" fmla="*/ 102 h 141"/>
                <a:gd name="T44" fmla="*/ 131 w 138"/>
                <a:gd name="T45" fmla="*/ 93 h 141"/>
                <a:gd name="T46" fmla="*/ 134 w 138"/>
                <a:gd name="T47" fmla="*/ 83 h 141"/>
                <a:gd name="T48" fmla="*/ 138 w 138"/>
                <a:gd name="T49" fmla="*/ 72 h 141"/>
                <a:gd name="T50" fmla="*/ 138 w 138"/>
                <a:gd name="T51" fmla="*/ 55 h 141"/>
                <a:gd name="T52" fmla="*/ 134 w 138"/>
                <a:gd name="T53" fmla="*/ 41 h 141"/>
                <a:gd name="T54" fmla="*/ 126 w 138"/>
                <a:gd name="T55" fmla="*/ 26 h 141"/>
                <a:gd name="T56" fmla="*/ 115 w 138"/>
                <a:gd name="T57" fmla="*/ 15 h 141"/>
                <a:gd name="T58" fmla="*/ 102 w 138"/>
                <a:gd name="T59" fmla="*/ 7 h 141"/>
                <a:gd name="T60" fmla="*/ 89 w 138"/>
                <a:gd name="T61" fmla="*/ 2 h 141"/>
                <a:gd name="T62" fmla="*/ 77 w 138"/>
                <a:gd name="T63" fmla="*/ 0 h 141"/>
                <a:gd name="T64" fmla="*/ 64 w 138"/>
                <a:gd name="T65" fmla="*/ 2 h 141"/>
                <a:gd name="T66" fmla="*/ 51 w 138"/>
                <a:gd name="T67" fmla="*/ 5 h 141"/>
                <a:gd name="T68" fmla="*/ 40 w 138"/>
                <a:gd name="T69" fmla="*/ 12 h 141"/>
                <a:gd name="T70" fmla="*/ 30 w 138"/>
                <a:gd name="T71" fmla="*/ 20 h 141"/>
                <a:gd name="T72" fmla="*/ 20 w 138"/>
                <a:gd name="T73" fmla="*/ 30 h 141"/>
                <a:gd name="T74" fmla="*/ 45 w 138"/>
                <a:gd name="T75" fmla="*/ 99 h 141"/>
                <a:gd name="T76" fmla="*/ 45 w 138"/>
                <a:gd name="T77" fmla="*/ 99 h 141"/>
                <a:gd name="T78" fmla="*/ 35 w 138"/>
                <a:gd name="T79" fmla="*/ 86 h 141"/>
                <a:gd name="T80" fmla="*/ 35 w 138"/>
                <a:gd name="T81" fmla="*/ 72 h 141"/>
                <a:gd name="T82" fmla="*/ 40 w 138"/>
                <a:gd name="T83" fmla="*/ 60 h 141"/>
                <a:gd name="T84" fmla="*/ 46 w 138"/>
                <a:gd name="T85" fmla="*/ 51 h 141"/>
                <a:gd name="T86" fmla="*/ 51 w 138"/>
                <a:gd name="T87" fmla="*/ 46 h 141"/>
                <a:gd name="T88" fmla="*/ 63 w 138"/>
                <a:gd name="T89" fmla="*/ 38 h 141"/>
                <a:gd name="T90" fmla="*/ 77 w 138"/>
                <a:gd name="T91" fmla="*/ 34 h 141"/>
                <a:gd name="T92" fmla="*/ 94 w 138"/>
                <a:gd name="T93" fmla="*/ 41 h 141"/>
                <a:gd name="T94" fmla="*/ 98 w 138"/>
                <a:gd name="T95" fmla="*/ 46 h 141"/>
                <a:gd name="T96" fmla="*/ 102 w 138"/>
                <a:gd name="T97" fmla="*/ 52 h 141"/>
                <a:gd name="T98" fmla="*/ 103 w 138"/>
                <a:gd name="T99" fmla="*/ 60 h 141"/>
                <a:gd name="T100" fmla="*/ 103 w 138"/>
                <a:gd name="T101" fmla="*/ 68 h 141"/>
                <a:gd name="T102" fmla="*/ 98 w 138"/>
                <a:gd name="T103" fmla="*/ 80 h 141"/>
                <a:gd name="T104" fmla="*/ 92 w 138"/>
                <a:gd name="T105" fmla="*/ 89 h 141"/>
                <a:gd name="T106" fmla="*/ 82 w 138"/>
                <a:gd name="T107" fmla="*/ 99 h 141"/>
                <a:gd name="T108" fmla="*/ 72 w 138"/>
                <a:gd name="T109" fmla="*/ 106 h 141"/>
                <a:gd name="T110" fmla="*/ 66 w 138"/>
                <a:gd name="T111" fmla="*/ 107 h 141"/>
                <a:gd name="T112" fmla="*/ 58 w 138"/>
                <a:gd name="T113" fmla="*/ 107 h 141"/>
                <a:gd name="T114" fmla="*/ 51 w 138"/>
                <a:gd name="T115" fmla="*/ 104 h 141"/>
                <a:gd name="T116" fmla="*/ 45 w 138"/>
                <a:gd name="T117" fmla="*/ 99 h 141"/>
                <a:gd name="T118" fmla="*/ 23 w 138"/>
                <a:gd name="T119" fmla="*/ 125 h 141"/>
                <a:gd name="T120" fmla="*/ 23 w 138"/>
                <a:gd name="T121" fmla="*/ 125 h 141"/>
                <a:gd name="T122" fmla="*/ 23 w 138"/>
                <a:gd name="T123"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1">
                  <a:moveTo>
                    <a:pt x="20" y="30"/>
                  </a:moveTo>
                  <a:lnTo>
                    <a:pt x="12" y="41"/>
                  </a:lnTo>
                  <a:lnTo>
                    <a:pt x="5" y="52"/>
                  </a:lnTo>
                  <a:lnTo>
                    <a:pt x="2" y="65"/>
                  </a:lnTo>
                  <a:lnTo>
                    <a:pt x="0" y="78"/>
                  </a:lnTo>
                  <a:lnTo>
                    <a:pt x="2" y="91"/>
                  </a:lnTo>
                  <a:lnTo>
                    <a:pt x="5" y="104"/>
                  </a:lnTo>
                  <a:lnTo>
                    <a:pt x="14" y="115"/>
                  </a:lnTo>
                  <a:lnTo>
                    <a:pt x="23" y="125"/>
                  </a:lnTo>
                  <a:lnTo>
                    <a:pt x="30" y="130"/>
                  </a:lnTo>
                  <a:lnTo>
                    <a:pt x="38" y="135"/>
                  </a:lnTo>
                  <a:lnTo>
                    <a:pt x="45" y="138"/>
                  </a:lnTo>
                  <a:lnTo>
                    <a:pt x="53" y="140"/>
                  </a:lnTo>
                  <a:lnTo>
                    <a:pt x="59" y="141"/>
                  </a:lnTo>
                  <a:lnTo>
                    <a:pt x="67" y="140"/>
                  </a:lnTo>
                  <a:lnTo>
                    <a:pt x="76" y="140"/>
                  </a:lnTo>
                  <a:lnTo>
                    <a:pt x="84" y="136"/>
                  </a:lnTo>
                  <a:lnTo>
                    <a:pt x="94" y="131"/>
                  </a:lnTo>
                  <a:lnTo>
                    <a:pt x="102" y="127"/>
                  </a:lnTo>
                  <a:lnTo>
                    <a:pt x="112" y="118"/>
                  </a:lnTo>
                  <a:lnTo>
                    <a:pt x="118" y="110"/>
                  </a:lnTo>
                  <a:lnTo>
                    <a:pt x="125" y="102"/>
                  </a:lnTo>
                  <a:lnTo>
                    <a:pt x="131" y="93"/>
                  </a:lnTo>
                  <a:lnTo>
                    <a:pt x="134" y="83"/>
                  </a:lnTo>
                  <a:lnTo>
                    <a:pt x="138" y="72"/>
                  </a:lnTo>
                  <a:lnTo>
                    <a:pt x="138" y="55"/>
                  </a:lnTo>
                  <a:lnTo>
                    <a:pt x="134" y="41"/>
                  </a:lnTo>
                  <a:lnTo>
                    <a:pt x="126" y="26"/>
                  </a:lnTo>
                  <a:lnTo>
                    <a:pt x="115" y="15"/>
                  </a:lnTo>
                  <a:lnTo>
                    <a:pt x="102" y="7"/>
                  </a:lnTo>
                  <a:lnTo>
                    <a:pt x="89" y="2"/>
                  </a:lnTo>
                  <a:lnTo>
                    <a:pt x="77" y="0"/>
                  </a:lnTo>
                  <a:lnTo>
                    <a:pt x="64" y="2"/>
                  </a:lnTo>
                  <a:lnTo>
                    <a:pt x="51" y="5"/>
                  </a:lnTo>
                  <a:lnTo>
                    <a:pt x="40" y="12"/>
                  </a:lnTo>
                  <a:lnTo>
                    <a:pt x="30" y="20"/>
                  </a:lnTo>
                  <a:lnTo>
                    <a:pt x="20" y="30"/>
                  </a:lnTo>
                  <a:close/>
                  <a:moveTo>
                    <a:pt x="45" y="99"/>
                  </a:moveTo>
                  <a:lnTo>
                    <a:pt x="45" y="99"/>
                  </a:lnTo>
                  <a:lnTo>
                    <a:pt x="35" y="86"/>
                  </a:lnTo>
                  <a:lnTo>
                    <a:pt x="35" y="72"/>
                  </a:lnTo>
                  <a:lnTo>
                    <a:pt x="40" y="60"/>
                  </a:lnTo>
                  <a:lnTo>
                    <a:pt x="46" y="51"/>
                  </a:lnTo>
                  <a:lnTo>
                    <a:pt x="51" y="46"/>
                  </a:lnTo>
                  <a:lnTo>
                    <a:pt x="63" y="38"/>
                  </a:lnTo>
                  <a:lnTo>
                    <a:pt x="77" y="34"/>
                  </a:lnTo>
                  <a:lnTo>
                    <a:pt x="94" y="41"/>
                  </a:lnTo>
                  <a:lnTo>
                    <a:pt x="98" y="46"/>
                  </a:lnTo>
                  <a:lnTo>
                    <a:pt x="102" y="52"/>
                  </a:lnTo>
                  <a:lnTo>
                    <a:pt x="103" y="60"/>
                  </a:lnTo>
                  <a:lnTo>
                    <a:pt x="103" y="68"/>
                  </a:lnTo>
                  <a:lnTo>
                    <a:pt x="98" y="80"/>
                  </a:lnTo>
                  <a:lnTo>
                    <a:pt x="92" y="89"/>
                  </a:lnTo>
                  <a:lnTo>
                    <a:pt x="82" y="99"/>
                  </a:lnTo>
                  <a:lnTo>
                    <a:pt x="72" y="106"/>
                  </a:lnTo>
                  <a:lnTo>
                    <a:pt x="66" y="107"/>
                  </a:lnTo>
                  <a:lnTo>
                    <a:pt x="58" y="107"/>
                  </a:lnTo>
                  <a:lnTo>
                    <a:pt x="51" y="104"/>
                  </a:lnTo>
                  <a:lnTo>
                    <a:pt x="45" y="99"/>
                  </a:lnTo>
                  <a:close/>
                  <a:moveTo>
                    <a:pt x="23" y="125"/>
                  </a:moveTo>
                  <a:lnTo>
                    <a:pt x="23" y="125"/>
                  </a:lnTo>
                  <a:lnTo>
                    <a:pt x="23" y="1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l" rtl="0" fontAlgn="base">
        <a:spcBef>
          <a:spcPct val="0"/>
        </a:spcBef>
        <a:spcAft>
          <a:spcPct val="0"/>
        </a:spcAft>
        <a:defRPr sz="4400" kern="1200">
          <a:solidFill>
            <a:schemeClr val="accent2"/>
          </a:solidFill>
          <a:latin typeface="+mj-lt"/>
          <a:ea typeface="+mj-ea"/>
          <a:cs typeface="+mj-cs"/>
        </a:defRPr>
      </a:lvl1pPr>
      <a:lvl2pPr algn="l" rtl="0" fontAlgn="base">
        <a:spcBef>
          <a:spcPct val="0"/>
        </a:spcBef>
        <a:spcAft>
          <a:spcPct val="0"/>
        </a:spcAft>
        <a:defRPr sz="4400">
          <a:solidFill>
            <a:schemeClr val="accent2"/>
          </a:solidFill>
          <a:latin typeface="Comic Sans MS" panose="030F0702030302020204" pitchFamily="66" charset="0"/>
        </a:defRPr>
      </a:lvl2pPr>
      <a:lvl3pPr algn="l" rtl="0" fontAlgn="base">
        <a:spcBef>
          <a:spcPct val="0"/>
        </a:spcBef>
        <a:spcAft>
          <a:spcPct val="0"/>
        </a:spcAft>
        <a:defRPr sz="4400">
          <a:solidFill>
            <a:schemeClr val="accent2"/>
          </a:solidFill>
          <a:latin typeface="Comic Sans MS" panose="030F0702030302020204" pitchFamily="66" charset="0"/>
        </a:defRPr>
      </a:lvl3pPr>
      <a:lvl4pPr algn="l" rtl="0" fontAlgn="base">
        <a:spcBef>
          <a:spcPct val="0"/>
        </a:spcBef>
        <a:spcAft>
          <a:spcPct val="0"/>
        </a:spcAft>
        <a:defRPr sz="4400">
          <a:solidFill>
            <a:schemeClr val="accent2"/>
          </a:solidFill>
          <a:latin typeface="Comic Sans MS" panose="030F0702030302020204" pitchFamily="66" charset="0"/>
        </a:defRPr>
      </a:lvl4pPr>
      <a:lvl5pPr algn="l" rtl="0" fontAlgn="base">
        <a:spcBef>
          <a:spcPct val="0"/>
        </a:spcBef>
        <a:spcAft>
          <a:spcPct val="0"/>
        </a:spcAft>
        <a:defRPr sz="4400">
          <a:solidFill>
            <a:schemeClr val="accent2"/>
          </a:solidFill>
          <a:latin typeface="Comic Sans MS" panose="030F0702030302020204" pitchFamily="66" charset="0"/>
        </a:defRPr>
      </a:lvl5pPr>
      <a:lvl6pPr marL="457200" algn="l" rtl="0" fontAlgn="base">
        <a:spcBef>
          <a:spcPct val="0"/>
        </a:spcBef>
        <a:spcAft>
          <a:spcPct val="0"/>
        </a:spcAft>
        <a:defRPr sz="4400">
          <a:solidFill>
            <a:schemeClr val="accent2"/>
          </a:solidFill>
          <a:latin typeface="Comic Sans MS" panose="030F0702030302020204" pitchFamily="66" charset="0"/>
        </a:defRPr>
      </a:lvl6pPr>
      <a:lvl7pPr marL="914400" algn="l" rtl="0" fontAlgn="base">
        <a:spcBef>
          <a:spcPct val="0"/>
        </a:spcBef>
        <a:spcAft>
          <a:spcPct val="0"/>
        </a:spcAft>
        <a:defRPr sz="4400">
          <a:solidFill>
            <a:schemeClr val="accent2"/>
          </a:solidFill>
          <a:latin typeface="Comic Sans MS" panose="030F0702030302020204" pitchFamily="66" charset="0"/>
        </a:defRPr>
      </a:lvl7pPr>
      <a:lvl8pPr marL="1371600" algn="l" rtl="0" fontAlgn="base">
        <a:spcBef>
          <a:spcPct val="0"/>
        </a:spcBef>
        <a:spcAft>
          <a:spcPct val="0"/>
        </a:spcAft>
        <a:defRPr sz="4400">
          <a:solidFill>
            <a:schemeClr val="accent2"/>
          </a:solidFill>
          <a:latin typeface="Comic Sans MS" panose="030F0702030302020204" pitchFamily="66" charset="0"/>
        </a:defRPr>
      </a:lvl8pPr>
      <a:lvl9pPr marL="1828800" algn="l" rtl="0" fontAlgn="base">
        <a:spcBef>
          <a:spcPct val="0"/>
        </a:spcBef>
        <a:spcAft>
          <a:spcPct val="0"/>
        </a:spcAft>
        <a:defRPr sz="4400">
          <a:solidFill>
            <a:schemeClr val="accent2"/>
          </a:solidFill>
          <a:latin typeface="Comic Sans MS" panose="030F0702030302020204" pitchFamily="66" charset="0"/>
        </a:defRPr>
      </a:lvl9pPr>
    </p:titleStyle>
    <p:bodyStyle>
      <a:lvl1pPr marL="342900" indent="-342900" algn="l" rtl="0" fontAlgn="base">
        <a:spcBef>
          <a:spcPct val="20000"/>
        </a:spcBef>
        <a:spcAft>
          <a:spcPct val="0"/>
        </a:spcAft>
        <a:buChar char="•"/>
        <a:defRPr sz="32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400" kern="1200">
          <a:solidFill>
            <a:schemeClr val="accent2"/>
          </a:solidFill>
          <a:latin typeface="+mn-lt"/>
          <a:ea typeface="+mn-ea"/>
          <a:cs typeface="+mn-cs"/>
        </a:defRPr>
      </a:lvl3pPr>
      <a:lvl4pPr marL="1600200" indent="-228600" algn="l" rtl="0" fontAlgn="base">
        <a:spcBef>
          <a:spcPct val="20000"/>
        </a:spcBef>
        <a:spcAft>
          <a:spcPct val="0"/>
        </a:spcAft>
        <a:buChar char="–"/>
        <a:defRPr sz="2000" kern="1200">
          <a:solidFill>
            <a:schemeClr val="accent2"/>
          </a:solidFill>
          <a:latin typeface="+mn-lt"/>
          <a:ea typeface="+mn-ea"/>
          <a:cs typeface="+mn-cs"/>
        </a:defRPr>
      </a:lvl4pPr>
      <a:lvl5pPr marL="2057400" indent="-228600" algn="l" rtl="0" fontAlgn="base">
        <a:spcBef>
          <a:spcPct val="20000"/>
        </a:spcBef>
        <a:spcAft>
          <a:spcPct val="0"/>
        </a:spcAft>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Microsoft_Word_97_-_2003-dokument1.doc"/></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276600" y="2619375"/>
            <a:ext cx="5519738" cy="3313113"/>
          </a:xfrm>
        </p:spPr>
        <p:txBody>
          <a:bodyPr/>
          <a:lstStyle/>
          <a:p>
            <a:r>
              <a:rPr lang="nb-NO" altLang="nb-NO"/>
              <a:t>- og muskelplager i </a:t>
            </a:r>
          </a:p>
          <a:p>
            <a:r>
              <a:rPr lang="nb-NO" altLang="nb-NO"/>
              <a:t>  fiskeindustrien</a:t>
            </a:r>
          </a:p>
          <a:p>
            <a:endParaRPr lang="nb-NO" altLang="nb-NO"/>
          </a:p>
          <a:p>
            <a:r>
              <a:rPr lang="nb-NO" altLang="nb-NO"/>
              <a:t>- Hva kan gjøres? </a:t>
            </a:r>
          </a:p>
        </p:txBody>
      </p:sp>
      <p:sp>
        <p:nvSpPr>
          <p:cNvPr id="2053" name="Rectangle 5"/>
          <p:cNvSpPr>
            <a:spLocks noGrp="1" noChangeArrowheads="1"/>
          </p:cNvSpPr>
          <p:nvPr>
            <p:ph type="ctrTitle"/>
          </p:nvPr>
        </p:nvSpPr>
        <p:spPr>
          <a:xfrm>
            <a:off x="3311525" y="735013"/>
            <a:ext cx="4518025" cy="1470025"/>
          </a:xfrm>
        </p:spPr>
        <p:txBody>
          <a:bodyPr/>
          <a:lstStyle/>
          <a:p>
            <a:r>
              <a:rPr lang="nb-NO" altLang="nb-NO"/>
              <a:t>Om muskelbruk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81E5BD32-57CA-4512-AC92-4C75B17FB403}" type="slidenum">
              <a:rPr lang="nb-NO" altLang="nb-NO"/>
              <a:pPr/>
              <a:t>10</a:t>
            </a:fld>
            <a:endParaRPr lang="nb-NO" altLang="nb-NO"/>
          </a:p>
        </p:txBody>
      </p:sp>
      <p:sp>
        <p:nvSpPr>
          <p:cNvPr id="47107" name="Rectangle 3"/>
          <p:cNvSpPr>
            <a:spLocks noGrp="1" noChangeArrowheads="1"/>
          </p:cNvSpPr>
          <p:nvPr>
            <p:ph type="body" idx="1"/>
          </p:nvPr>
        </p:nvSpPr>
        <p:spPr>
          <a:xfrm>
            <a:off x="609600" y="2133600"/>
            <a:ext cx="8305800" cy="3054350"/>
          </a:xfrm>
        </p:spPr>
        <p:txBody>
          <a:bodyPr/>
          <a:lstStyle/>
          <a:p>
            <a:r>
              <a:rPr lang="nb-NO" altLang="nb-NO" sz="2800"/>
              <a:t>Resultater fra undersøkelsen viser at ansatte med nakke/skulderplager jobber mye med EGA</a:t>
            </a:r>
          </a:p>
          <a:p>
            <a:endParaRPr lang="nb-NO" altLang="nb-NO" sz="2800"/>
          </a:p>
          <a:p>
            <a:r>
              <a:rPr lang="nb-NO" altLang="nb-NO" sz="2800"/>
              <a:t>VIKTIG MÅL bør derfor være:</a:t>
            </a:r>
          </a:p>
          <a:p>
            <a:pPr>
              <a:buFontTx/>
              <a:buNone/>
            </a:pPr>
            <a:r>
              <a:rPr lang="nb-NO" altLang="nb-NO" sz="2800"/>
              <a:t>	å redusere omfanget av EGA i fiskeindustrien</a:t>
            </a:r>
          </a:p>
        </p:txBody>
      </p:sp>
      <p:sp>
        <p:nvSpPr>
          <p:cNvPr id="47108" name="Rectangle 4"/>
          <p:cNvSpPr>
            <a:spLocks noGrp="1" noChangeArrowheads="1"/>
          </p:cNvSpPr>
          <p:nvPr>
            <p:ph type="title"/>
          </p:nvPr>
        </p:nvSpPr>
        <p:spPr>
          <a:xfrm>
            <a:off x="611188" y="7938"/>
            <a:ext cx="7405687" cy="1081087"/>
          </a:xfrm>
        </p:spPr>
        <p:txBody>
          <a:bodyPr/>
          <a:lstStyle/>
          <a:p>
            <a:r>
              <a:rPr lang="nb-NO" altLang="nb-NO" sz="4000" b="1"/>
              <a:t>EGA og nakke-/skulderplager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1B7CAD36-3481-43B6-BA30-5A486AF8097F}" type="slidenum">
              <a:rPr lang="nb-NO" altLang="nb-NO"/>
              <a:pPr/>
              <a:t>11</a:t>
            </a:fld>
            <a:endParaRPr lang="nb-NO" altLang="nb-NO"/>
          </a:p>
        </p:txBody>
      </p:sp>
      <p:sp>
        <p:nvSpPr>
          <p:cNvPr id="57347" name="Rectangle 3"/>
          <p:cNvSpPr>
            <a:spLocks noGrp="1" noChangeArrowheads="1"/>
          </p:cNvSpPr>
          <p:nvPr>
            <p:ph type="body" idx="1"/>
          </p:nvPr>
        </p:nvSpPr>
        <p:spPr/>
        <p:txBody>
          <a:bodyPr/>
          <a:lstStyle/>
          <a:p>
            <a:pPr>
              <a:buFontTx/>
              <a:buNone/>
            </a:pPr>
            <a:r>
              <a:rPr lang="nb-NO" altLang="nb-NO" sz="2800"/>
              <a:t>Forslag til tiltak: </a:t>
            </a:r>
          </a:p>
          <a:p>
            <a:pPr>
              <a:buFontTx/>
              <a:buNone/>
            </a:pPr>
            <a:endParaRPr lang="nb-NO" altLang="nb-NO" sz="2800"/>
          </a:p>
          <a:p>
            <a:r>
              <a:rPr lang="nb-NO" altLang="nb-NO" sz="2800"/>
              <a:t>Jobbutvidelse</a:t>
            </a:r>
          </a:p>
          <a:p>
            <a:pPr lvl="1"/>
            <a:r>
              <a:rPr lang="nb-NO" altLang="nb-NO" sz="2400"/>
              <a:t>Rullering internt i bedriften</a:t>
            </a:r>
          </a:p>
          <a:p>
            <a:pPr lvl="1"/>
            <a:endParaRPr lang="nb-NO" altLang="nb-NO" sz="2400"/>
          </a:p>
          <a:p>
            <a:pPr lvl="1"/>
            <a:r>
              <a:rPr lang="nb-NO" altLang="nb-NO" sz="2400"/>
              <a:t>Utvidet ansvarsområde  - få opplæring til nye oppgaver - og ikke minst tillit til nye oppgaver...</a:t>
            </a:r>
            <a:endParaRPr lang="nb-NO" altLang="nb-NO"/>
          </a:p>
          <a:p>
            <a:endParaRPr lang="nb-NO" altLang="nb-NO"/>
          </a:p>
        </p:txBody>
      </p:sp>
      <p:sp>
        <p:nvSpPr>
          <p:cNvPr id="57348" name="Rectangle 4"/>
          <p:cNvSpPr>
            <a:spLocks noGrp="1" noChangeArrowheads="1"/>
          </p:cNvSpPr>
          <p:nvPr>
            <p:ph type="title"/>
          </p:nvPr>
        </p:nvSpPr>
        <p:spPr/>
        <p:txBody>
          <a:bodyPr/>
          <a:lstStyle/>
          <a:p>
            <a:r>
              <a:rPr lang="nb-NO" altLang="nb-NO" sz="4000" b="1"/>
              <a:t>Hvordan redusere EGA</a:t>
            </a:r>
            <a:r>
              <a:rPr lang="nb-NO" altLang="nb-NO" sz="4800" b="1"/>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9E886748-B64F-48E6-B3B9-9500AB5FA53F}" type="slidenum">
              <a:rPr lang="nb-NO" altLang="nb-NO"/>
              <a:pPr/>
              <a:t>12</a:t>
            </a:fld>
            <a:endParaRPr lang="nb-NO" altLang="nb-NO"/>
          </a:p>
        </p:txBody>
      </p:sp>
      <p:sp>
        <p:nvSpPr>
          <p:cNvPr id="34819" name="Rectangle 3"/>
          <p:cNvSpPr>
            <a:spLocks noGrp="1" noChangeArrowheads="1"/>
          </p:cNvSpPr>
          <p:nvPr>
            <p:ph type="body" idx="1"/>
          </p:nvPr>
        </p:nvSpPr>
        <p:spPr>
          <a:xfrm>
            <a:off x="533400" y="1447800"/>
            <a:ext cx="8077200" cy="4114800"/>
          </a:xfrm>
        </p:spPr>
        <p:txBody>
          <a:bodyPr/>
          <a:lstStyle/>
          <a:p>
            <a:r>
              <a:rPr lang="nb-NO" altLang="nb-NO" sz="2800"/>
              <a:t>Hva må til for å få til annen organisering av arbeidet?</a:t>
            </a:r>
          </a:p>
          <a:p>
            <a:pPr lvl="1"/>
            <a:r>
              <a:rPr lang="nb-NO" altLang="nb-NO" sz="2400"/>
              <a:t>Prosessen må være forankret i bedriften - både hos </a:t>
            </a:r>
            <a:r>
              <a:rPr lang="nb-NO" altLang="nb-NO"/>
              <a:t>ledelse og ansatte</a:t>
            </a:r>
          </a:p>
          <a:p>
            <a:pPr lvl="1"/>
            <a:endParaRPr lang="nb-NO" altLang="nb-NO" sz="1400"/>
          </a:p>
          <a:p>
            <a:pPr lvl="1"/>
            <a:r>
              <a:rPr lang="nb-NO" altLang="nb-NO" sz="2400"/>
              <a:t>Prosessen må være </a:t>
            </a:r>
            <a:r>
              <a:rPr lang="nb-NO" altLang="nb-NO"/>
              <a:t>medarbeiderbasert</a:t>
            </a:r>
          </a:p>
          <a:p>
            <a:pPr lvl="2"/>
            <a:r>
              <a:rPr lang="nb-NO" altLang="nb-NO" sz="2000"/>
              <a:t>”Skotrykk”-prinsippet må gjelde!</a:t>
            </a:r>
          </a:p>
          <a:p>
            <a:pPr lvl="2"/>
            <a:endParaRPr lang="nb-NO" altLang="nb-NO" sz="1400"/>
          </a:p>
          <a:p>
            <a:pPr lvl="1"/>
            <a:r>
              <a:rPr lang="nb-NO" altLang="nb-NO" sz="2400"/>
              <a:t>Må ha møteplasser som</a:t>
            </a:r>
            <a:r>
              <a:rPr lang="nb-NO" altLang="nb-NO"/>
              <a:t> fungerer  </a:t>
            </a:r>
          </a:p>
          <a:p>
            <a:pPr lvl="2"/>
            <a:r>
              <a:rPr lang="nb-NO" altLang="nb-NO" sz="2000"/>
              <a:t>reell dialog - bli hørt &amp; sett</a:t>
            </a:r>
          </a:p>
          <a:p>
            <a:pPr lvl="2"/>
            <a:r>
              <a:rPr lang="nb-NO" altLang="nb-NO" sz="2000"/>
              <a:t>produksjon av ideer og forslag til          		   forbedringer (PIFF)!</a:t>
            </a:r>
            <a:endParaRPr lang="nb-NO" altLang="nb-NO"/>
          </a:p>
        </p:txBody>
      </p:sp>
      <p:sp>
        <p:nvSpPr>
          <p:cNvPr id="34820" name="Rectangle 4"/>
          <p:cNvSpPr>
            <a:spLocks noGrp="1" noChangeArrowheads="1"/>
          </p:cNvSpPr>
          <p:nvPr>
            <p:ph type="title"/>
          </p:nvPr>
        </p:nvSpPr>
        <p:spPr/>
        <p:txBody>
          <a:bodyPr/>
          <a:lstStyle/>
          <a:p>
            <a:r>
              <a:rPr lang="nb-NO" altLang="nb-NO" sz="2800" b="1"/>
              <a:t>Fra EGA til DUA - </a:t>
            </a:r>
            <a:r>
              <a:rPr lang="nb-NO" altLang="nb-NO" sz="2000" b="1"/>
              <a:t>det utviklende arbeid</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B1CB3457-2CC8-446F-A21A-A92956A94FF6}" type="slidenum">
              <a:rPr lang="nb-NO" altLang="nb-NO"/>
              <a:pPr/>
              <a:t>13</a:t>
            </a:fld>
            <a:endParaRPr lang="nb-NO" altLang="nb-NO"/>
          </a:p>
        </p:txBody>
      </p:sp>
      <p:sp>
        <p:nvSpPr>
          <p:cNvPr id="46082" name="Rectangle 2"/>
          <p:cNvSpPr>
            <a:spLocks noGrp="1" noChangeArrowheads="1"/>
          </p:cNvSpPr>
          <p:nvPr>
            <p:ph type="title"/>
          </p:nvPr>
        </p:nvSpPr>
        <p:spPr/>
        <p:txBody>
          <a:bodyPr/>
          <a:lstStyle/>
          <a:p>
            <a:r>
              <a:rPr lang="nb-NO" altLang="nb-NO" b="1"/>
              <a:t>Andre belastninger</a:t>
            </a:r>
          </a:p>
        </p:txBody>
      </p:sp>
      <p:sp>
        <p:nvSpPr>
          <p:cNvPr id="46083" name="Rectangle 3"/>
          <p:cNvSpPr>
            <a:spLocks noGrp="1" noChangeArrowheads="1"/>
          </p:cNvSpPr>
          <p:nvPr>
            <p:ph type="body" idx="1"/>
          </p:nvPr>
        </p:nvSpPr>
        <p:spPr/>
        <p:txBody>
          <a:bodyPr/>
          <a:lstStyle/>
          <a:p>
            <a:pPr>
              <a:lnSpc>
                <a:spcPct val="90000"/>
              </a:lnSpc>
            </a:pPr>
            <a:r>
              <a:rPr lang="nb-NO" altLang="nb-NO"/>
              <a:t>Tunge løft</a:t>
            </a:r>
          </a:p>
          <a:p>
            <a:pPr>
              <a:lnSpc>
                <a:spcPct val="90000"/>
              </a:lnSpc>
            </a:pPr>
            <a:r>
              <a:rPr lang="nb-NO" altLang="nb-NO"/>
              <a:t>Uheldige arbeidsstillinger</a:t>
            </a:r>
          </a:p>
          <a:p>
            <a:pPr>
              <a:lnSpc>
                <a:spcPct val="90000"/>
              </a:lnSpc>
            </a:pPr>
            <a:r>
              <a:rPr lang="nb-NO" altLang="nb-NO"/>
              <a:t>Høyt arbeidstempo</a:t>
            </a:r>
          </a:p>
          <a:p>
            <a:pPr>
              <a:lnSpc>
                <a:spcPct val="90000"/>
              </a:lnSpc>
            </a:pPr>
            <a:endParaRPr lang="nb-NO" altLang="nb-NO"/>
          </a:p>
          <a:p>
            <a:pPr>
              <a:lnSpc>
                <a:spcPct val="90000"/>
              </a:lnSpc>
            </a:pPr>
            <a:r>
              <a:rPr lang="nb-NO" altLang="nb-NO"/>
              <a:t>Kaldt klima</a:t>
            </a:r>
          </a:p>
          <a:p>
            <a:pPr>
              <a:lnSpc>
                <a:spcPct val="90000"/>
              </a:lnSpc>
            </a:pPr>
            <a:r>
              <a:rPr lang="nb-NO" altLang="nb-NO"/>
              <a:t>Mellommenneskelige faktorer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17A8487B-EFFC-4AAC-9839-18C53BFD8B89}" type="slidenum">
              <a:rPr lang="nb-NO" altLang="nb-NO"/>
              <a:pPr/>
              <a:t>14</a:t>
            </a:fld>
            <a:endParaRPr lang="nb-NO" altLang="nb-NO"/>
          </a:p>
        </p:txBody>
      </p:sp>
      <p:sp>
        <p:nvSpPr>
          <p:cNvPr id="19458" name="Rectangle 2"/>
          <p:cNvSpPr>
            <a:spLocks noGrp="1" noChangeArrowheads="1"/>
          </p:cNvSpPr>
          <p:nvPr>
            <p:ph type="title"/>
          </p:nvPr>
        </p:nvSpPr>
        <p:spPr>
          <a:xfrm>
            <a:off x="611188" y="7938"/>
            <a:ext cx="7345362" cy="1081087"/>
          </a:xfrm>
        </p:spPr>
        <p:txBody>
          <a:bodyPr/>
          <a:lstStyle/>
          <a:p>
            <a:r>
              <a:rPr lang="nb-NO" altLang="nb-NO" sz="3200" b="1"/>
              <a:t>Tunge løft og fare for ryggplager</a:t>
            </a:r>
            <a:endParaRPr lang="nb-NO" altLang="nb-NO" sz="4000" b="1"/>
          </a:p>
        </p:txBody>
      </p:sp>
      <p:sp>
        <p:nvSpPr>
          <p:cNvPr id="19459" name="Rectangle 3"/>
          <p:cNvSpPr>
            <a:spLocks noGrp="1" noChangeArrowheads="1"/>
          </p:cNvSpPr>
          <p:nvPr>
            <p:ph type="body" sz="half" idx="1"/>
          </p:nvPr>
        </p:nvSpPr>
        <p:spPr/>
        <p:txBody>
          <a:bodyPr/>
          <a:lstStyle/>
          <a:p>
            <a:pPr lvl="1"/>
            <a:endParaRPr lang="nb-NO" altLang="nb-NO" sz="2400"/>
          </a:p>
          <a:p>
            <a:r>
              <a:rPr lang="nb-NO" altLang="nb-NO" sz="2400"/>
              <a:t>Bruk gjerne ryggen!</a:t>
            </a:r>
          </a:p>
          <a:p>
            <a:pPr lvl="1"/>
            <a:r>
              <a:rPr lang="nb-NO" altLang="nb-NO" sz="2000"/>
              <a:t>men behold ryggen rett når du løfter</a:t>
            </a:r>
          </a:p>
          <a:p>
            <a:pPr lvl="1"/>
            <a:r>
              <a:rPr lang="nb-NO" altLang="nb-NO" sz="2000"/>
              <a:t>unngå samtidig rotasjon </a:t>
            </a:r>
          </a:p>
          <a:p>
            <a:r>
              <a:rPr lang="nb-NO" altLang="nb-NO" sz="2400"/>
              <a:t>Løft nært inntil kroppen</a:t>
            </a:r>
          </a:p>
          <a:p>
            <a:r>
              <a:rPr lang="nb-NO" altLang="nb-NO" sz="2400"/>
              <a:t>Reduser arbeid over skulder-/hodehøyde</a:t>
            </a:r>
          </a:p>
          <a:p>
            <a:r>
              <a:rPr lang="nb-NO" altLang="nb-NO" sz="2400"/>
              <a:t>Plass til bevegelse</a:t>
            </a:r>
          </a:p>
          <a:p>
            <a:endParaRPr lang="nb-NO" altLang="nb-NO" sz="2400"/>
          </a:p>
        </p:txBody>
      </p:sp>
      <p:pic>
        <p:nvPicPr>
          <p:cNvPr id="19464" name="Picture 8" descr="MAS ved palletering"/>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7888" y="2292350"/>
            <a:ext cx="3925887" cy="314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6013DA3E-5751-4B9F-BB67-C8DCFBD4CA69}" type="slidenum">
              <a:rPr lang="nb-NO" altLang="nb-NO"/>
              <a:pPr/>
              <a:t>15</a:t>
            </a:fld>
            <a:endParaRPr lang="nb-NO" altLang="nb-NO"/>
          </a:p>
        </p:txBody>
      </p:sp>
      <p:sp>
        <p:nvSpPr>
          <p:cNvPr id="40962" name="Rectangle 2"/>
          <p:cNvSpPr>
            <a:spLocks noGrp="1" noChangeArrowheads="1"/>
          </p:cNvSpPr>
          <p:nvPr>
            <p:ph type="title"/>
          </p:nvPr>
        </p:nvSpPr>
        <p:spPr/>
        <p:txBody>
          <a:bodyPr/>
          <a:lstStyle/>
          <a:p>
            <a:r>
              <a:rPr lang="nb-NO" altLang="nb-NO" b="1"/>
              <a:t>Arbeid i kaldt klima</a:t>
            </a:r>
          </a:p>
        </p:txBody>
      </p:sp>
      <p:sp>
        <p:nvSpPr>
          <p:cNvPr id="40963" name="Rectangle 3"/>
          <p:cNvSpPr>
            <a:spLocks noGrp="1" noChangeArrowheads="1"/>
          </p:cNvSpPr>
          <p:nvPr>
            <p:ph type="body" sz="half" idx="1"/>
          </p:nvPr>
        </p:nvSpPr>
        <p:spPr/>
        <p:txBody>
          <a:bodyPr/>
          <a:lstStyle/>
          <a:p>
            <a:endParaRPr lang="nb-NO" altLang="nb-NO" sz="2800"/>
          </a:p>
          <a:p>
            <a:r>
              <a:rPr lang="nb-NO" altLang="nb-NO" sz="2800"/>
              <a:t>De som fryser ofte har mer nakke-/ skulderplager enn de som ikke fryser</a:t>
            </a:r>
          </a:p>
        </p:txBody>
      </p:sp>
      <p:pic>
        <p:nvPicPr>
          <p:cNvPr id="40966" name="Picture 6" descr="Tjosen"/>
          <p:cNvPicPr>
            <a:picLocks noChangeAspect="1" noChangeArrowheads="1"/>
          </p:cNvPicPr>
          <p:nvPr>
            <p:ph sz="half" idx="2"/>
          </p:nvPr>
        </p:nvPicPr>
        <p:blipFill>
          <a:blip r:embed="rId3">
            <a:lum bright="18000" contrast="12000"/>
            <a:extLst>
              <a:ext uri="{28A0092B-C50C-407E-A947-70E740481C1C}">
                <a14:useLocalDpi xmlns:a14="http://schemas.microsoft.com/office/drawing/2010/main" val="0"/>
              </a:ext>
            </a:extLst>
          </a:blip>
          <a:srcRect/>
          <a:stretch>
            <a:fillRect/>
          </a:stretch>
        </p:blipFill>
        <p:spPr>
          <a:xfrm>
            <a:off x="4687888" y="2292350"/>
            <a:ext cx="3925887" cy="314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0037CC4F-FB41-46B7-9901-6EAD8B15F00F}" type="slidenum">
              <a:rPr lang="nb-NO" altLang="nb-NO"/>
              <a:pPr/>
              <a:t>16</a:t>
            </a:fld>
            <a:endParaRPr lang="nb-NO" altLang="nb-NO"/>
          </a:p>
        </p:txBody>
      </p:sp>
      <p:sp>
        <p:nvSpPr>
          <p:cNvPr id="43010" name="Rectangle 2"/>
          <p:cNvSpPr>
            <a:spLocks noGrp="1" noChangeArrowheads="1"/>
          </p:cNvSpPr>
          <p:nvPr>
            <p:ph type="title"/>
          </p:nvPr>
        </p:nvSpPr>
        <p:spPr/>
        <p:txBody>
          <a:bodyPr/>
          <a:lstStyle/>
          <a:p>
            <a:r>
              <a:rPr lang="nb-NO" altLang="nb-NO" sz="3600" b="1"/>
              <a:t>Tiltak ved arbeid i kaldt klima</a:t>
            </a:r>
            <a:endParaRPr lang="nb-NO" altLang="nb-NO" b="1"/>
          </a:p>
        </p:txBody>
      </p:sp>
      <p:sp>
        <p:nvSpPr>
          <p:cNvPr id="43011" name="Rectangle 3"/>
          <p:cNvSpPr>
            <a:spLocks noGrp="1" noChangeArrowheads="1"/>
          </p:cNvSpPr>
          <p:nvPr>
            <p:ph type="body" sz="half" idx="1"/>
          </p:nvPr>
        </p:nvSpPr>
        <p:spPr>
          <a:xfrm>
            <a:off x="611188" y="1600200"/>
            <a:ext cx="4021137" cy="4525963"/>
          </a:xfrm>
        </p:spPr>
        <p:txBody>
          <a:bodyPr/>
          <a:lstStyle/>
          <a:p>
            <a:r>
              <a:rPr lang="nb-NO" altLang="nb-NO" sz="2800"/>
              <a:t>Økt fokus på valg av arbeidsklær</a:t>
            </a:r>
          </a:p>
          <a:p>
            <a:endParaRPr lang="nb-NO" altLang="nb-NO" sz="2800"/>
          </a:p>
          <a:p>
            <a:r>
              <a:rPr lang="nb-NO" altLang="nb-NO" sz="2800"/>
              <a:t>Mer bruk av fukttransporterende stoffer innerst</a:t>
            </a:r>
          </a:p>
          <a:p>
            <a:endParaRPr lang="nb-NO" altLang="nb-NO" sz="2800"/>
          </a:p>
          <a:p>
            <a:r>
              <a:rPr lang="nb-NO" altLang="nb-NO" sz="2800"/>
              <a:t>Egnet fottøy ved vannsøl og trekk</a:t>
            </a:r>
          </a:p>
        </p:txBody>
      </p:sp>
      <p:pic>
        <p:nvPicPr>
          <p:cNvPr id="43013" name="Picture 5" descr="8 2sortfisk111000"/>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28226" t="16684" r="349"/>
          <a:stretch>
            <a:fillRect/>
          </a:stretch>
        </p:blipFill>
        <p:spPr>
          <a:xfrm>
            <a:off x="5040313" y="1952625"/>
            <a:ext cx="3600450" cy="3359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7EC66126-7359-4CB2-9830-6B0333E9B2CC}" type="slidenum">
              <a:rPr lang="nb-NO" altLang="nb-NO"/>
              <a:pPr/>
              <a:t>17</a:t>
            </a:fld>
            <a:endParaRPr lang="nb-NO" altLang="nb-NO"/>
          </a:p>
        </p:txBody>
      </p:sp>
      <p:sp>
        <p:nvSpPr>
          <p:cNvPr id="41986" name="Rectangle 2"/>
          <p:cNvSpPr>
            <a:spLocks noGrp="1" noChangeArrowheads="1"/>
          </p:cNvSpPr>
          <p:nvPr>
            <p:ph type="title"/>
          </p:nvPr>
        </p:nvSpPr>
        <p:spPr/>
        <p:txBody>
          <a:bodyPr/>
          <a:lstStyle/>
          <a:p>
            <a:r>
              <a:rPr lang="nb-NO" altLang="nb-NO" b="1"/>
              <a:t>Arbeidsmiljøfaktorer</a:t>
            </a:r>
          </a:p>
        </p:txBody>
      </p:sp>
      <p:sp>
        <p:nvSpPr>
          <p:cNvPr id="41987" name="Rectangle 3"/>
          <p:cNvSpPr>
            <a:spLocks noGrp="1" noChangeArrowheads="1"/>
          </p:cNvSpPr>
          <p:nvPr>
            <p:ph type="body" sz="half" idx="1"/>
          </p:nvPr>
        </p:nvSpPr>
        <p:spPr>
          <a:xfrm>
            <a:off x="609600" y="1371600"/>
            <a:ext cx="7916863" cy="5105400"/>
          </a:xfrm>
        </p:spPr>
        <p:txBody>
          <a:bodyPr/>
          <a:lstStyle/>
          <a:p>
            <a:r>
              <a:rPr lang="nb-NO" altLang="nb-NO" sz="2800"/>
              <a:t>De som opplever godt </a:t>
            </a:r>
            <a:br>
              <a:rPr lang="nb-NO" altLang="nb-NO" sz="2800"/>
            </a:br>
            <a:r>
              <a:rPr lang="nb-NO" altLang="nb-NO" sz="2800"/>
              <a:t>kameratskap med </a:t>
            </a:r>
            <a:br>
              <a:rPr lang="nb-NO" altLang="nb-NO" sz="2800"/>
            </a:br>
            <a:r>
              <a:rPr lang="nb-NO" altLang="nb-NO" sz="2800"/>
              <a:t>medarbeidere og ledelse</a:t>
            </a:r>
            <a:br>
              <a:rPr lang="nb-NO" altLang="nb-NO" sz="2800"/>
            </a:br>
            <a:r>
              <a:rPr lang="nb-NO" altLang="nb-NO" sz="2800"/>
              <a:t>har mindre muskelplager</a:t>
            </a:r>
          </a:p>
          <a:p>
            <a:endParaRPr lang="nb-NO" altLang="nb-NO" sz="2800"/>
          </a:p>
          <a:p>
            <a:r>
              <a:rPr lang="nb-NO" altLang="nb-NO" sz="2800"/>
              <a:t>Andre funn som kan </a:t>
            </a:r>
            <a:br>
              <a:rPr lang="nb-NO" altLang="nb-NO" sz="2800"/>
            </a:br>
            <a:r>
              <a:rPr lang="nb-NO" altLang="nb-NO" sz="2800"/>
              <a:t>ha betydning: </a:t>
            </a:r>
          </a:p>
          <a:p>
            <a:pPr lvl="1"/>
            <a:r>
              <a:rPr lang="nb-NO" altLang="nb-NO" sz="1800"/>
              <a:t>mottak av nyansatte foregår tilfeldig</a:t>
            </a:r>
          </a:p>
          <a:p>
            <a:pPr lvl="1"/>
            <a:r>
              <a:rPr lang="nb-NO" altLang="nb-NO" sz="1800"/>
              <a:t>ergonomisk opplæring foregår sjelden</a:t>
            </a:r>
          </a:p>
          <a:p>
            <a:pPr lvl="1"/>
            <a:r>
              <a:rPr lang="nb-NO" altLang="nb-NO" sz="1800"/>
              <a:t>personalmøter holdes sjelden og uregelmessig</a:t>
            </a:r>
          </a:p>
          <a:p>
            <a:pPr lvl="1"/>
            <a:r>
              <a:rPr lang="nb-NO" altLang="nb-NO" sz="1800"/>
              <a:t>innholdet på møtene ofte ren informasjonsoverføring</a:t>
            </a:r>
            <a:br>
              <a:rPr lang="nb-NO" altLang="nb-NO" sz="1800"/>
            </a:br>
            <a:r>
              <a:rPr lang="nb-NO" altLang="nb-NO" sz="1800"/>
              <a:t>fra ledelsen</a:t>
            </a:r>
          </a:p>
        </p:txBody>
      </p:sp>
      <p:pic>
        <p:nvPicPr>
          <p:cNvPr id="41992" name="Picture 8" descr="Sosialt samvæ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80063" y="1449388"/>
            <a:ext cx="3213100" cy="26765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35408B6C-67DD-4FB2-B022-DE5D0F7692D7}" type="slidenum">
              <a:rPr lang="nb-NO" altLang="nb-NO"/>
              <a:pPr/>
              <a:t>18</a:t>
            </a:fld>
            <a:endParaRPr lang="nb-NO" altLang="nb-NO"/>
          </a:p>
        </p:txBody>
      </p:sp>
      <p:sp>
        <p:nvSpPr>
          <p:cNvPr id="44034" name="Rectangle 2"/>
          <p:cNvSpPr>
            <a:spLocks noGrp="1" noChangeArrowheads="1"/>
          </p:cNvSpPr>
          <p:nvPr>
            <p:ph type="title"/>
          </p:nvPr>
        </p:nvSpPr>
        <p:spPr/>
        <p:txBody>
          <a:bodyPr/>
          <a:lstStyle/>
          <a:p>
            <a:r>
              <a:rPr lang="nb-NO" altLang="nb-NO" sz="3200" b="1"/>
              <a:t>Ivareta det gode arbeidsmiljøet</a:t>
            </a:r>
            <a:endParaRPr lang="nb-NO" altLang="nb-NO" sz="4000" b="1"/>
          </a:p>
        </p:txBody>
      </p:sp>
      <p:sp>
        <p:nvSpPr>
          <p:cNvPr id="44035" name="Rectangle 3"/>
          <p:cNvSpPr>
            <a:spLocks noGrp="1" noChangeArrowheads="1"/>
          </p:cNvSpPr>
          <p:nvPr>
            <p:ph type="body" sz="half" idx="1"/>
          </p:nvPr>
        </p:nvSpPr>
        <p:spPr>
          <a:xfrm>
            <a:off x="611188" y="1600200"/>
            <a:ext cx="5761037" cy="4525963"/>
          </a:xfrm>
        </p:spPr>
        <p:txBody>
          <a:bodyPr/>
          <a:lstStyle/>
          <a:p>
            <a:r>
              <a:rPr lang="nb-NO" altLang="nb-NO" sz="2800"/>
              <a:t>Godt arbeidsmiljø kommer</a:t>
            </a:r>
            <a:br>
              <a:rPr lang="nb-NO" altLang="nb-NO" sz="2800"/>
            </a:br>
            <a:r>
              <a:rPr lang="nb-NO" altLang="nb-NO" sz="2800"/>
              <a:t>ikke av seg selv!</a:t>
            </a:r>
          </a:p>
          <a:p>
            <a:pPr lvl="1"/>
            <a:r>
              <a:rPr lang="nb-NO" altLang="nb-NO" sz="2000"/>
              <a:t>Fra mottak av nyansatte til </a:t>
            </a:r>
            <a:br>
              <a:rPr lang="nb-NO" altLang="nb-NO" sz="2000"/>
            </a:br>
            <a:r>
              <a:rPr lang="nb-NO" altLang="nb-NO" sz="2000"/>
              <a:t>ivaretakelse av eldre ansatte</a:t>
            </a:r>
          </a:p>
          <a:p>
            <a:pPr lvl="1"/>
            <a:r>
              <a:rPr lang="nb-NO" altLang="nb-NO" sz="2000"/>
              <a:t>Ergonomisk opplæring</a:t>
            </a:r>
          </a:p>
          <a:p>
            <a:pPr lvl="1"/>
            <a:r>
              <a:rPr lang="nb-NO" altLang="nb-NO" sz="2000"/>
              <a:t>Hvordan bli ”godt vant”?</a:t>
            </a:r>
          </a:p>
          <a:p>
            <a:pPr lvl="1"/>
            <a:r>
              <a:rPr lang="nb-NO" altLang="nb-NO" sz="2000"/>
              <a:t>Rom og tid til formelle og </a:t>
            </a:r>
            <a:br>
              <a:rPr lang="nb-NO" altLang="nb-NO" sz="2000"/>
            </a:br>
            <a:r>
              <a:rPr lang="nb-NO" altLang="nb-NO" sz="2000"/>
              <a:t>uformelle møter</a:t>
            </a:r>
          </a:p>
          <a:p>
            <a:r>
              <a:rPr lang="nb-NO" altLang="nb-NO" sz="2800"/>
              <a:t>Husk: </a:t>
            </a:r>
            <a:br>
              <a:rPr lang="nb-NO" altLang="nb-NO" sz="2800"/>
            </a:br>
            <a:r>
              <a:rPr lang="nb-NO" altLang="nb-NO" sz="2800"/>
              <a:t>BHT kan være til hjelp med temaer som kan tas opp!</a:t>
            </a:r>
          </a:p>
        </p:txBody>
      </p:sp>
      <p:pic>
        <p:nvPicPr>
          <p:cNvPr id="44039" name="Picture 7"/>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11750" y="2422525"/>
            <a:ext cx="3502025" cy="2570163"/>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6872DA57-19B9-4F12-A0E5-6967C37E618B}" type="slidenum">
              <a:rPr lang="nb-NO" altLang="nb-NO"/>
              <a:pPr/>
              <a:t>2</a:t>
            </a:fld>
            <a:endParaRPr lang="nb-NO" altLang="nb-NO"/>
          </a:p>
        </p:txBody>
      </p:sp>
      <p:sp>
        <p:nvSpPr>
          <p:cNvPr id="13314" name="Rectangle 2"/>
          <p:cNvSpPr>
            <a:spLocks noGrp="1" noChangeArrowheads="1"/>
          </p:cNvSpPr>
          <p:nvPr>
            <p:ph type="title"/>
          </p:nvPr>
        </p:nvSpPr>
        <p:spPr/>
        <p:txBody>
          <a:bodyPr/>
          <a:lstStyle/>
          <a:p>
            <a:r>
              <a:rPr lang="nb-NO" altLang="nb-NO" sz="3600" b="1"/>
              <a:t>Arbeidsrelaterte muskelplager</a:t>
            </a:r>
            <a:endParaRPr lang="nb-NO" altLang="nb-NO" b="1"/>
          </a:p>
        </p:txBody>
      </p:sp>
      <p:sp>
        <p:nvSpPr>
          <p:cNvPr id="13315" name="Rectangle 3"/>
          <p:cNvSpPr>
            <a:spLocks noGrp="1" noChangeArrowheads="1"/>
          </p:cNvSpPr>
          <p:nvPr>
            <p:ph type="body" sz="half" idx="1"/>
          </p:nvPr>
        </p:nvSpPr>
        <p:spPr/>
        <p:txBody>
          <a:bodyPr/>
          <a:lstStyle/>
          <a:p>
            <a:r>
              <a:rPr lang="nb-NO" altLang="nb-NO" sz="2400"/>
              <a:t>Fellesbetegnelse på smerter eller ubehag i muskler, sener eller ledd</a:t>
            </a:r>
          </a:p>
          <a:p>
            <a:endParaRPr lang="nb-NO" altLang="nb-NO" sz="1600"/>
          </a:p>
          <a:p>
            <a:r>
              <a:rPr lang="nb-NO" altLang="nb-NO" sz="2400"/>
              <a:t>Fører til nedsatt bevegelse og funksjon</a:t>
            </a:r>
          </a:p>
          <a:p>
            <a:endParaRPr lang="nb-NO" altLang="nb-NO" sz="1600"/>
          </a:p>
          <a:p>
            <a:r>
              <a:rPr lang="nb-NO" altLang="nb-NO" sz="2400"/>
              <a:t>Har sammenheng med jobben eller en viss arbeidsoppgave</a:t>
            </a:r>
          </a:p>
          <a:p>
            <a:pPr>
              <a:buFontTx/>
              <a:buNone/>
            </a:pPr>
            <a:r>
              <a:rPr lang="nb-NO" altLang="nb-NO" sz="1200"/>
              <a:t>	</a:t>
            </a:r>
          </a:p>
          <a:p>
            <a:pPr>
              <a:buFontTx/>
              <a:buNone/>
            </a:pPr>
            <a:r>
              <a:rPr lang="nb-NO" altLang="nb-NO" sz="1200"/>
              <a:t>	Etter STAMI 1999</a:t>
            </a:r>
            <a:endParaRPr lang="nb-NO" altLang="nb-NO" sz="2400"/>
          </a:p>
        </p:txBody>
      </p:sp>
      <p:pic>
        <p:nvPicPr>
          <p:cNvPr id="13317" name="Picture 5" descr="PIC00045"/>
          <p:cNvPicPr>
            <a:picLocks noChangeAspect="1" noChangeArrowheads="1"/>
          </p:cNvPicPr>
          <p:nvPr>
            <p:ph sz="half" idx="2"/>
          </p:nvPr>
        </p:nvPicPr>
        <p:blipFill>
          <a:blip r:embed="rId3">
            <a:lum bright="18000" contrast="12000"/>
            <a:extLst>
              <a:ext uri="{28A0092B-C50C-407E-A947-70E740481C1C}">
                <a14:useLocalDpi xmlns:a14="http://schemas.microsoft.com/office/drawing/2010/main" val="0"/>
              </a:ext>
            </a:extLst>
          </a:blip>
          <a:srcRect/>
          <a:stretch>
            <a:fillRect/>
          </a:stretch>
        </p:blipFill>
        <p:spPr>
          <a:xfrm>
            <a:off x="4687888" y="2292350"/>
            <a:ext cx="3925887" cy="314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CCCA4C8F-A451-46CA-94DA-27763003A19F}" type="slidenum">
              <a:rPr lang="nb-NO" altLang="nb-NO"/>
              <a:pPr/>
              <a:t>3</a:t>
            </a:fld>
            <a:endParaRPr lang="nb-NO" altLang="nb-NO"/>
          </a:p>
        </p:txBody>
      </p:sp>
      <p:sp>
        <p:nvSpPr>
          <p:cNvPr id="10243" name="Rectangle 3"/>
          <p:cNvSpPr>
            <a:spLocks noGrp="1" noChangeArrowheads="1"/>
          </p:cNvSpPr>
          <p:nvPr>
            <p:ph type="body" idx="1"/>
          </p:nvPr>
        </p:nvSpPr>
        <p:spPr/>
        <p:txBody>
          <a:bodyPr/>
          <a:lstStyle/>
          <a:p>
            <a:r>
              <a:rPr lang="nb-NO" altLang="nb-NO" sz="2800"/>
              <a:t>Muskelplager -  årsak til flest fraværsdager fra arbeidsplasser i Norge!</a:t>
            </a:r>
          </a:p>
          <a:p>
            <a:endParaRPr lang="nb-NO" altLang="nb-NO" sz="2800"/>
          </a:p>
          <a:p>
            <a:r>
              <a:rPr lang="nb-NO" altLang="nb-NO" sz="2800"/>
              <a:t>Nakke-/skulder- og ryggplager mest vanlig</a:t>
            </a:r>
          </a:p>
          <a:p>
            <a:endParaRPr lang="nb-NO" altLang="nb-NO" sz="2800"/>
          </a:p>
          <a:p>
            <a:r>
              <a:rPr lang="nb-NO" altLang="nb-NO" sz="2800"/>
              <a:t>Kvinner mer plaget enn menn</a:t>
            </a:r>
          </a:p>
          <a:p>
            <a:endParaRPr lang="nb-NO" altLang="nb-NO" sz="2800"/>
          </a:p>
          <a:p>
            <a:r>
              <a:rPr lang="nb-NO" altLang="nb-NO" sz="2800"/>
              <a:t>Viss nedgang i fravær grunnet alle typer muskelplager fra 1996 til 2000 </a:t>
            </a:r>
          </a:p>
          <a:p>
            <a:endParaRPr lang="nb-NO" altLang="nb-NO"/>
          </a:p>
        </p:txBody>
      </p:sp>
      <p:sp>
        <p:nvSpPr>
          <p:cNvPr id="10246" name="Rectangle 6"/>
          <p:cNvSpPr>
            <a:spLocks noGrp="1" noChangeArrowheads="1"/>
          </p:cNvSpPr>
          <p:nvPr>
            <p:ph type="title"/>
          </p:nvPr>
        </p:nvSpPr>
        <p:spPr/>
        <p:txBody>
          <a:bodyPr/>
          <a:lstStyle/>
          <a:p>
            <a:r>
              <a:rPr lang="nb-NO" altLang="nb-NO" b="1"/>
              <a:t>Hvem får muskelplager?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2"/>
          <p:cNvSpPr>
            <a:spLocks noGrp="1"/>
          </p:cNvSpPr>
          <p:nvPr>
            <p:ph type="ftr" sz="quarter" idx="10"/>
          </p:nvPr>
        </p:nvSpPr>
        <p:spPr/>
        <p:txBody>
          <a:bodyPr/>
          <a:lstStyle/>
          <a:p>
            <a:r>
              <a:rPr lang="nb-NO" altLang="nb-NO"/>
              <a:t>© 2005 Arbeids- og miljømedisinsk avdeling UNN HF</a:t>
            </a:r>
          </a:p>
        </p:txBody>
      </p:sp>
      <p:sp>
        <p:nvSpPr>
          <p:cNvPr id="6" name="Plassholder for lysbildenummer 3"/>
          <p:cNvSpPr>
            <a:spLocks noGrp="1"/>
          </p:cNvSpPr>
          <p:nvPr>
            <p:ph type="sldNum" sz="quarter" idx="11"/>
          </p:nvPr>
        </p:nvSpPr>
        <p:spPr/>
        <p:txBody>
          <a:bodyPr/>
          <a:lstStyle/>
          <a:p>
            <a:fld id="{4A6DB135-B59A-4D84-9E4A-EDFA4D23BBC5}" type="slidenum">
              <a:rPr lang="nb-NO" altLang="nb-NO"/>
              <a:pPr/>
              <a:t>4</a:t>
            </a:fld>
            <a:endParaRPr lang="nb-NO" altLang="nb-NO"/>
          </a:p>
        </p:txBody>
      </p:sp>
      <p:graphicFrame>
        <p:nvGraphicFramePr>
          <p:cNvPr id="24579" name="Object 3"/>
          <p:cNvGraphicFramePr>
            <a:graphicFrameLocks noChangeAspect="1"/>
          </p:cNvGraphicFramePr>
          <p:nvPr/>
        </p:nvGraphicFramePr>
        <p:xfrm>
          <a:off x="1373188" y="2054225"/>
          <a:ext cx="6511925" cy="2995613"/>
        </p:xfrm>
        <a:graphic>
          <a:graphicData uri="http://schemas.openxmlformats.org/presentationml/2006/ole">
            <mc:AlternateContent xmlns:mc="http://schemas.openxmlformats.org/markup-compatibility/2006">
              <mc:Choice xmlns:v="urn:schemas-microsoft-com:vml" Requires="v">
                <p:oleObj spid="_x0000_s24582" name="Document" r:id="rId4" imgW="9888120" imgH="5457960" progId="Word.Document.8">
                  <p:embed/>
                </p:oleObj>
              </mc:Choice>
              <mc:Fallback>
                <p:oleObj name="Document" r:id="rId4" imgW="9888120" imgH="545796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r="34116" b="45082"/>
                      <a:stretch>
                        <a:fillRect/>
                      </a:stretch>
                    </p:blipFill>
                    <p:spPr bwMode="auto">
                      <a:xfrm>
                        <a:off x="1373188" y="2054225"/>
                        <a:ext cx="6511925"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Text Box 4"/>
          <p:cNvSpPr txBox="1">
            <a:spLocks noChangeArrowheads="1"/>
          </p:cNvSpPr>
          <p:nvPr/>
        </p:nvSpPr>
        <p:spPr bwMode="auto">
          <a:xfrm>
            <a:off x="1295400" y="55626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altLang="nb-NO" sz="2400" b="0"/>
              <a:t>…uavhengig av alder, næring eller avdeling</a:t>
            </a:r>
            <a:endParaRPr lang="nb-NO" altLang="nb-NO" sz="4400"/>
          </a:p>
        </p:txBody>
      </p:sp>
      <p:sp>
        <p:nvSpPr>
          <p:cNvPr id="24581" name="Rectangle 5"/>
          <p:cNvSpPr>
            <a:spLocks noGrp="1" noChangeArrowheads="1"/>
          </p:cNvSpPr>
          <p:nvPr>
            <p:ph type="title"/>
          </p:nvPr>
        </p:nvSpPr>
        <p:spPr>
          <a:xfrm>
            <a:off x="611188" y="7938"/>
            <a:ext cx="6910387" cy="1081087"/>
          </a:xfrm>
        </p:spPr>
        <p:txBody>
          <a:bodyPr/>
          <a:lstStyle/>
          <a:p>
            <a:r>
              <a:rPr lang="nb-NO" altLang="nb-NO" sz="2800" b="1"/>
              <a:t>Omfang av plager i </a:t>
            </a:r>
            <a:br>
              <a:rPr lang="nb-NO" altLang="nb-NO" sz="2800" b="1"/>
            </a:br>
            <a:r>
              <a:rPr lang="nb-NO" altLang="nb-NO" sz="2800" b="1"/>
              <a:t>nordnorsk fiskeindustri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4"/>
          <p:cNvSpPr>
            <a:spLocks noGrp="1"/>
          </p:cNvSpPr>
          <p:nvPr>
            <p:ph type="ftr" sz="quarter" idx="10"/>
          </p:nvPr>
        </p:nvSpPr>
        <p:spPr/>
        <p:txBody>
          <a:bodyPr/>
          <a:lstStyle/>
          <a:p>
            <a:r>
              <a:rPr lang="nb-NO" altLang="nb-NO"/>
              <a:t>© 2005 Arbeids- og miljømedisinsk avdeling UNN HF</a:t>
            </a:r>
          </a:p>
        </p:txBody>
      </p:sp>
      <p:sp>
        <p:nvSpPr>
          <p:cNvPr id="7" name="Plassholder for lysbildenummer 5"/>
          <p:cNvSpPr>
            <a:spLocks noGrp="1"/>
          </p:cNvSpPr>
          <p:nvPr>
            <p:ph type="sldNum" sz="quarter" idx="11"/>
          </p:nvPr>
        </p:nvSpPr>
        <p:spPr/>
        <p:txBody>
          <a:bodyPr/>
          <a:lstStyle/>
          <a:p>
            <a:fld id="{E3639B5F-F903-4773-8737-C67E2B187066}" type="slidenum">
              <a:rPr lang="nb-NO" altLang="nb-NO"/>
              <a:pPr/>
              <a:t>5</a:t>
            </a:fld>
            <a:endParaRPr lang="nb-NO" altLang="nb-NO"/>
          </a:p>
        </p:txBody>
      </p:sp>
      <p:sp>
        <p:nvSpPr>
          <p:cNvPr id="15362" name="Rectangle 2"/>
          <p:cNvSpPr>
            <a:spLocks noGrp="1" noChangeArrowheads="1"/>
          </p:cNvSpPr>
          <p:nvPr>
            <p:ph type="title"/>
          </p:nvPr>
        </p:nvSpPr>
        <p:spPr/>
        <p:txBody>
          <a:bodyPr/>
          <a:lstStyle/>
          <a:p>
            <a:r>
              <a:rPr lang="nb-NO" altLang="nb-NO" sz="3600" b="1">
                <a:solidFill>
                  <a:srgbClr val="00009C"/>
                </a:solidFill>
              </a:rPr>
              <a:t>Ulike former for belastning (1)</a:t>
            </a:r>
            <a:endParaRPr lang="nb-NO" altLang="nb-NO" sz="3600" b="1">
              <a:solidFill>
                <a:schemeClr val="tx1"/>
              </a:solidFill>
            </a:endParaRPr>
          </a:p>
        </p:txBody>
      </p:sp>
      <p:sp>
        <p:nvSpPr>
          <p:cNvPr id="15363" name="Rectangle 3"/>
          <p:cNvSpPr>
            <a:spLocks noGrp="1" noChangeArrowheads="1"/>
          </p:cNvSpPr>
          <p:nvPr>
            <p:ph type="body" sz="half" idx="1"/>
          </p:nvPr>
        </p:nvSpPr>
        <p:spPr/>
        <p:txBody>
          <a:bodyPr/>
          <a:lstStyle/>
          <a:p>
            <a:r>
              <a:rPr lang="nb-NO" altLang="nb-NO" sz="2800">
                <a:solidFill>
                  <a:srgbClr val="00009C"/>
                </a:solidFill>
              </a:rPr>
              <a:t>Gode belastninger</a:t>
            </a:r>
          </a:p>
          <a:p>
            <a:pPr lvl="1"/>
            <a:r>
              <a:rPr lang="nb-NO" altLang="nb-NO" sz="2000">
                <a:solidFill>
                  <a:srgbClr val="00009C"/>
                </a:solidFill>
              </a:rPr>
              <a:t>Kroppen skal brukes!</a:t>
            </a:r>
          </a:p>
          <a:p>
            <a:endParaRPr lang="nb-NO" altLang="nb-NO" sz="2000">
              <a:solidFill>
                <a:srgbClr val="00009C"/>
              </a:solidFill>
            </a:endParaRPr>
          </a:p>
          <a:p>
            <a:r>
              <a:rPr lang="nb-NO" altLang="nb-NO" sz="2800">
                <a:solidFill>
                  <a:srgbClr val="00009C"/>
                </a:solidFill>
              </a:rPr>
              <a:t>Uheldige belastninger 	</a:t>
            </a:r>
          </a:p>
          <a:p>
            <a:pPr lvl="1"/>
            <a:r>
              <a:rPr lang="nb-NO" altLang="nb-NO" sz="2000">
                <a:solidFill>
                  <a:srgbClr val="00009C"/>
                </a:solidFill>
              </a:rPr>
              <a:t>Overbelastninger:</a:t>
            </a:r>
            <a:br>
              <a:rPr lang="nb-NO" altLang="nb-NO" sz="2000">
                <a:solidFill>
                  <a:srgbClr val="00009C"/>
                </a:solidFill>
              </a:rPr>
            </a:br>
            <a:r>
              <a:rPr lang="nb-NO" altLang="nb-NO" sz="2000">
                <a:solidFill>
                  <a:srgbClr val="00009C"/>
                </a:solidFill>
              </a:rPr>
              <a:t>over evne</a:t>
            </a:r>
          </a:p>
          <a:p>
            <a:pPr lvl="1"/>
            <a:r>
              <a:rPr lang="nb-NO" altLang="nb-NO" sz="2000">
                <a:solidFill>
                  <a:srgbClr val="00009C"/>
                </a:solidFill>
              </a:rPr>
              <a:t>Understimulering: passivitet</a:t>
            </a:r>
            <a:endParaRPr lang="nb-NO" altLang="nb-NO" sz="2400"/>
          </a:p>
        </p:txBody>
      </p:sp>
      <p:sp>
        <p:nvSpPr>
          <p:cNvPr id="15366" name="Text Box 6"/>
          <p:cNvSpPr txBox="1">
            <a:spLocks noChangeArrowheads="1"/>
          </p:cNvSpPr>
          <p:nvPr/>
        </p:nvSpPr>
        <p:spPr bwMode="auto">
          <a:xfrm>
            <a:off x="6096000" y="1600200"/>
            <a:ext cx="2438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altLang="nb-NO" sz="1200" baseline="-25000"/>
              <a:t>                 </a:t>
            </a:r>
          </a:p>
        </p:txBody>
      </p:sp>
      <p:pic>
        <p:nvPicPr>
          <p:cNvPr id="15369" name="Picture 9" descr="PIC0002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7888" y="2292350"/>
            <a:ext cx="3925887" cy="3140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bunntekst 3"/>
          <p:cNvSpPr>
            <a:spLocks noGrp="1"/>
          </p:cNvSpPr>
          <p:nvPr>
            <p:ph type="ftr" sz="quarter" idx="10"/>
          </p:nvPr>
        </p:nvSpPr>
        <p:spPr/>
        <p:txBody>
          <a:bodyPr/>
          <a:lstStyle/>
          <a:p>
            <a:r>
              <a:rPr lang="nb-NO" altLang="nb-NO"/>
              <a:t>© 2005 Arbeids- og miljømedisinsk avdeling UNN HF</a:t>
            </a:r>
          </a:p>
        </p:txBody>
      </p:sp>
      <p:sp>
        <p:nvSpPr>
          <p:cNvPr id="12" name="Plassholder for lysbildenummer 4"/>
          <p:cNvSpPr>
            <a:spLocks noGrp="1"/>
          </p:cNvSpPr>
          <p:nvPr>
            <p:ph type="sldNum" sz="quarter" idx="11"/>
          </p:nvPr>
        </p:nvSpPr>
        <p:spPr/>
        <p:txBody>
          <a:bodyPr/>
          <a:lstStyle/>
          <a:p>
            <a:fld id="{1E229F3A-B0AD-4016-9887-DEECBC27D4D6}" type="slidenum">
              <a:rPr lang="nb-NO" altLang="nb-NO"/>
              <a:pPr/>
              <a:t>6</a:t>
            </a:fld>
            <a:endParaRPr lang="nb-NO" altLang="nb-NO"/>
          </a:p>
        </p:txBody>
      </p:sp>
      <p:sp>
        <p:nvSpPr>
          <p:cNvPr id="69635" name="Rectangle 1027"/>
          <p:cNvSpPr>
            <a:spLocks noGrp="1" noChangeArrowheads="1"/>
          </p:cNvSpPr>
          <p:nvPr>
            <p:ph type="body" idx="1"/>
          </p:nvPr>
        </p:nvSpPr>
        <p:spPr>
          <a:xfrm>
            <a:off x="669925" y="1600200"/>
            <a:ext cx="7637463" cy="4525963"/>
          </a:xfrm>
        </p:spPr>
        <p:txBody>
          <a:bodyPr/>
          <a:lstStyle/>
          <a:p>
            <a:pPr lvl="1"/>
            <a:endParaRPr lang="nb-NO" altLang="nb-NO">
              <a:solidFill>
                <a:srgbClr val="00009C"/>
              </a:solidFill>
            </a:endParaRPr>
          </a:p>
          <a:p>
            <a:r>
              <a:rPr lang="nb-NO" altLang="nb-NO">
                <a:solidFill>
                  <a:srgbClr val="00009C"/>
                </a:solidFill>
              </a:rPr>
              <a:t>Kroppslige </a:t>
            </a:r>
          </a:p>
          <a:p>
            <a:pPr lvl="1"/>
            <a:r>
              <a:rPr lang="nb-NO" altLang="nb-NO" sz="2400">
                <a:solidFill>
                  <a:srgbClr val="00009C"/>
                </a:solidFill>
              </a:rPr>
              <a:t>”fysiske” og/eller ”psykiske” ?</a:t>
            </a:r>
          </a:p>
          <a:p>
            <a:pPr lvl="1"/>
            <a:endParaRPr lang="nb-NO" altLang="nb-NO" sz="2400">
              <a:solidFill>
                <a:srgbClr val="00009C"/>
              </a:solidFill>
            </a:endParaRPr>
          </a:p>
          <a:p>
            <a:r>
              <a:rPr lang="nb-NO" altLang="nb-NO">
                <a:solidFill>
                  <a:srgbClr val="00009C"/>
                </a:solidFill>
              </a:rPr>
              <a:t>Mellommenneskelige</a:t>
            </a:r>
          </a:p>
          <a:p>
            <a:pPr lvl="1"/>
            <a:r>
              <a:rPr lang="nb-NO" altLang="nb-NO" sz="2400">
                <a:solidFill>
                  <a:srgbClr val="00009C"/>
                </a:solidFill>
              </a:rPr>
              <a:t>”psykososiale”</a:t>
            </a:r>
            <a:endParaRPr lang="nb-NO" altLang="nb-NO"/>
          </a:p>
        </p:txBody>
      </p:sp>
      <p:sp>
        <p:nvSpPr>
          <p:cNvPr id="69637" name="Text Box 1029"/>
          <p:cNvSpPr txBox="1">
            <a:spLocks noChangeArrowheads="1"/>
          </p:cNvSpPr>
          <p:nvPr/>
        </p:nvSpPr>
        <p:spPr bwMode="auto">
          <a:xfrm>
            <a:off x="6096000" y="1600200"/>
            <a:ext cx="2438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altLang="nb-NO" sz="1200" baseline="-25000"/>
              <a:t>                 </a:t>
            </a:r>
          </a:p>
        </p:txBody>
      </p:sp>
      <p:graphicFrame>
        <p:nvGraphicFramePr>
          <p:cNvPr id="69641" name="Object 1033"/>
          <p:cNvGraphicFramePr>
            <a:graphicFrameLocks noChangeAspect="1"/>
          </p:cNvGraphicFramePr>
          <p:nvPr/>
        </p:nvGraphicFramePr>
        <p:xfrm>
          <a:off x="6537325" y="1981200"/>
          <a:ext cx="736600" cy="1239838"/>
        </p:xfrm>
        <a:graphic>
          <a:graphicData uri="http://schemas.openxmlformats.org/presentationml/2006/ole">
            <mc:AlternateContent xmlns:mc="http://schemas.openxmlformats.org/markup-compatibility/2006">
              <mc:Choice xmlns:v="urn:schemas-microsoft-com:vml" Requires="v">
                <p:oleObj spid="_x0000_s69650" name="Utklipp" r:id="rId4" imgW="556920" imgH="936000" progId="MS_ClipArt_Gallery.2">
                  <p:embed/>
                </p:oleObj>
              </mc:Choice>
              <mc:Fallback>
                <p:oleObj name="Utklipp" r:id="rId4" imgW="556920" imgH="936000" progId="MS_ClipArt_Gallery.2">
                  <p:embed/>
                  <p:pic>
                    <p:nvPicPr>
                      <p:cNvPr id="0" name="Object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325" y="1981200"/>
                        <a:ext cx="736600"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42" name="Object 1034"/>
          <p:cNvGraphicFramePr>
            <a:graphicFrameLocks noChangeAspect="1"/>
          </p:cNvGraphicFramePr>
          <p:nvPr/>
        </p:nvGraphicFramePr>
        <p:xfrm>
          <a:off x="3475038" y="4800600"/>
          <a:ext cx="600075" cy="1011238"/>
        </p:xfrm>
        <a:graphic>
          <a:graphicData uri="http://schemas.openxmlformats.org/presentationml/2006/ole">
            <mc:AlternateContent xmlns:mc="http://schemas.openxmlformats.org/markup-compatibility/2006">
              <mc:Choice xmlns:v="urn:schemas-microsoft-com:vml" Requires="v">
                <p:oleObj spid="_x0000_s69651" name="Utklipp" r:id="rId6" imgW="556920" imgH="936000" progId="MS_ClipArt_Gallery.2">
                  <p:embed/>
                </p:oleObj>
              </mc:Choice>
              <mc:Fallback>
                <p:oleObj name="Utklipp" r:id="rId6" imgW="556920" imgH="936000" progId="MS_ClipArt_Gallery.2">
                  <p:embed/>
                  <p:pic>
                    <p:nvPicPr>
                      <p:cNvPr id="0" name="Object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038" y="4800600"/>
                        <a:ext cx="600075"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43" name="Object 1035"/>
          <p:cNvGraphicFramePr>
            <a:graphicFrameLocks noChangeAspect="1"/>
          </p:cNvGraphicFramePr>
          <p:nvPr/>
        </p:nvGraphicFramePr>
        <p:xfrm>
          <a:off x="5181600" y="4822825"/>
          <a:ext cx="2330450" cy="992188"/>
        </p:xfrm>
        <a:graphic>
          <a:graphicData uri="http://schemas.openxmlformats.org/presentationml/2006/ole">
            <mc:AlternateContent xmlns:mc="http://schemas.openxmlformats.org/markup-compatibility/2006">
              <mc:Choice xmlns:v="urn:schemas-microsoft-com:vml" Requires="v">
                <p:oleObj spid="_x0000_s69652" name="Utklipp" r:id="rId7" imgW="3138840" imgH="1337400" progId="MS_ClipArt_Gallery.2">
                  <p:embed/>
                </p:oleObj>
              </mc:Choice>
              <mc:Fallback>
                <p:oleObj name="Utklipp" r:id="rId7" imgW="3138840" imgH="1337400" progId="MS_ClipArt_Gallery.2">
                  <p:embed/>
                  <p:pic>
                    <p:nvPicPr>
                      <p:cNvPr id="0" name="Object 10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822825"/>
                        <a:ext cx="2330450"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45" name="AutoShape 1037"/>
          <p:cNvSpPr>
            <a:spLocks noChangeArrowheads="1"/>
          </p:cNvSpPr>
          <p:nvPr/>
        </p:nvSpPr>
        <p:spPr bwMode="auto">
          <a:xfrm>
            <a:off x="4419600" y="5181600"/>
            <a:ext cx="533400" cy="76200"/>
          </a:xfrm>
          <a:prstGeom prst="leftRightArrow">
            <a:avLst>
              <a:gd name="adj1" fmla="val 50000"/>
              <a:gd name="adj2" fmla="val 14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69647" name="AutoShape 1039"/>
          <p:cNvSpPr>
            <a:spLocks noChangeArrowheads="1"/>
          </p:cNvSpPr>
          <p:nvPr/>
        </p:nvSpPr>
        <p:spPr bwMode="auto">
          <a:xfrm>
            <a:off x="4211638" y="4976813"/>
            <a:ext cx="755650" cy="360362"/>
          </a:xfrm>
          <a:prstGeom prst="rightArrow">
            <a:avLst>
              <a:gd name="adj1" fmla="val 50000"/>
              <a:gd name="adj2" fmla="val 52423"/>
            </a:avLst>
          </a:prstGeom>
          <a:solidFill>
            <a:srgbClr val="FF6600"/>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69648" name="AutoShape 1040"/>
          <p:cNvSpPr>
            <a:spLocks noChangeArrowheads="1"/>
          </p:cNvSpPr>
          <p:nvPr/>
        </p:nvSpPr>
        <p:spPr bwMode="auto">
          <a:xfrm rot="-10800000">
            <a:off x="4211638" y="5445125"/>
            <a:ext cx="755650" cy="360363"/>
          </a:xfrm>
          <a:prstGeom prst="rightArrow">
            <a:avLst>
              <a:gd name="adj1" fmla="val 50000"/>
              <a:gd name="adj2" fmla="val 52423"/>
            </a:avLst>
          </a:prstGeom>
          <a:solidFill>
            <a:srgbClr val="FF6600"/>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69649" name="Rectangle 1041"/>
          <p:cNvSpPr>
            <a:spLocks noGrp="1" noChangeArrowheads="1"/>
          </p:cNvSpPr>
          <p:nvPr>
            <p:ph type="title"/>
          </p:nvPr>
        </p:nvSpPr>
        <p:spPr/>
        <p:txBody>
          <a:bodyPr/>
          <a:lstStyle/>
          <a:p>
            <a:r>
              <a:rPr lang="nb-NO" altLang="nb-NO" sz="3600" b="1">
                <a:solidFill>
                  <a:srgbClr val="00009C"/>
                </a:solidFill>
              </a:rPr>
              <a:t>Ulike former for belastning (2)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1B4D389A-70EC-41E3-BA61-4CB11837F42D}" type="slidenum">
              <a:rPr lang="nb-NO" altLang="nb-NO"/>
              <a:pPr/>
              <a:t>7</a:t>
            </a:fld>
            <a:endParaRPr lang="nb-NO" altLang="nb-NO"/>
          </a:p>
        </p:txBody>
      </p:sp>
      <p:sp>
        <p:nvSpPr>
          <p:cNvPr id="16386" name="Rectangle 2"/>
          <p:cNvSpPr>
            <a:spLocks noGrp="1" noChangeArrowheads="1"/>
          </p:cNvSpPr>
          <p:nvPr>
            <p:ph type="title"/>
          </p:nvPr>
        </p:nvSpPr>
        <p:spPr/>
        <p:txBody>
          <a:bodyPr/>
          <a:lstStyle/>
          <a:p>
            <a:r>
              <a:rPr lang="nb-NO" altLang="nb-NO" sz="3200" b="1"/>
              <a:t>Hvordan belastning blir smerte?</a:t>
            </a:r>
            <a:endParaRPr lang="nb-NO" altLang="nb-NO" sz="2000" b="1">
              <a:solidFill>
                <a:schemeClr val="tx1"/>
              </a:solidFill>
            </a:endParaRPr>
          </a:p>
        </p:txBody>
      </p:sp>
      <p:pic>
        <p:nvPicPr>
          <p:cNvPr id="16401" name="Picture 17" descr="hjernemuskel"/>
          <p:cNvPicPr>
            <a:picLocks noChangeAspect="1" noChangeArrowheads="1"/>
          </p:cNvPicPr>
          <p:nvPr>
            <p:ph sz="half" idx="1"/>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a:xfrm>
            <a:off x="777875" y="1600200"/>
            <a:ext cx="3457575" cy="435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2" name="Picture 18" descr="muskel"/>
          <p:cNvPicPr>
            <a:picLocks noChangeAspect="1" noChangeArrowheads="1"/>
          </p:cNvPicPr>
          <p:nvPr>
            <p:ph sz="half" idx="2"/>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a:xfrm>
            <a:off x="4891088" y="1600200"/>
            <a:ext cx="35194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ssholder for bunntekst 2"/>
          <p:cNvSpPr>
            <a:spLocks noGrp="1"/>
          </p:cNvSpPr>
          <p:nvPr>
            <p:ph type="ftr" sz="quarter" idx="10"/>
          </p:nvPr>
        </p:nvSpPr>
        <p:spPr/>
        <p:txBody>
          <a:bodyPr/>
          <a:lstStyle/>
          <a:p>
            <a:r>
              <a:rPr lang="nb-NO" altLang="nb-NO"/>
              <a:t>© 2005 Arbeids- og miljømedisinsk avdeling UNN HF</a:t>
            </a:r>
          </a:p>
        </p:txBody>
      </p:sp>
      <p:sp>
        <p:nvSpPr>
          <p:cNvPr id="17" name="Plassholder for lysbildenummer 3"/>
          <p:cNvSpPr>
            <a:spLocks noGrp="1"/>
          </p:cNvSpPr>
          <p:nvPr>
            <p:ph type="sldNum" sz="quarter" idx="11"/>
          </p:nvPr>
        </p:nvSpPr>
        <p:spPr/>
        <p:txBody>
          <a:bodyPr/>
          <a:lstStyle/>
          <a:p>
            <a:fld id="{E88EFFF3-FB45-4E6F-A8DF-A5F9F76BE380}" type="slidenum">
              <a:rPr lang="nb-NO" altLang="nb-NO"/>
              <a:pPr/>
              <a:t>8</a:t>
            </a:fld>
            <a:endParaRPr lang="nb-NO" altLang="nb-NO"/>
          </a:p>
        </p:txBody>
      </p:sp>
      <p:sp>
        <p:nvSpPr>
          <p:cNvPr id="53250" name="Rectangle 2050"/>
          <p:cNvSpPr>
            <a:spLocks noGrp="1" noChangeArrowheads="1"/>
          </p:cNvSpPr>
          <p:nvPr>
            <p:ph type="title"/>
          </p:nvPr>
        </p:nvSpPr>
        <p:spPr/>
        <p:txBody>
          <a:bodyPr/>
          <a:lstStyle/>
          <a:p>
            <a:r>
              <a:rPr lang="nb-NO" altLang="nb-NO" b="1"/>
              <a:t>”Askepott-teorien”</a:t>
            </a:r>
          </a:p>
        </p:txBody>
      </p:sp>
      <p:sp>
        <p:nvSpPr>
          <p:cNvPr id="53254" name="Text Box 2054"/>
          <p:cNvSpPr txBox="1">
            <a:spLocks noChangeArrowheads="1"/>
          </p:cNvSpPr>
          <p:nvPr/>
        </p:nvSpPr>
        <p:spPr bwMode="auto">
          <a:xfrm>
            <a:off x="609600" y="21336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nb-NO" altLang="nb-NO"/>
          </a:p>
        </p:txBody>
      </p:sp>
      <p:sp>
        <p:nvSpPr>
          <p:cNvPr id="53255" name="Text Box 2055"/>
          <p:cNvSpPr txBox="1">
            <a:spLocks noChangeArrowheads="1"/>
          </p:cNvSpPr>
          <p:nvPr/>
        </p:nvSpPr>
        <p:spPr bwMode="auto">
          <a:xfrm>
            <a:off x="685800" y="1752600"/>
            <a:ext cx="2209800"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sv-SE" altLang="nb-NO" b="0">
                <a:solidFill>
                  <a:srgbClr val="00009C"/>
                </a:solidFill>
              </a:rPr>
              <a:t>For å utvikle kraft i muskelen, kobles muskelfibrene inn i en rekkefølge </a:t>
            </a:r>
          </a:p>
          <a:p>
            <a:pPr>
              <a:spcBef>
                <a:spcPct val="0"/>
              </a:spcBef>
            </a:pPr>
            <a:r>
              <a:rPr lang="sv-SE" altLang="nb-NO" b="0">
                <a:solidFill>
                  <a:srgbClr val="00009C"/>
                </a:solidFill>
              </a:rPr>
              <a:t>- fra bunn til topp -</a:t>
            </a:r>
          </a:p>
          <a:p>
            <a:pPr>
              <a:spcBef>
                <a:spcPct val="0"/>
              </a:spcBef>
            </a:pPr>
            <a:r>
              <a:rPr lang="sv-SE" altLang="nb-NO" b="0">
                <a:solidFill>
                  <a:srgbClr val="00009C"/>
                </a:solidFill>
              </a:rPr>
              <a:t>og ut i omvendt rekkefølge, når jobben er gjort...</a:t>
            </a:r>
          </a:p>
          <a:p>
            <a:pPr>
              <a:spcBef>
                <a:spcPct val="0"/>
              </a:spcBef>
            </a:pPr>
            <a:endParaRPr lang="sv-SE" altLang="nb-NO" b="0">
              <a:solidFill>
                <a:srgbClr val="00009C"/>
              </a:solidFill>
            </a:endParaRPr>
          </a:p>
          <a:p>
            <a:pPr>
              <a:spcBef>
                <a:spcPct val="0"/>
              </a:spcBef>
            </a:pPr>
            <a:endParaRPr lang="sv-SE" altLang="nb-NO" b="0">
              <a:solidFill>
                <a:srgbClr val="00009C"/>
              </a:solidFill>
            </a:endParaRPr>
          </a:p>
          <a:p>
            <a:pPr>
              <a:spcBef>
                <a:spcPct val="0"/>
              </a:spcBef>
            </a:pPr>
            <a:r>
              <a:rPr lang="sv-SE" altLang="nb-NO" b="0">
                <a:solidFill>
                  <a:srgbClr val="00009C"/>
                </a:solidFill>
              </a:rPr>
              <a:t>Noen fibre utnyttes dermed mer enn andre…</a:t>
            </a:r>
          </a:p>
          <a:p>
            <a:pPr>
              <a:spcBef>
                <a:spcPct val="0"/>
              </a:spcBef>
            </a:pPr>
            <a:r>
              <a:rPr lang="sv-SE" altLang="nb-NO" b="0">
                <a:solidFill>
                  <a:srgbClr val="00009C"/>
                </a:solidFill>
              </a:rPr>
              <a:t>slik som Askepott - som var først i jobb om morgenen og sist til hvile om kvelden!</a:t>
            </a:r>
          </a:p>
          <a:p>
            <a:pPr>
              <a:spcBef>
                <a:spcPct val="50000"/>
              </a:spcBef>
            </a:pPr>
            <a:endParaRPr lang="nb-NO" altLang="nb-NO"/>
          </a:p>
        </p:txBody>
      </p:sp>
      <p:sp>
        <p:nvSpPr>
          <p:cNvPr id="53256" name="Text Box 2056"/>
          <p:cNvSpPr txBox="1">
            <a:spLocks noChangeArrowheads="1"/>
          </p:cNvSpPr>
          <p:nvPr/>
        </p:nvSpPr>
        <p:spPr bwMode="auto">
          <a:xfrm>
            <a:off x="3276600" y="4724400"/>
            <a:ext cx="434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altLang="nb-NO"/>
              <a:t>                                       </a:t>
            </a:r>
          </a:p>
        </p:txBody>
      </p:sp>
      <p:sp>
        <p:nvSpPr>
          <p:cNvPr id="53257" name="Line 2057"/>
          <p:cNvSpPr>
            <a:spLocks noChangeShapeType="1"/>
          </p:cNvSpPr>
          <p:nvPr/>
        </p:nvSpPr>
        <p:spPr bwMode="auto">
          <a:xfrm>
            <a:off x="3124200" y="4648200"/>
            <a:ext cx="4800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3259" name="Line 2059"/>
          <p:cNvSpPr>
            <a:spLocks noChangeShapeType="1"/>
          </p:cNvSpPr>
          <p:nvPr/>
        </p:nvSpPr>
        <p:spPr bwMode="auto">
          <a:xfrm>
            <a:off x="3200400" y="4495800"/>
            <a:ext cx="4495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3261" name="Line 2061"/>
          <p:cNvSpPr>
            <a:spLocks noChangeShapeType="1"/>
          </p:cNvSpPr>
          <p:nvPr/>
        </p:nvSpPr>
        <p:spPr bwMode="auto">
          <a:xfrm>
            <a:off x="3200400" y="4800600"/>
            <a:ext cx="4648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3262" name="Line 2062"/>
          <p:cNvSpPr>
            <a:spLocks noChangeShapeType="1"/>
          </p:cNvSpPr>
          <p:nvPr/>
        </p:nvSpPr>
        <p:spPr bwMode="auto">
          <a:xfrm flipV="1">
            <a:off x="2514600" y="5257800"/>
            <a:ext cx="571500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3263" name="Line 2063"/>
          <p:cNvSpPr>
            <a:spLocks noChangeShapeType="1"/>
          </p:cNvSpPr>
          <p:nvPr/>
        </p:nvSpPr>
        <p:spPr bwMode="auto">
          <a:xfrm>
            <a:off x="2743200" y="2514600"/>
            <a:ext cx="0" cy="2590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3264" name="Line 2064"/>
          <p:cNvSpPr>
            <a:spLocks noChangeShapeType="1"/>
          </p:cNvSpPr>
          <p:nvPr/>
        </p:nvSpPr>
        <p:spPr bwMode="auto">
          <a:xfrm>
            <a:off x="4724400" y="4876800"/>
            <a:ext cx="1828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aphicFrame>
        <p:nvGraphicFramePr>
          <p:cNvPr id="2" name="Object 2067"/>
          <p:cNvGraphicFramePr>
            <a:graphicFrameLocks noChangeAspect="1"/>
          </p:cNvGraphicFramePr>
          <p:nvPr/>
        </p:nvGraphicFramePr>
        <p:xfrm>
          <a:off x="3632200" y="2717800"/>
          <a:ext cx="5308600" cy="2762250"/>
        </p:xfrm>
        <a:graphic>
          <a:graphicData uri="http://schemas.openxmlformats.org/drawingml/2006/chart">
            <c:chart xmlns:c="http://schemas.openxmlformats.org/drawingml/2006/chart" xmlns:r="http://schemas.openxmlformats.org/officeDocument/2006/relationships" r:id="rId3"/>
          </a:graphicData>
        </a:graphic>
      </p:graphicFrame>
      <p:sp>
        <p:nvSpPr>
          <p:cNvPr id="53268" name="Text Box 2068"/>
          <p:cNvSpPr txBox="1">
            <a:spLocks noChangeArrowheads="1"/>
          </p:cNvSpPr>
          <p:nvPr/>
        </p:nvSpPr>
        <p:spPr bwMode="auto">
          <a:xfrm>
            <a:off x="3352800" y="1905000"/>
            <a:ext cx="914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b-NO" altLang="nb-NO" b="0">
                <a:solidFill>
                  <a:schemeClr val="tx1"/>
                </a:solidFill>
              </a:rPr>
              <a:t>Antall fibre i aksjon</a:t>
            </a:r>
          </a:p>
        </p:txBody>
      </p:sp>
      <p:sp>
        <p:nvSpPr>
          <p:cNvPr id="53269" name="Line 2069"/>
          <p:cNvSpPr>
            <a:spLocks noChangeShapeType="1"/>
          </p:cNvSpPr>
          <p:nvPr/>
        </p:nvSpPr>
        <p:spPr bwMode="auto">
          <a:xfrm flipV="1">
            <a:off x="3657600" y="2590800"/>
            <a:ext cx="0" cy="2438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3270" name="Line 2070"/>
          <p:cNvSpPr>
            <a:spLocks noChangeShapeType="1"/>
          </p:cNvSpPr>
          <p:nvPr/>
        </p:nvSpPr>
        <p:spPr bwMode="auto">
          <a:xfrm>
            <a:off x="3810000" y="5715000"/>
            <a:ext cx="4419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91F97CFA-AAB4-4701-A318-5E908F560464}" type="slidenum">
              <a:rPr lang="nb-NO" altLang="nb-NO"/>
              <a:pPr/>
              <a:t>9</a:t>
            </a:fld>
            <a:endParaRPr lang="nb-NO" altLang="nb-NO"/>
          </a:p>
        </p:txBody>
      </p:sp>
      <p:sp>
        <p:nvSpPr>
          <p:cNvPr id="33795" name="Rectangle 3"/>
          <p:cNvSpPr>
            <a:spLocks noGrp="1" noChangeArrowheads="1"/>
          </p:cNvSpPr>
          <p:nvPr>
            <p:ph type="body" idx="1"/>
          </p:nvPr>
        </p:nvSpPr>
        <p:spPr>
          <a:xfrm>
            <a:off x="685800" y="1600200"/>
            <a:ext cx="8077200" cy="4343400"/>
          </a:xfrm>
        </p:spPr>
        <p:txBody>
          <a:bodyPr/>
          <a:lstStyle/>
          <a:p>
            <a:pPr>
              <a:lnSpc>
                <a:spcPct val="90000"/>
              </a:lnSpc>
            </a:pPr>
            <a:r>
              <a:rPr lang="nb-NO" altLang="nb-NO" sz="2800"/>
              <a:t>Lite varierte arbeidsoperasjoner som belaster samme muskelgruppe over tid - 		</a:t>
            </a:r>
            <a:r>
              <a:rPr lang="nb-NO" altLang="nb-NO" sz="2400"/>
              <a:t>- ofte i fastlåste, ubekvemme arbeidsstillinger</a:t>
            </a:r>
            <a:endParaRPr lang="nb-NO" altLang="nb-NO" sz="2800"/>
          </a:p>
          <a:p>
            <a:pPr>
              <a:lnSpc>
                <a:spcPct val="90000"/>
              </a:lnSpc>
            </a:pPr>
            <a:r>
              <a:rPr lang="nb-NO" altLang="nb-NO" sz="2800"/>
              <a:t>Høyt tempo </a:t>
            </a:r>
          </a:p>
          <a:p>
            <a:pPr lvl="1">
              <a:lnSpc>
                <a:spcPct val="90000"/>
              </a:lnSpc>
            </a:pPr>
            <a:r>
              <a:rPr lang="nb-NO" altLang="nb-NO" sz="2400"/>
              <a:t>og liten innflytelse på tempo og tilrettelegging av arbeidet</a:t>
            </a:r>
          </a:p>
          <a:p>
            <a:pPr>
              <a:lnSpc>
                <a:spcPct val="90000"/>
              </a:lnSpc>
            </a:pPr>
            <a:r>
              <a:rPr lang="nb-NO" altLang="nb-NO" sz="2800"/>
              <a:t>Høye krav til syn, fingerferdighet og konsentrasjon</a:t>
            </a:r>
          </a:p>
          <a:p>
            <a:pPr>
              <a:lnSpc>
                <a:spcPct val="90000"/>
              </a:lnSpc>
            </a:pPr>
            <a:r>
              <a:rPr lang="nb-NO" altLang="nb-NO" sz="2800"/>
              <a:t>Arbeidet varer mer enn 3-4 timer daglig</a:t>
            </a:r>
          </a:p>
          <a:p>
            <a:pPr>
              <a:lnSpc>
                <a:spcPct val="90000"/>
              </a:lnSpc>
            </a:pPr>
            <a:endParaRPr lang="nb-NO" altLang="nb-NO" sz="1200">
              <a:solidFill>
                <a:schemeClr val="tx1"/>
              </a:solidFill>
            </a:endParaRPr>
          </a:p>
          <a:p>
            <a:pPr>
              <a:lnSpc>
                <a:spcPct val="90000"/>
              </a:lnSpc>
              <a:buFontTx/>
              <a:buNone/>
            </a:pPr>
            <a:r>
              <a:rPr lang="nb-NO" altLang="nb-NO" sz="1200"/>
              <a:t>	Sluttrapport EGA-DUA-prosjektet, NHO 2000.</a:t>
            </a:r>
            <a:endParaRPr lang="nb-NO" altLang="nb-NO" sz="1400"/>
          </a:p>
        </p:txBody>
      </p:sp>
      <p:sp>
        <p:nvSpPr>
          <p:cNvPr id="33797" name="Rectangle 5"/>
          <p:cNvSpPr>
            <a:spLocks noGrp="1" noChangeArrowheads="1"/>
          </p:cNvSpPr>
          <p:nvPr>
            <p:ph type="title"/>
          </p:nvPr>
        </p:nvSpPr>
        <p:spPr>
          <a:xfrm>
            <a:off x="611188" y="7938"/>
            <a:ext cx="7712075" cy="1081087"/>
          </a:xfrm>
        </p:spPr>
        <p:txBody>
          <a:bodyPr/>
          <a:lstStyle/>
          <a:p>
            <a:r>
              <a:rPr lang="nb-NO" altLang="nb-NO" sz="2800" b="1"/>
              <a:t>Hva er ensidig, gjentagende arbeid (EGA)?</a:t>
            </a: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lyst_kap6">
  <a:themeElements>
    <a:clrScheme name="lyst_kap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yst_kap6">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b-NO" altLang="nb-NO" sz="1600" b="1" i="0" u="none" strike="noStrike" cap="none" normalizeH="0" baseline="0" smtClean="0">
            <a:ln>
              <a:noFill/>
            </a:ln>
            <a:solidFill>
              <a:schemeClr val="accent2"/>
            </a:solidFill>
            <a:effectLst/>
            <a:latin typeface="Comic Sans MS" panose="030F0702030302020204"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b-NO" altLang="nb-NO" sz="1600" b="1" i="0" u="none" strike="noStrike" cap="none" normalizeH="0" baseline="0" smtClean="0">
            <a:ln>
              <a:noFill/>
            </a:ln>
            <a:solidFill>
              <a:schemeClr val="accent2"/>
            </a:solidFill>
            <a:effectLst/>
            <a:latin typeface="Comic Sans MS" panose="030F0702030302020204" pitchFamily="66" charset="0"/>
          </a:defRPr>
        </a:defPPr>
      </a:lstStyle>
    </a:lnDef>
  </a:objectDefaults>
  <a:extraClrSchemeLst>
    <a:extraClrScheme>
      <a:clrScheme name="lyst_kap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yst_kap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yst_kap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yst_kap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yst_kap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yst_kap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yst_kap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yst_kap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yst_kap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yst_kap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yst_kap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yst_kap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4011</TotalTime>
  <Words>1870</Words>
  <Application>Microsoft Office PowerPoint</Application>
  <PresentationFormat>Skjermfremvisning (4:3)</PresentationFormat>
  <Paragraphs>348</Paragraphs>
  <Slides>18</Slides>
  <Notes>18</Notes>
  <HiddenSlides>0</HiddenSlides>
  <MMClips>0</MMClips>
  <ScaleCrop>false</ScaleCrop>
  <HeadingPairs>
    <vt:vector size="8" baseType="variant">
      <vt:variant>
        <vt:lpstr>Brukte skrifter</vt:lpstr>
      </vt:variant>
      <vt:variant>
        <vt:i4>3</vt:i4>
      </vt:variant>
      <vt:variant>
        <vt:lpstr>Tema</vt:lpstr>
      </vt:variant>
      <vt:variant>
        <vt:i4>1</vt:i4>
      </vt:variant>
      <vt:variant>
        <vt:lpstr>Innebygde OLE-servere</vt:lpstr>
      </vt:variant>
      <vt:variant>
        <vt:i4>2</vt:i4>
      </vt:variant>
      <vt:variant>
        <vt:lpstr>Lysbildetitler</vt:lpstr>
      </vt:variant>
      <vt:variant>
        <vt:i4>18</vt:i4>
      </vt:variant>
    </vt:vector>
  </HeadingPairs>
  <TitlesOfParts>
    <vt:vector size="24" baseType="lpstr">
      <vt:lpstr>Arial</vt:lpstr>
      <vt:lpstr>Comic Sans MS</vt:lpstr>
      <vt:lpstr>Times New Roman</vt:lpstr>
      <vt:lpstr>lyst_kap6</vt:lpstr>
      <vt:lpstr>Microsoft Word 97 - 2003-dokument</vt:lpstr>
      <vt:lpstr>Microsoft Clip Gallery</vt:lpstr>
      <vt:lpstr>Om muskelbruk</vt:lpstr>
      <vt:lpstr>Arbeidsrelaterte muskelplager</vt:lpstr>
      <vt:lpstr>Hvem får muskelplager?</vt:lpstr>
      <vt:lpstr>Omfang av plager i  nordnorsk fiskeindustri</vt:lpstr>
      <vt:lpstr>Ulike former for belastning (1)</vt:lpstr>
      <vt:lpstr>Ulike former for belastning (2)</vt:lpstr>
      <vt:lpstr>Hvordan belastning blir smerte?</vt:lpstr>
      <vt:lpstr>”Askepott-teorien”</vt:lpstr>
      <vt:lpstr>Hva er ensidig, gjentagende arbeid (EGA)?</vt:lpstr>
      <vt:lpstr>EGA og nakke-/skulderplager</vt:lpstr>
      <vt:lpstr>Hvordan redusere EGA?</vt:lpstr>
      <vt:lpstr>Fra EGA til DUA - det utviklende arbeid</vt:lpstr>
      <vt:lpstr>Andre belastninger</vt:lpstr>
      <vt:lpstr>Tunge løft og fare for ryggplager</vt:lpstr>
      <vt:lpstr>Arbeid i kaldt klima</vt:lpstr>
      <vt:lpstr>Tiltak ved arbeid i kaldt klima</vt:lpstr>
      <vt:lpstr>Arbeidsmiljøfaktorer</vt:lpstr>
      <vt:lpstr>Ivareta det gode arbeidsmiljøet</vt:lpstr>
    </vt:vector>
  </TitlesOfParts>
  <Manager>Ann-Helen Olsen</Manager>
  <Company>AMA UNN HF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muskelbruk</dc:title>
  <dc:subject>Ergonomi</dc:subject>
  <dc:creator>Cathrine Egeness, Gerd Sissel Andorsen</dc:creator>
  <cp:keywords>Fiskeriprosjekt, ergonomi, muskelbruk</cp:keywords>
  <cp:lastModifiedBy>Olsen Ann-Helen</cp:lastModifiedBy>
  <cp:revision>72</cp:revision>
  <cp:lastPrinted>2005-01-28T10:01:04Z</cp:lastPrinted>
  <dcterms:created xsi:type="dcterms:W3CDTF">2004-10-20T06:54:38Z</dcterms:created>
  <dcterms:modified xsi:type="dcterms:W3CDTF">2019-08-01T08:36:33Z</dcterms:modified>
  <cp:category>Undervisningsmateriell</cp:category>
</cp:coreProperties>
</file>