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7" r:id="rId8"/>
    <p:sldId id="261" r:id="rId9"/>
    <p:sldId id="262" r:id="rId10"/>
    <p:sldId id="265" r:id="rId11"/>
    <p:sldId id="266" r:id="rId12"/>
    <p:sldId id="268" r:id="rId13"/>
    <p:sldId id="269" r:id="rId14"/>
    <p:sldId id="271" r:id="rId15"/>
    <p:sldId id="270" r:id="rId16"/>
  </p:sldIdLst>
  <p:sldSz cx="9144000" cy="6858000" type="screen4x3"/>
  <p:notesSz cx="7099300" cy="10234613"/>
  <p:defaultTextStyle>
    <a:defPPr>
      <a:defRPr lang="nb-NO"/>
    </a:defPPr>
    <a:lvl1pPr algn="l" rtl="0" fontAlgn="base">
      <a:spcBef>
        <a:spcPct val="20000"/>
      </a:spcBef>
      <a:spcAft>
        <a:spcPct val="0"/>
      </a:spcAft>
      <a:defRPr sz="4400" b="1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4400" b="1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4400" b="1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4400" b="1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4400" b="1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Comic Sans MS" panose="030F0702030302020204" pitchFamily="66" charset="0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jybVWY/1Kvb/02pdKikZ2A==" hashData="FMoc008yxpukNANr0zkUqTgWxYU/SVtPVLMq/MiTiwn8Yr3cMaEl0snjTTJW2Uzg2nFIpwHaQB/PPIL4vX0nw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8" autoAdjust="0"/>
    <p:restoredTop sz="63415" autoAdjust="0"/>
  </p:normalViewPr>
  <p:slideViewPr>
    <p:cSldViewPr>
      <p:cViewPr varScale="1">
        <p:scale>
          <a:sx n="128" d="100"/>
          <a:sy n="128" d="100"/>
        </p:scale>
        <p:origin x="76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436" y="-120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nb-NO" altLang="nb-NO"/>
              <a:t>Godt HMS-arbeid i fiskeindustrien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nb-NO" altLang="nb-NO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nb-NO" altLang="nb-NO"/>
              <a:t>© 2005 AMA UNN HF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32385303-A96D-4E53-9DD2-3C5381E3B4F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908347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Rot="1" noChangeAspect="1" noChangeArrowheads="1" noTextEdit="1"/>
          </p:cNvSpPr>
          <p:nvPr>
            <p:ph type="sldImg" idx="2"/>
          </p:nvPr>
        </p:nvSpPr>
        <p:spPr bwMode="auto">
          <a:xfrm>
            <a:off x="1520825" y="20638"/>
            <a:ext cx="4032250" cy="3024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96888" y="3143250"/>
            <a:ext cx="6070600" cy="656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255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spcBef>
                <a:spcPct val="0"/>
              </a:spcBef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r>
              <a:rPr lang="nb-NO" altLang="nb-NO"/>
              <a:t>© 2005 AMA UNN HF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0"/>
              </a:spcBef>
              <a:defRPr sz="1200"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3B2757B8-C089-4FFD-99AE-43B32CE8863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5609647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6B00EB-B841-4805-9826-84060FBDF708}" type="slidenum">
              <a:rPr lang="nb-NO" altLang="nb-NO"/>
              <a:pPr/>
              <a:t>1</a:t>
            </a:fld>
            <a:endParaRPr lang="nb-NO" altLang="nb-NO"/>
          </a:p>
        </p:txBody>
      </p:sp>
      <p:sp>
        <p:nvSpPr>
          <p:cNvPr id="29698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Denne undervisningen skal handle om det som er </a:t>
            </a:r>
            <a:r>
              <a:rPr lang="nb-NO" altLang="nb-NO" u="sng"/>
              <a:t>i lufta</a:t>
            </a:r>
            <a:r>
              <a:rPr lang="nb-NO" altLang="nb-NO"/>
              <a:t> på arbeidsplasser i fiskerinæringen.  Nærmere bestemt den landbaserte fiskeindustrien.</a:t>
            </a:r>
          </a:p>
          <a:p>
            <a:endParaRPr lang="nb-NO" altLang="nb-NO"/>
          </a:p>
          <a:p>
            <a:r>
              <a:rPr lang="nb-NO" altLang="nb-NO"/>
              <a:t>Jeg skal fortelle noe om hva vi vet i dag om hva som er å finne i lufta på disse arbeidsplassene.</a:t>
            </a:r>
          </a:p>
          <a:p>
            <a:endParaRPr lang="nb-NO" altLang="nb-NO"/>
          </a:p>
          <a:p>
            <a:r>
              <a:rPr lang="nb-NO" altLang="nb-NO"/>
              <a:t>Jeg skal også fortelle om hvor vidt man kan få sykdom eller helseplager av dette.</a:t>
            </a:r>
          </a:p>
          <a:p>
            <a:endParaRPr lang="nb-NO" altLang="nb-NO"/>
          </a:p>
          <a:p>
            <a:r>
              <a:rPr lang="nb-NO" altLang="nb-NO"/>
              <a:t>Og til slutt skal jeg komme med forslag til tiltak som kan være aktuelle for dere på denne arbeidsplassen.</a:t>
            </a:r>
          </a:p>
          <a:p>
            <a:endParaRPr lang="nb-NO" altLang="nb-NO"/>
          </a:p>
          <a:p>
            <a:r>
              <a:rPr lang="nb-NO" altLang="nb-NO"/>
              <a:t>-------------------------------------------------------------------------------------------------------------------</a:t>
            </a:r>
          </a:p>
          <a:p>
            <a:r>
              <a:rPr lang="nb-NO" altLang="nb-NO" b="1"/>
              <a:t>Disposisjon og oversikt over lysbildene </a:t>
            </a:r>
            <a:r>
              <a:rPr lang="nb-NO" altLang="nb-NO"/>
              <a:t>(til hjelp for den som presenterer)</a:t>
            </a:r>
            <a:r>
              <a:rPr lang="nb-NO" altLang="nb-NO" b="1"/>
              <a:t> :</a:t>
            </a:r>
          </a:p>
          <a:p>
            <a:r>
              <a:rPr lang="nb-NO" altLang="nb-NO"/>
              <a:t>Bilde 1: Innledning</a:t>
            </a:r>
          </a:p>
          <a:p>
            <a:r>
              <a:rPr lang="nb-NO" altLang="nb-NO"/>
              <a:t>Bilde 2: Hva vet vi? (to definisjoner)</a:t>
            </a:r>
          </a:p>
          <a:p>
            <a:r>
              <a:rPr lang="nb-NO" altLang="nb-NO"/>
              <a:t>Bilde 3: Helseeffekter?</a:t>
            </a:r>
          </a:p>
          <a:p>
            <a:r>
              <a:rPr lang="nb-NO" altLang="nb-NO"/>
              <a:t>Bilde 4: Resultater fra undersøkelsen</a:t>
            </a:r>
          </a:p>
          <a:p>
            <a:r>
              <a:rPr lang="nb-NO" altLang="nb-NO"/>
              <a:t>Bilde 5: Måleresultater</a:t>
            </a:r>
          </a:p>
          <a:p>
            <a:r>
              <a:rPr lang="nb-NO" altLang="nb-NO"/>
              <a:t>Bilde 6: Flere resultater</a:t>
            </a:r>
          </a:p>
          <a:p>
            <a:r>
              <a:rPr lang="nb-NO" altLang="nb-NO"/>
              <a:t>Bilde 7: Flere mulige årsaker</a:t>
            </a:r>
          </a:p>
          <a:p>
            <a:r>
              <a:rPr lang="nb-NO" altLang="nb-NO"/>
              <a:t>Bilde 8: Hva kan gjøres?</a:t>
            </a:r>
          </a:p>
          <a:p>
            <a:r>
              <a:rPr lang="nb-NO" altLang="nb-NO"/>
              <a:t>Bilde 9: Kartlegging</a:t>
            </a:r>
          </a:p>
          <a:p>
            <a:r>
              <a:rPr lang="nb-NO" altLang="nb-NO"/>
              <a:t>Bilde 10-12: Forbedringstiltak</a:t>
            </a:r>
          </a:p>
          <a:p>
            <a:r>
              <a:rPr lang="nb-NO" altLang="nb-NO"/>
              <a:t>Bilde 13: Helseundersøkelse?</a:t>
            </a:r>
          </a:p>
          <a:p>
            <a:r>
              <a:rPr lang="nb-NO" altLang="nb-NO"/>
              <a:t>Bilde 14: Oppsummering</a:t>
            </a:r>
          </a:p>
          <a:p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9849035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7A6E8-904E-42B7-B64D-1C1E30545CA2}" type="slidenum">
              <a:rPr lang="nb-NO" altLang="nb-NO"/>
              <a:pPr/>
              <a:t>10</a:t>
            </a:fld>
            <a:endParaRPr lang="nb-NO" altLang="nb-NO"/>
          </a:p>
        </p:txBody>
      </p:sp>
      <p:sp>
        <p:nvSpPr>
          <p:cNvPr id="51202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Avskjerm hele eller deler av maskiner som produserer aerosoler</a:t>
            </a:r>
          </a:p>
          <a:p>
            <a:r>
              <a:rPr lang="nb-NO" altLang="nb-NO"/>
              <a:t>Vurder behov for dyser</a:t>
            </a:r>
          </a:p>
          <a:p>
            <a:r>
              <a:rPr lang="nb-NO" altLang="nb-NO"/>
              <a:t>Avskjerm dyser ved hjelp av skjermer/forheng</a:t>
            </a:r>
          </a:p>
          <a:p>
            <a:r>
              <a:rPr lang="nb-NO" altLang="nb-NO"/>
              <a:t>Avskjerm mekanisk salting av fisk</a:t>
            </a:r>
          </a:p>
          <a:p>
            <a:endParaRPr lang="nb-NO" altLang="nb-NO"/>
          </a:p>
          <a:p>
            <a:r>
              <a:rPr lang="nb-NO" altLang="nb-NO"/>
              <a:t>Dette er forslag til tiltak som må diskuteres internt i hver bedrift.</a:t>
            </a:r>
          </a:p>
          <a:p>
            <a:r>
              <a:rPr lang="nb-NO" altLang="nb-NO"/>
              <a:t>Hva er mulig?</a:t>
            </a:r>
          </a:p>
        </p:txBody>
      </p:sp>
    </p:spTree>
    <p:extLst>
      <p:ext uri="{BB962C8B-B14F-4D97-AF65-F5344CB8AC3E}">
        <p14:creationId xmlns:p14="http://schemas.microsoft.com/office/powerpoint/2010/main" val="24508021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867078-4047-4EDA-B102-DFC20D1898E9}" type="slidenum">
              <a:rPr lang="nb-NO" altLang="nb-NO"/>
              <a:pPr/>
              <a:t>11</a:t>
            </a:fld>
            <a:endParaRPr lang="nb-NO" altLang="nb-NO"/>
          </a:p>
        </p:txBody>
      </p:sp>
      <p:sp>
        <p:nvSpPr>
          <p:cNvPr id="52226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80975" algn="l"/>
              </a:tabLst>
            </a:pPr>
            <a:r>
              <a:rPr lang="nb-NO" altLang="nb-NO"/>
              <a:t>Unngå unødvendig spyling</a:t>
            </a:r>
          </a:p>
          <a:p>
            <a:pPr>
              <a:tabLst>
                <a:tab pos="180975" algn="l"/>
              </a:tabLst>
            </a:pPr>
            <a:endParaRPr lang="nb-NO" altLang="nb-NO"/>
          </a:p>
          <a:p>
            <a:pPr>
              <a:tabLst>
                <a:tab pos="180975" algn="l"/>
              </a:tabLst>
            </a:pPr>
            <a:r>
              <a:rPr lang="nb-NO" altLang="nb-NO"/>
              <a:t>Unngå bruk av omluft i ventilasjonsanlegget</a:t>
            </a:r>
          </a:p>
          <a:p>
            <a:pPr>
              <a:tabLst>
                <a:tab pos="180975" algn="l"/>
              </a:tabLst>
            </a:pPr>
            <a:r>
              <a:rPr lang="nb-NO" altLang="nb-NO">
                <a:cs typeface="Arial" panose="020B0604020202020204" pitchFamily="34" charset="0"/>
              </a:rPr>
              <a:t>•	</a:t>
            </a:r>
            <a:r>
              <a:rPr lang="nb-NO" altLang="nb-NO"/>
              <a:t>For å hindre spredning av aerosoler og annen forurensning.</a:t>
            </a:r>
          </a:p>
          <a:p>
            <a:pPr>
              <a:buFontTx/>
              <a:buChar char="-"/>
              <a:tabLst>
                <a:tab pos="180975" algn="l"/>
              </a:tabLst>
            </a:pPr>
            <a:endParaRPr lang="nb-NO" altLang="nb-NO"/>
          </a:p>
          <a:p>
            <a:pPr>
              <a:tabLst>
                <a:tab pos="180975" algn="l"/>
              </a:tabLst>
            </a:pPr>
            <a:r>
              <a:rPr lang="nb-NO" altLang="nb-NO"/>
              <a:t>Skift ut fukt- og muggskadet materiale</a:t>
            </a:r>
          </a:p>
          <a:p>
            <a:pPr>
              <a:tabLst>
                <a:tab pos="180975" algn="l"/>
              </a:tabLst>
            </a:pPr>
            <a:endParaRPr lang="nb-NO" altLang="nb-NO"/>
          </a:p>
          <a:p>
            <a:pPr>
              <a:tabLst>
                <a:tab pos="180975" algn="l"/>
              </a:tabLst>
            </a:pPr>
            <a:r>
              <a:rPr lang="nb-NO" altLang="nb-NO"/>
              <a:t>Lagre trepaller innendørs</a:t>
            </a:r>
          </a:p>
          <a:p>
            <a:pPr>
              <a:tabLst>
                <a:tab pos="180975" algn="l"/>
              </a:tabLst>
            </a:pPr>
            <a:r>
              <a:rPr lang="nb-NO" altLang="nb-NO">
                <a:cs typeface="Arial" panose="020B0604020202020204" pitchFamily="34" charset="0"/>
              </a:rPr>
              <a:t>•	</a:t>
            </a:r>
            <a:r>
              <a:rPr lang="nb-NO" altLang="nb-NO"/>
              <a:t>Unngå å lagre trepaller utendørs hvor de blir utsatt for vær og vind. Våte trepaller </a:t>
            </a:r>
            <a:br>
              <a:rPr lang="nb-NO" altLang="nb-NO"/>
            </a:br>
            <a:r>
              <a:rPr lang="nb-NO" altLang="nb-NO">
                <a:cs typeface="Arial" panose="020B0604020202020204" pitchFamily="34" charset="0"/>
              </a:rPr>
              <a:t>	</a:t>
            </a:r>
            <a:r>
              <a:rPr lang="nb-NO" altLang="nb-NO"/>
              <a:t>ansees som en risikofaktor for muggsoppvekst.</a:t>
            </a:r>
          </a:p>
          <a:p>
            <a:pPr>
              <a:buFontTx/>
              <a:buChar char="-"/>
              <a:tabLst>
                <a:tab pos="180975" algn="l"/>
              </a:tabLst>
            </a:pPr>
            <a:endParaRPr lang="nb-NO" altLang="nb-NO"/>
          </a:p>
          <a:p>
            <a:pPr>
              <a:tabLst>
                <a:tab pos="180975" algn="l"/>
              </a:tabLst>
            </a:pPr>
            <a:r>
              <a:rPr lang="nb-NO" altLang="nb-NO"/>
              <a:t>Isoler ventilasjonsrør og vannrør for å unngå kondens</a:t>
            </a:r>
          </a:p>
          <a:p>
            <a:pPr>
              <a:tabLst>
                <a:tab pos="180975" algn="l"/>
              </a:tabLst>
            </a:pPr>
            <a:r>
              <a:rPr lang="nb-NO" altLang="nb-NO">
                <a:cs typeface="Arial" panose="020B0604020202020204" pitchFamily="34" charset="0"/>
              </a:rPr>
              <a:t>•	</a:t>
            </a:r>
            <a:r>
              <a:rPr lang="nb-NO" altLang="nb-NO"/>
              <a:t>Kondens kan disponere for oppvekst av muggsopp på innsiden av ventilasjonsrør og 	på utsiden av vannrør.</a:t>
            </a:r>
          </a:p>
          <a:p>
            <a:pPr>
              <a:buFontTx/>
              <a:buChar char="-"/>
              <a:tabLst>
                <a:tab pos="180975" algn="l"/>
              </a:tabLst>
            </a:pPr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5155713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D1F8FA-4B89-4965-B239-6C4B27DDD858}" type="slidenum">
              <a:rPr lang="nb-NO" altLang="nb-NO"/>
              <a:pPr/>
              <a:t>12</a:t>
            </a:fld>
            <a:endParaRPr lang="nb-NO" altLang="nb-NO"/>
          </a:p>
        </p:txBody>
      </p:sp>
      <p:sp>
        <p:nvSpPr>
          <p:cNvPr id="59394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Gode rutiner for renhold av lokalene vil være med på å redusere den totale mengden av aerosoler som kan virvles opp i lufta.</a:t>
            </a:r>
          </a:p>
          <a:p>
            <a:endParaRPr lang="nb-NO" altLang="nb-NO"/>
          </a:p>
          <a:p>
            <a:r>
              <a:rPr lang="nb-NO" altLang="nb-NO"/>
              <a:t>Bruk desinfeksjonsmidler som gir lite luftveisirritasjon, sjekk HMS-databladets punkt 11.</a:t>
            </a:r>
          </a:p>
          <a:p>
            <a:endParaRPr lang="nb-NO" altLang="nb-NO"/>
          </a:p>
          <a:p>
            <a:r>
              <a:rPr lang="nb-NO" altLang="nb-NO"/>
              <a:t>Siste utvei er bruk av verneutstyr (åndedrettsvern). Dette gjøres når andre tiltak ikke er tilstrekkelige.</a:t>
            </a:r>
            <a:endParaRPr lang="nb-NO" altLang="nb-NO" b="1"/>
          </a:p>
          <a:p>
            <a:r>
              <a:rPr lang="nb-NO" altLang="nb-NO" b="1"/>
              <a:t>Eksempel</a:t>
            </a:r>
            <a:r>
              <a:rPr lang="nb-NO" altLang="nb-NO"/>
              <a:t> på verneutstyr kan være bruk av støvmaske ved vedlikehold av pulsarer/ lasermaskiner i rekeindustrien.</a:t>
            </a:r>
          </a:p>
        </p:txBody>
      </p:sp>
    </p:spTree>
    <p:extLst>
      <p:ext uri="{BB962C8B-B14F-4D97-AF65-F5344CB8AC3E}">
        <p14:creationId xmlns:p14="http://schemas.microsoft.com/office/powerpoint/2010/main" val="8291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8797D5-63B2-4594-8D47-CF197F4E32E5}" type="slidenum">
              <a:rPr lang="nb-NO" altLang="nb-NO"/>
              <a:pPr/>
              <a:t>13</a:t>
            </a:fld>
            <a:endParaRPr lang="nb-NO" altLang="nb-NO"/>
          </a:p>
        </p:txBody>
      </p:sp>
      <p:sp>
        <p:nvSpPr>
          <p:cNvPr id="55298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 b="1"/>
              <a:t>I utgangspunktet er det ikke grunn til å gjennomføre helseundersøkelse med kontroll av lungene på alle ansatte i fiskeindustrien. Det er mer fornuftig å bruke tid og ressurser på forebyggende tiltak.</a:t>
            </a:r>
          </a:p>
          <a:p>
            <a:endParaRPr lang="nb-NO" altLang="nb-NO" b="1"/>
          </a:p>
          <a:p>
            <a:r>
              <a:rPr lang="nb-NO" altLang="nb-NO"/>
              <a:t>I enkelte bedrifter, hvor for eksempel mange rapporterer plager, kan det være grunn til å gjennomføre helseundersøkelse av alle ansatte. Det samme gjelder der det har vist seg umulig å redusere kontakten med for eksempel bioaeroseoler.  Helseundersøkelsen bør i så fall være en del av den totale innsatsen i bedriften, og bør benyttes i det videre arbeidet med å gjøre forebyggende tiltak. </a:t>
            </a:r>
          </a:p>
          <a:p>
            <a:r>
              <a:rPr lang="nb-NO" altLang="nb-NO"/>
              <a:t>Hvis enkeltpersoner føler de har helseplager som som de tror skyldes arbeidet, må de selvfølgelig ta kontakt med bedriftshelsetjenesten.</a:t>
            </a:r>
          </a:p>
        </p:txBody>
      </p:sp>
    </p:spTree>
    <p:extLst>
      <p:ext uri="{BB962C8B-B14F-4D97-AF65-F5344CB8AC3E}">
        <p14:creationId xmlns:p14="http://schemas.microsoft.com/office/powerpoint/2010/main" val="2586849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476ED8-7259-4A06-B661-2E82811E7306}" type="slidenum">
              <a:rPr lang="nb-NO" altLang="nb-NO"/>
              <a:pPr/>
              <a:t>14</a:t>
            </a:fld>
            <a:endParaRPr lang="nb-NO" altLang="nb-NO"/>
          </a:p>
        </p:txBody>
      </p:sp>
      <p:sp>
        <p:nvSpPr>
          <p:cNvPr id="58370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Vi vet at det i fiskeindustrien er stoffer i luften som kan gi luftveisplager.  Det er bl.a. bioaerosoler med innhold fra fisk eller skalldyr.  I tillegg kan fuktskade og muggsoppvekst i bygningene bidra til luftveisplager.  Andre årsaker kan være lateks, desinfeksjons- og vaskemidler.</a:t>
            </a:r>
          </a:p>
          <a:p>
            <a:endParaRPr lang="nb-NO" altLang="nb-NO"/>
          </a:p>
          <a:p>
            <a:r>
              <a:rPr lang="nb-NO" altLang="nb-NO"/>
              <a:t>Det er mulig å gjøre forebyggende tiltak for å redusere kontakten med de faktorene som kan gi helseplager.</a:t>
            </a:r>
          </a:p>
          <a:p>
            <a:endParaRPr lang="nb-NO" altLang="nb-NO"/>
          </a:p>
          <a:p>
            <a:r>
              <a:rPr lang="nb-NO" altLang="nb-NO"/>
              <a:t>Vi ønsker at alle skal bli litt mer bevisst på hva de omgir seg med, og ta helsa på alvor. </a:t>
            </a:r>
          </a:p>
        </p:txBody>
      </p:sp>
    </p:spTree>
    <p:extLst>
      <p:ext uri="{BB962C8B-B14F-4D97-AF65-F5344CB8AC3E}">
        <p14:creationId xmlns:p14="http://schemas.microsoft.com/office/powerpoint/2010/main" val="3135718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3E26E-39F8-4951-8A38-584D2BA02B3E}" type="slidenum">
              <a:rPr lang="nb-NO" altLang="nb-NO"/>
              <a:pPr/>
              <a:t>15</a:t>
            </a:fld>
            <a:endParaRPr lang="nb-NO" altLang="nb-NO"/>
          </a:p>
        </p:txBody>
      </p:sp>
      <p:sp>
        <p:nvSpPr>
          <p:cNvPr id="60418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nb-NO"/>
          </a:p>
        </p:txBody>
      </p:sp>
    </p:spTree>
    <p:extLst>
      <p:ext uri="{BB962C8B-B14F-4D97-AF65-F5344CB8AC3E}">
        <p14:creationId xmlns:p14="http://schemas.microsoft.com/office/powerpoint/2010/main" val="3779161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A4F66-55ED-4A54-8C77-D11AA5097316}" type="slidenum">
              <a:rPr lang="nb-NO" altLang="nb-NO"/>
              <a:pPr/>
              <a:t>2</a:t>
            </a:fld>
            <a:endParaRPr lang="nb-NO" altLang="nb-NO"/>
          </a:p>
        </p:txBody>
      </p:sp>
      <p:sp>
        <p:nvSpPr>
          <p:cNvPr id="31746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  <a:p>
            <a:r>
              <a:rPr lang="nb-NO" altLang="nb-NO"/>
              <a:t>Å definere begrepene aerosoler og bioaerosoler er viktig før vi går videre i denne undervisningen.</a:t>
            </a:r>
          </a:p>
          <a:p>
            <a:endParaRPr lang="nb-NO" altLang="nb-NO"/>
          </a:p>
          <a:p>
            <a:r>
              <a:rPr lang="nb-NO" altLang="nb-NO" b="1"/>
              <a:t>Aerosoler</a:t>
            </a:r>
            <a:r>
              <a:rPr lang="nb-NO" altLang="nb-NO"/>
              <a:t> er små, væskedråper eller partikler som er fordelt i lufta.  Inneholder de mye væske, kaller vi dem våte aerosoler. Innholder de lite væske kaller vi dem tørre aerosoler.</a:t>
            </a:r>
          </a:p>
          <a:p>
            <a:endParaRPr lang="nb-NO" altLang="nb-NO"/>
          </a:p>
          <a:p>
            <a:r>
              <a:rPr lang="nb-NO" altLang="nb-NO" b="1"/>
              <a:t>Bioaerosoler</a:t>
            </a:r>
            <a:r>
              <a:rPr lang="nb-NO" altLang="nb-NO"/>
              <a:t> kalles disse når de inneholder materiale av det vi kaller biologisk opprinnelse.  I dette tilfelle vil det si bestanddeler fra fisk, skalldyr, bakterier, sopp osv. </a:t>
            </a:r>
          </a:p>
          <a:p>
            <a:r>
              <a:rPr lang="nb-NO" altLang="nb-NO"/>
              <a:t>Størrelsen på disse aerosolene varierer.  De minste kan inhaleres helt ned i de ytterste delene av lungene, mens de større fester seg lengre opp i luftveiene.</a:t>
            </a:r>
          </a:p>
          <a:p>
            <a:endParaRPr lang="nb-NO" altLang="nb-NO"/>
          </a:p>
          <a:p>
            <a:r>
              <a:rPr lang="nb-NO" altLang="nb-NO"/>
              <a:t>Yrkesmessig kontakt med slike bioaerosoler kjenner vi fra andre næringer som sagbruksindustri og renovasjon/innsamling av matavfall.</a:t>
            </a:r>
          </a:p>
        </p:txBody>
      </p:sp>
    </p:spTree>
    <p:extLst>
      <p:ext uri="{BB962C8B-B14F-4D97-AF65-F5344CB8AC3E}">
        <p14:creationId xmlns:p14="http://schemas.microsoft.com/office/powerpoint/2010/main" val="132650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9865D4-785A-4194-A6B6-22D3E9D95A0D}" type="slidenum">
              <a:rPr lang="nb-NO" altLang="nb-NO"/>
              <a:pPr/>
              <a:t>3</a:t>
            </a:fld>
            <a:endParaRPr lang="nb-NO" altLang="nb-NO"/>
          </a:p>
        </p:txBody>
      </p:sp>
      <p:sp>
        <p:nvSpPr>
          <p:cNvPr id="33794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Vi vet fra tidligere forskning at påvirkning fra slike bioaerosoler kan ha helseeffekter.  Man kan utvikle allergi mot noe som er å finne i slike aerosoler, for eksempel reker og muggsopp.</a:t>
            </a:r>
          </a:p>
          <a:p>
            <a:r>
              <a:rPr lang="nb-NO" altLang="nb-NO"/>
              <a:t>Men det er også kjent at bestanddeler fra muggsopp og bakterier kan via ikke-allergiske mekanismer gi helseplager som hodepine, tretthet, hoste.  I enkelte tilfeller kan slik påvirkning føre til influensaliknende symptomer, og helt sjeldent til allergisk betennelse i lungene.</a:t>
            </a:r>
          </a:p>
          <a:p>
            <a:endParaRPr lang="nb-NO" altLang="nb-NO"/>
          </a:p>
          <a:p>
            <a:r>
              <a:rPr lang="nb-NO" altLang="nb-NO"/>
              <a:t>Mekanismene for utvikling av helseplager er til dels både innfløkte og ukjente.  Mye forskning gjenstår før vi skjønner detaljene i dette.</a:t>
            </a:r>
          </a:p>
          <a:p>
            <a:r>
              <a:rPr lang="nb-NO" altLang="nb-NO"/>
              <a:t>Vi vet heller ikke så mye om hvilken betydning dette har for arbeidere i fiskerinæringa.</a:t>
            </a:r>
          </a:p>
          <a:p>
            <a:r>
              <a:rPr lang="nb-NO" altLang="nb-NO"/>
              <a:t>Det er ikke gjort så mye forskning på feltet arbeidsrelaterte luftveisplager hos ansatte i fiskeindustrien tidligere.  Men noe er gjort, og det tyder på at arbeidstakere i denne næringen er mer utsatt for å få luftveisplager, enn for eksempel ansatte i kontor.</a:t>
            </a:r>
          </a:p>
          <a:p>
            <a:endParaRPr lang="nb-NO" altLang="nb-NO"/>
          </a:p>
          <a:p>
            <a:r>
              <a:rPr lang="nb-NO" altLang="nb-NO"/>
              <a:t>Plagene fra luftveiene kan skyldes allergiske mekanismer.  Det enkleste eksempelet på dette kan være en arbeidstaker i rekeindustrien som utvikler allergi mot reker, og får astma.</a:t>
            </a:r>
          </a:p>
          <a:p>
            <a:r>
              <a:rPr lang="nb-NO" altLang="nb-NO"/>
              <a:t>Men luftveisplagene kan like gjerne skyldes ikke-allergiske mekanismer. Da er det gjerne mer komplisert å se sammenhengene.  I dag vet vi ikke alt om hvilke påvirkninger i fiskeindustrien som kan være årsaken til økt forekomst av luftveisplager.  Og kanskje er det en rekke faktorer som virker sammen og kan være årsak til plager.</a:t>
            </a:r>
          </a:p>
        </p:txBody>
      </p:sp>
    </p:spTree>
    <p:extLst>
      <p:ext uri="{BB962C8B-B14F-4D97-AF65-F5344CB8AC3E}">
        <p14:creationId xmlns:p14="http://schemas.microsoft.com/office/powerpoint/2010/main" val="3859093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9FB5E6-AE45-4D5B-8184-7384FD0B80F0}" type="slidenum">
              <a:rPr lang="nb-NO" altLang="nb-NO"/>
              <a:pPr/>
              <a:t>4</a:t>
            </a:fld>
            <a:endParaRPr lang="nb-NO" altLang="nb-NO"/>
          </a:p>
        </p:txBody>
      </p:sp>
      <p:sp>
        <p:nvSpPr>
          <p:cNvPr id="43010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Det jeg nå skal snakke om er resultater fra spørreundersøkelsen som ble gjort.  </a:t>
            </a:r>
          </a:p>
          <a:p>
            <a:endParaRPr lang="nb-NO" altLang="nb-NO"/>
          </a:p>
          <a:p>
            <a:r>
              <a:rPr lang="nb-NO" altLang="nb-NO"/>
              <a:t>Produksjonsarbeiderne rapporterer mer plager fra luftveiene enn kontoransatte, og de plagene som rapporteres er hoste, tung pust, tett i brystet og tett eller rennende nese. </a:t>
            </a:r>
          </a:p>
          <a:p>
            <a:endParaRPr lang="nb-NO" altLang="nb-NO"/>
          </a:p>
          <a:p>
            <a:r>
              <a:rPr lang="nb-NO" altLang="nb-NO"/>
              <a:t>Er dette så uventet da?  At de ute i produksjonen har mer av slike plager enn de som sitter på et tørt og varmt kontor?</a:t>
            </a:r>
          </a:p>
          <a:p>
            <a:r>
              <a:rPr lang="nb-NO" altLang="nb-NO"/>
              <a:t>I denne undersøkelsen er det forsøkt å finne ut hvorfor produksjonsarbeiderne har mer plager.</a:t>
            </a:r>
          </a:p>
          <a:p>
            <a:endParaRPr lang="nb-NO" altLang="nb-NO"/>
          </a:p>
          <a:p>
            <a:r>
              <a:rPr lang="nb-NO" altLang="nb-NO"/>
              <a:t>Røykere og ikke-røykere ble vurdert i to separate grupper. Også i gruppen ikke-røykere ble det funnet at produksjonsarbeiderne rapporterte mer plager enn kontoransatte.</a:t>
            </a:r>
          </a:p>
        </p:txBody>
      </p:sp>
    </p:spTree>
    <p:extLst>
      <p:ext uri="{BB962C8B-B14F-4D97-AF65-F5344CB8AC3E}">
        <p14:creationId xmlns:p14="http://schemas.microsoft.com/office/powerpoint/2010/main" val="2823355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813FAC-0E34-4785-8F63-554FEB0EB2E1}" type="slidenum">
              <a:rPr lang="nb-NO" altLang="nb-NO"/>
              <a:pPr/>
              <a:t>5</a:t>
            </a:fld>
            <a:endParaRPr lang="nb-NO" altLang="nb-NO"/>
          </a:p>
        </p:txBody>
      </p:sp>
      <p:sp>
        <p:nvSpPr>
          <p:cNvPr id="35842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b-NO" altLang="nb-NO"/>
          </a:p>
          <a:p>
            <a:r>
              <a:rPr lang="nb-NO" altLang="nb-NO"/>
              <a:t>I undersøkelsen ble det funnet store variasjoner i mengde aerosoler.  Både mellom de ulike bedriftene, men også mellom de ulike arbeidsoperasjonene. </a:t>
            </a:r>
          </a:p>
          <a:p>
            <a:endParaRPr lang="nb-NO" altLang="nb-NO"/>
          </a:p>
          <a:p>
            <a:r>
              <a:rPr lang="nb-NO" altLang="nb-NO"/>
              <a:t>Rekeindustrien hadde altså de høyeste nivåene.  Tining av reker var den arbeidsoperasjonen med mest spredning av våte aerosoler.  Bruk av lufttrykk (pulsarer og lasermaskiner) til å fjerne rekeskall, førte til størst spredning av tørre aerosoler. </a:t>
            </a:r>
          </a:p>
          <a:p>
            <a:r>
              <a:rPr lang="nb-NO" altLang="nb-NO"/>
              <a:t>Men også bruk av dyser og spyling av lokaler og utstyr, er viktige kilder til dannelse og spredning av aerosoler generelt i fiskeindustrien. </a:t>
            </a:r>
          </a:p>
          <a:p>
            <a:endParaRPr lang="nb-NO" altLang="nb-NO"/>
          </a:p>
          <a:p>
            <a:r>
              <a:rPr lang="nb-NO" altLang="nb-NO"/>
              <a:t>Generelt kan man si at ved alle arbeidsoperasjoner der det er sprut av vann i rommet, er det høye nivåer aerosoler. </a:t>
            </a:r>
          </a:p>
        </p:txBody>
      </p:sp>
    </p:spTree>
    <p:extLst>
      <p:ext uri="{BB962C8B-B14F-4D97-AF65-F5344CB8AC3E}">
        <p14:creationId xmlns:p14="http://schemas.microsoft.com/office/powerpoint/2010/main" val="4973303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A6029B-CAD2-4616-AFCE-53D56D58F690}" type="slidenum">
              <a:rPr lang="nb-NO" altLang="nb-NO"/>
              <a:pPr/>
              <a:t>6</a:t>
            </a:fld>
            <a:endParaRPr lang="nb-NO" altLang="nb-NO"/>
          </a:p>
        </p:txBody>
      </p:sp>
      <p:sp>
        <p:nvSpPr>
          <p:cNvPr id="37890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Allergener er stoffer som har evnen til å forårsake allergi hos mennesket.  Kjente eksempler er gresspollen og husstøvmidd. </a:t>
            </a:r>
          </a:p>
          <a:p>
            <a:r>
              <a:rPr lang="nb-NO" altLang="nb-NO"/>
              <a:t>Men også i fiskeindustrien er det allergener. Det ble gjort målinger av allergener i luften og det ble påvist allergener fra både reke, torsk, laks og sild i de ulike næringene. </a:t>
            </a:r>
          </a:p>
          <a:p>
            <a:endParaRPr lang="nb-NO" altLang="nb-NO"/>
          </a:p>
          <a:p>
            <a:r>
              <a:rPr lang="nb-NO" altLang="nb-NO"/>
              <a:t>Selv om det ble påvist forekomst av ulike allergener i luft i de ulike industriene, ble det </a:t>
            </a:r>
            <a:r>
              <a:rPr lang="nb-NO" altLang="nb-NO" u="sng"/>
              <a:t>ikke</a:t>
            </a:r>
            <a:r>
              <a:rPr lang="nb-NO" altLang="nb-NO"/>
              <a:t> påvist svært høy forekomst av tegn til allergi i blodprøver av de ansatte, bortsett fra når det gjelder reke.  Av de som hadde tegn til rekeallergi, vist ved blodprøve, jobbet over halvparten i rekeindustrien.  Dette tyder på at allergi kan være en årsak til luftveisplager hos ansatte i rekeindustrien.</a:t>
            </a:r>
          </a:p>
          <a:p>
            <a:endParaRPr lang="nb-NO" altLang="nb-NO"/>
          </a:p>
          <a:p>
            <a:r>
              <a:rPr lang="nb-NO" altLang="nb-NO"/>
              <a:t>Fuktige innemiljø gir økt risiko for bl.a. luftveisplager.  Noe av årsaken til dette kan være muggsopp.  I 16 av 17 undersøkte bedrifter ble det funnet tegn til innendørs muggsoppvekst. I fiskeindustrien kan mye bruk av vann samt kondensdannelse, være årsak til muggsoppvekst på flater som ikke rengjøres daglig.  Metoden man bruker for å finne om det er tegn til innendørs muggsoppvekst, er både inspeksjon for å se om der er soppvekst, prøver fra mistenkelige flekker og måling av soppsporer i inneluft.</a:t>
            </a:r>
          </a:p>
          <a:p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01195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5FBE0-379D-4150-8E65-2C6EBE0B997A}" type="slidenum">
              <a:rPr lang="nb-NO" altLang="nb-NO"/>
              <a:pPr/>
              <a:t>7</a:t>
            </a:fld>
            <a:endParaRPr lang="nb-NO" altLang="nb-NO"/>
          </a:p>
        </p:txBody>
      </p:sp>
      <p:sp>
        <p:nvSpPr>
          <p:cNvPr id="49154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Disse faktorene som er nevnt her, kan være medvirkende årsak til luftveisplager hos enkelte.  </a:t>
            </a:r>
          </a:p>
          <a:p>
            <a:endParaRPr lang="nb-NO" altLang="nb-NO"/>
          </a:p>
          <a:p>
            <a:r>
              <a:rPr lang="nb-NO" altLang="nb-NO"/>
              <a:t>Bruk av latekshansker kan føre til spredning av latekspartikler som enkelte personer kan utvikle allergi mot.  Lateksallergi er økende i befolkningen bl.a. pga økt bruk av latekshansker over de siste tiårene.  Man kan bli allergisk mot lateks-partiklene på samme måte som mot pollen eller reke.  Og allergien kan gi samme type symptomer med f.eks. renning fra nese, kløe i øynene og astma.  </a:t>
            </a:r>
          </a:p>
          <a:p>
            <a:endParaRPr lang="nb-NO" altLang="nb-NO"/>
          </a:p>
          <a:p>
            <a:r>
              <a:rPr lang="nb-NO" altLang="nb-NO"/>
              <a:t>Temperaturforhold og avgasser fra trucker kan bidra til luftveisplager. Dette omhandles i andre deler av denne undervisningen.</a:t>
            </a:r>
          </a:p>
          <a:p>
            <a:endParaRPr lang="nb-NO" altLang="nb-NO"/>
          </a:p>
          <a:p>
            <a:r>
              <a:rPr lang="nb-NO" altLang="nb-NO"/>
              <a:t>Damp fra vaske- og desinfeksjonsmidler kan ha irriterende effekt på luftveiene, og kan dermed også bidra til luftveisplager.</a:t>
            </a:r>
          </a:p>
          <a:p>
            <a:endParaRPr lang="nb-NO" altLang="nb-NO"/>
          </a:p>
          <a:p>
            <a:r>
              <a:rPr lang="nb-NO" altLang="nb-NO"/>
              <a:t>Selvfølgelig kan det være </a:t>
            </a:r>
            <a:r>
              <a:rPr lang="nb-NO" altLang="nb-NO" u="sng"/>
              <a:t>kombinasjonen</a:t>
            </a:r>
            <a:r>
              <a:rPr lang="nb-NO" altLang="nb-NO"/>
              <a:t> av alle de omtalte faktorene, som er årsaken til luftveisplager. </a:t>
            </a:r>
          </a:p>
        </p:txBody>
      </p:sp>
    </p:spTree>
    <p:extLst>
      <p:ext uri="{BB962C8B-B14F-4D97-AF65-F5344CB8AC3E}">
        <p14:creationId xmlns:p14="http://schemas.microsoft.com/office/powerpoint/2010/main" val="3327221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FE681E-E5BC-4221-AC33-EB78094A30BA}" type="slidenum">
              <a:rPr lang="nb-NO" altLang="nb-NO"/>
              <a:pPr/>
              <a:t>8</a:t>
            </a:fld>
            <a:endParaRPr lang="nb-NO" altLang="nb-NO"/>
          </a:p>
        </p:txBody>
      </p:sp>
      <p:sp>
        <p:nvSpPr>
          <p:cNvPr id="39938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Hvis vi nå tar utgangspunkt i at det er en rekke faktorer i fiskeindustrien som kan gi de ansatte luftveisplager, må målet for den enkelte bedrift være å finne ut hvordan det er på deres arbeidsplass.  Deretter er det mulig å sette i verk tiltak for å redusere denne påvirkningen for de ansatte.</a:t>
            </a:r>
          </a:p>
          <a:p>
            <a:endParaRPr lang="nb-NO" altLang="nb-NO"/>
          </a:p>
          <a:p>
            <a:r>
              <a:rPr lang="nb-NO" altLang="nb-NO"/>
              <a:t>Bedriftshelsetjenesten kan være med i dette arbeidet både med å finne ut hvordan forholdene er, komme med råd om forbedringstiltak og eventuelle helseundersøkelser.</a:t>
            </a:r>
          </a:p>
        </p:txBody>
      </p:sp>
    </p:spTree>
    <p:extLst>
      <p:ext uri="{BB962C8B-B14F-4D97-AF65-F5344CB8AC3E}">
        <p14:creationId xmlns:p14="http://schemas.microsoft.com/office/powerpoint/2010/main" val="17255038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b-NO" altLang="nb-NO"/>
              <a:t>© 2005 AMA UNN HF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2FEBA3-B89A-48BF-96AC-AB33EDDAA95F}" type="slidenum">
              <a:rPr lang="nb-NO" altLang="nb-NO"/>
              <a:pPr/>
              <a:t>9</a:t>
            </a:fld>
            <a:endParaRPr lang="nb-NO" altLang="nb-NO"/>
          </a:p>
        </p:txBody>
      </p:sp>
      <p:sp>
        <p:nvSpPr>
          <p:cNvPr id="44034" name="Rectangle 2"/>
          <p:cNvSpPr>
            <a:spLocks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Hva kan kartlegges?   </a:t>
            </a:r>
          </a:p>
          <a:p>
            <a:r>
              <a:rPr lang="nb-NO" altLang="nb-NO"/>
              <a:t>- spredning av bioaerosoler</a:t>
            </a:r>
          </a:p>
          <a:p>
            <a:r>
              <a:rPr lang="nb-NO" altLang="nb-NO"/>
              <a:t>- fuktskade og muggsoppvekst</a:t>
            </a:r>
          </a:p>
          <a:p>
            <a:r>
              <a:rPr lang="nb-NO" altLang="nb-NO"/>
              <a:t>- andre faktorer som temperaturforhold, latekshansker, avgasser fra trucker m.m.</a:t>
            </a:r>
          </a:p>
          <a:p>
            <a:endParaRPr lang="nb-NO" altLang="nb-NO"/>
          </a:p>
          <a:p>
            <a:r>
              <a:rPr lang="nb-NO" altLang="nb-NO"/>
              <a:t>Hensikten med kartleggingen, er å finne ut hvordan det er i deres bedrift i forhold til denne typen påvirkning. </a:t>
            </a:r>
          </a:p>
          <a:p>
            <a:r>
              <a:rPr lang="nb-NO" altLang="nb-NO"/>
              <a:t>Kartleggingen i seg selv bør ikke gjøres mer komplisert enn nødvendig.  Det er ofte nok å gjøre en befaring der man observerer og samler de funn man får.</a:t>
            </a:r>
          </a:p>
          <a:p>
            <a:endParaRPr lang="nb-NO" altLang="nb-NO"/>
          </a:p>
          <a:p>
            <a:r>
              <a:rPr lang="nb-NO" altLang="nb-NO"/>
              <a:t>Det er sjelden behov for å gjøre målinger.</a:t>
            </a:r>
          </a:p>
          <a:p>
            <a:r>
              <a:rPr lang="nb-NO" altLang="nb-NO"/>
              <a:t>Eksempel:  Hvis man </a:t>
            </a:r>
            <a:r>
              <a:rPr lang="nb-NO" altLang="nb-NO" u="sng"/>
              <a:t>ser</a:t>
            </a:r>
            <a:r>
              <a:rPr lang="nb-NO" altLang="nb-NO"/>
              <a:t> at det i et rom spruter mye vann fra en prosess, for eksempel reketining, vet man at der spres det store mengder bioaerosoler.  Og hvis man </a:t>
            </a:r>
            <a:r>
              <a:rPr lang="nb-NO" altLang="nb-NO" u="sng"/>
              <a:t>ser</a:t>
            </a:r>
            <a:r>
              <a:rPr lang="nb-NO" altLang="nb-NO"/>
              <a:t> at det vokser muggsopp på veggene inne, trenger man ikke å gjøre målinger for ytterligere å dokumentere dette.</a:t>
            </a:r>
          </a:p>
          <a:p>
            <a:endParaRPr lang="nb-NO" altLang="nb-NO"/>
          </a:p>
          <a:p>
            <a:r>
              <a:rPr lang="nb-NO" altLang="nb-NO"/>
              <a:t>Det må likevel diskuteres i de enkelte tilfellene om målinger kan tilføre noe ekstra, for eksempel gi utfyllende informasjon til kartleggingen.</a:t>
            </a:r>
          </a:p>
        </p:txBody>
      </p:sp>
    </p:spTree>
    <p:extLst>
      <p:ext uri="{BB962C8B-B14F-4D97-AF65-F5344CB8AC3E}">
        <p14:creationId xmlns:p14="http://schemas.microsoft.com/office/powerpoint/2010/main" val="3322465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8" name="Rectangle 28"/>
          <p:cNvSpPr>
            <a:spLocks noGrp="1" noChangeArrowheads="1"/>
          </p:cNvSpPr>
          <p:nvPr>
            <p:ph type="ctrTitle" sz="quarter"/>
          </p:nvPr>
        </p:nvSpPr>
        <p:spPr>
          <a:xfrm>
            <a:off x="3024188" y="735013"/>
            <a:ext cx="5832475" cy="1470025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nb-NO" altLang="nb-NO" noProof="0" smtClean="0"/>
              <a:t>Klikk for å redigere tittelstil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24188" y="2600325"/>
            <a:ext cx="5788025" cy="3313113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b-NO" altLang="nb-NO" noProof="0" smtClean="0"/>
              <a:t>Klikk for å redigere undertittelstil i malen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2916238" y="1008063"/>
            <a:ext cx="107950" cy="16287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2627313" y="2205038"/>
            <a:ext cx="6516687" cy="1079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pic>
        <p:nvPicPr>
          <p:cNvPr id="5151" name="Picture 31" descr="Kap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63" t="12259"/>
          <a:stretch>
            <a:fillRect/>
          </a:stretch>
        </p:blipFill>
        <p:spPr bwMode="auto">
          <a:xfrm>
            <a:off x="0" y="0"/>
            <a:ext cx="2484438" cy="688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53" name="Group 33"/>
          <p:cNvGrpSpPr>
            <a:grpSpLocks/>
          </p:cNvGrpSpPr>
          <p:nvPr userDrawn="1"/>
        </p:nvGrpSpPr>
        <p:grpSpPr bwMode="auto">
          <a:xfrm>
            <a:off x="4140200" y="6248400"/>
            <a:ext cx="3306763" cy="469900"/>
            <a:chOff x="1927" y="55"/>
            <a:chExt cx="2083" cy="296"/>
          </a:xfrm>
        </p:grpSpPr>
        <p:pic>
          <p:nvPicPr>
            <p:cNvPr id="5154" name="Picture 34" descr="unnsidestnsfarge300dpi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7" y="55"/>
              <a:ext cx="1996" cy="2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155" name="Text Box 35"/>
            <p:cNvSpPr txBox="1">
              <a:spLocks noChangeArrowheads="1"/>
            </p:cNvSpPr>
            <p:nvPr userDrawn="1"/>
          </p:nvSpPr>
          <p:spPr bwMode="auto">
            <a:xfrm>
              <a:off x="2422" y="255"/>
              <a:ext cx="1588" cy="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b-NO" altLang="nb-NO" sz="900">
                  <a:solidFill>
                    <a:srgbClr val="0C2D82"/>
                  </a:solidFill>
                  <a:latin typeface="Arial" panose="020B0604020202020204" pitchFamily="34" charset="0"/>
                </a:rPr>
                <a:t>Arbeids- og miljømedisinsk avdeling</a:t>
              </a:r>
            </a:p>
          </p:txBody>
        </p:sp>
      </p:grpSp>
      <p:grpSp>
        <p:nvGrpSpPr>
          <p:cNvPr id="5156" name="Group 36"/>
          <p:cNvGrpSpPr>
            <a:grpSpLocks noChangeAspect="1"/>
          </p:cNvGrpSpPr>
          <p:nvPr userDrawn="1"/>
        </p:nvGrpSpPr>
        <p:grpSpPr bwMode="auto">
          <a:xfrm>
            <a:off x="8064500" y="447675"/>
            <a:ext cx="749300" cy="533400"/>
            <a:chOff x="4967" y="152"/>
            <a:chExt cx="723" cy="515"/>
          </a:xfrm>
        </p:grpSpPr>
        <p:sp>
          <p:nvSpPr>
            <p:cNvPr id="5157" name="AutoShape 37"/>
            <p:cNvSpPr>
              <a:spLocks noChangeAspect="1" noChangeArrowheads="1" noTextEdit="1"/>
            </p:cNvSpPr>
            <p:nvPr/>
          </p:nvSpPr>
          <p:spPr bwMode="auto">
            <a:xfrm>
              <a:off x="4967" y="152"/>
              <a:ext cx="723" cy="5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158" name="Freeform 38"/>
            <p:cNvSpPr>
              <a:spLocks noChangeAspect="1"/>
            </p:cNvSpPr>
            <p:nvPr/>
          </p:nvSpPr>
          <p:spPr bwMode="auto">
            <a:xfrm>
              <a:off x="5233" y="513"/>
              <a:ext cx="235" cy="145"/>
            </a:xfrm>
            <a:custGeom>
              <a:avLst/>
              <a:gdLst>
                <a:gd name="T0" fmla="*/ 531 w 531"/>
                <a:gd name="T1" fmla="*/ 39 h 328"/>
                <a:gd name="T2" fmla="*/ 526 w 531"/>
                <a:gd name="T3" fmla="*/ 115 h 328"/>
                <a:gd name="T4" fmla="*/ 507 w 531"/>
                <a:gd name="T5" fmla="*/ 186 h 328"/>
                <a:gd name="T6" fmla="*/ 464 w 531"/>
                <a:gd name="T7" fmla="*/ 247 h 328"/>
                <a:gd name="T8" fmla="*/ 415 w 531"/>
                <a:gd name="T9" fmla="*/ 284 h 328"/>
                <a:gd name="T10" fmla="*/ 374 w 531"/>
                <a:gd name="T11" fmla="*/ 304 h 328"/>
                <a:gd name="T12" fmla="*/ 330 w 531"/>
                <a:gd name="T13" fmla="*/ 318 h 328"/>
                <a:gd name="T14" fmla="*/ 284 w 531"/>
                <a:gd name="T15" fmla="*/ 326 h 328"/>
                <a:gd name="T16" fmla="*/ 237 w 531"/>
                <a:gd name="T17" fmla="*/ 328 h 328"/>
                <a:gd name="T18" fmla="*/ 191 w 531"/>
                <a:gd name="T19" fmla="*/ 323 h 328"/>
                <a:gd name="T20" fmla="*/ 147 w 531"/>
                <a:gd name="T21" fmla="*/ 312 h 328"/>
                <a:gd name="T22" fmla="*/ 106 w 531"/>
                <a:gd name="T23" fmla="*/ 292 h 328"/>
                <a:gd name="T24" fmla="*/ 70 w 531"/>
                <a:gd name="T25" fmla="*/ 267 h 328"/>
                <a:gd name="T26" fmla="*/ 41 w 531"/>
                <a:gd name="T27" fmla="*/ 234 h 328"/>
                <a:gd name="T28" fmla="*/ 20 w 531"/>
                <a:gd name="T29" fmla="*/ 197 h 328"/>
                <a:gd name="T30" fmla="*/ 5 w 531"/>
                <a:gd name="T31" fmla="*/ 155 h 328"/>
                <a:gd name="T32" fmla="*/ 13 w 531"/>
                <a:gd name="T33" fmla="*/ 132 h 328"/>
                <a:gd name="T34" fmla="*/ 38 w 531"/>
                <a:gd name="T35" fmla="*/ 134 h 328"/>
                <a:gd name="T36" fmla="*/ 62 w 531"/>
                <a:gd name="T37" fmla="*/ 139 h 328"/>
                <a:gd name="T38" fmla="*/ 88 w 531"/>
                <a:gd name="T39" fmla="*/ 142 h 328"/>
                <a:gd name="T40" fmla="*/ 118 w 531"/>
                <a:gd name="T41" fmla="*/ 140 h 328"/>
                <a:gd name="T42" fmla="*/ 149 w 531"/>
                <a:gd name="T43" fmla="*/ 137 h 328"/>
                <a:gd name="T44" fmla="*/ 180 w 531"/>
                <a:gd name="T45" fmla="*/ 131 h 328"/>
                <a:gd name="T46" fmla="*/ 211 w 531"/>
                <a:gd name="T47" fmla="*/ 123 h 328"/>
                <a:gd name="T48" fmla="*/ 252 w 531"/>
                <a:gd name="T49" fmla="*/ 111 h 328"/>
                <a:gd name="T50" fmla="*/ 302 w 531"/>
                <a:gd name="T51" fmla="*/ 95 h 328"/>
                <a:gd name="T52" fmla="*/ 353 w 531"/>
                <a:gd name="T53" fmla="*/ 76 h 328"/>
                <a:gd name="T54" fmla="*/ 402 w 531"/>
                <a:gd name="T55" fmla="*/ 55 h 328"/>
                <a:gd name="T56" fmla="*/ 440 w 531"/>
                <a:gd name="T57" fmla="*/ 40 h 328"/>
                <a:gd name="T58" fmla="*/ 464 w 531"/>
                <a:gd name="T59" fmla="*/ 29 h 328"/>
                <a:gd name="T60" fmla="*/ 489 w 531"/>
                <a:gd name="T61" fmla="*/ 19 h 328"/>
                <a:gd name="T62" fmla="*/ 513 w 531"/>
                <a:gd name="T63" fmla="*/ 8 h 328"/>
                <a:gd name="T64" fmla="*/ 528 w 531"/>
                <a:gd name="T65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1" h="328">
                  <a:moveTo>
                    <a:pt x="528" y="0"/>
                  </a:moveTo>
                  <a:lnTo>
                    <a:pt x="531" y="39"/>
                  </a:lnTo>
                  <a:lnTo>
                    <a:pt x="529" y="77"/>
                  </a:lnTo>
                  <a:lnTo>
                    <a:pt x="526" y="115"/>
                  </a:lnTo>
                  <a:lnTo>
                    <a:pt x="518" y="150"/>
                  </a:lnTo>
                  <a:lnTo>
                    <a:pt x="507" y="186"/>
                  </a:lnTo>
                  <a:lnTo>
                    <a:pt x="489" y="216"/>
                  </a:lnTo>
                  <a:lnTo>
                    <a:pt x="464" y="247"/>
                  </a:lnTo>
                  <a:lnTo>
                    <a:pt x="433" y="273"/>
                  </a:lnTo>
                  <a:lnTo>
                    <a:pt x="415" y="284"/>
                  </a:lnTo>
                  <a:lnTo>
                    <a:pt x="396" y="296"/>
                  </a:lnTo>
                  <a:lnTo>
                    <a:pt x="374" y="304"/>
                  </a:lnTo>
                  <a:lnTo>
                    <a:pt x="353" y="312"/>
                  </a:lnTo>
                  <a:lnTo>
                    <a:pt x="330" y="318"/>
                  </a:lnTo>
                  <a:lnTo>
                    <a:pt x="307" y="323"/>
                  </a:lnTo>
                  <a:lnTo>
                    <a:pt x="284" y="326"/>
                  </a:lnTo>
                  <a:lnTo>
                    <a:pt x="262" y="328"/>
                  </a:lnTo>
                  <a:lnTo>
                    <a:pt x="237" y="328"/>
                  </a:lnTo>
                  <a:lnTo>
                    <a:pt x="214" y="326"/>
                  </a:lnTo>
                  <a:lnTo>
                    <a:pt x="191" y="323"/>
                  </a:lnTo>
                  <a:lnTo>
                    <a:pt x="168" y="318"/>
                  </a:lnTo>
                  <a:lnTo>
                    <a:pt x="147" y="312"/>
                  </a:lnTo>
                  <a:lnTo>
                    <a:pt x="126" y="304"/>
                  </a:lnTo>
                  <a:lnTo>
                    <a:pt x="106" y="292"/>
                  </a:lnTo>
                  <a:lnTo>
                    <a:pt x="88" y="281"/>
                  </a:lnTo>
                  <a:lnTo>
                    <a:pt x="70" y="267"/>
                  </a:lnTo>
                  <a:lnTo>
                    <a:pt x="54" y="250"/>
                  </a:lnTo>
                  <a:lnTo>
                    <a:pt x="41" y="234"/>
                  </a:lnTo>
                  <a:lnTo>
                    <a:pt x="30" y="216"/>
                  </a:lnTo>
                  <a:lnTo>
                    <a:pt x="20" y="197"/>
                  </a:lnTo>
                  <a:lnTo>
                    <a:pt x="12" y="176"/>
                  </a:lnTo>
                  <a:lnTo>
                    <a:pt x="5" y="155"/>
                  </a:lnTo>
                  <a:lnTo>
                    <a:pt x="0" y="132"/>
                  </a:lnTo>
                  <a:lnTo>
                    <a:pt x="13" y="132"/>
                  </a:lnTo>
                  <a:lnTo>
                    <a:pt x="25" y="134"/>
                  </a:lnTo>
                  <a:lnTo>
                    <a:pt x="38" y="134"/>
                  </a:lnTo>
                  <a:lnTo>
                    <a:pt x="51" y="137"/>
                  </a:lnTo>
                  <a:lnTo>
                    <a:pt x="62" y="139"/>
                  </a:lnTo>
                  <a:lnTo>
                    <a:pt x="75" y="140"/>
                  </a:lnTo>
                  <a:lnTo>
                    <a:pt x="88" y="142"/>
                  </a:lnTo>
                  <a:lnTo>
                    <a:pt x="101" y="142"/>
                  </a:lnTo>
                  <a:lnTo>
                    <a:pt x="118" y="140"/>
                  </a:lnTo>
                  <a:lnTo>
                    <a:pt x="133" y="139"/>
                  </a:lnTo>
                  <a:lnTo>
                    <a:pt x="149" y="137"/>
                  </a:lnTo>
                  <a:lnTo>
                    <a:pt x="165" y="134"/>
                  </a:lnTo>
                  <a:lnTo>
                    <a:pt x="180" y="131"/>
                  </a:lnTo>
                  <a:lnTo>
                    <a:pt x="196" y="128"/>
                  </a:lnTo>
                  <a:lnTo>
                    <a:pt x="211" y="123"/>
                  </a:lnTo>
                  <a:lnTo>
                    <a:pt x="226" y="119"/>
                  </a:lnTo>
                  <a:lnTo>
                    <a:pt x="252" y="111"/>
                  </a:lnTo>
                  <a:lnTo>
                    <a:pt x="278" y="103"/>
                  </a:lnTo>
                  <a:lnTo>
                    <a:pt x="302" y="95"/>
                  </a:lnTo>
                  <a:lnTo>
                    <a:pt x="329" y="85"/>
                  </a:lnTo>
                  <a:lnTo>
                    <a:pt x="353" y="76"/>
                  </a:lnTo>
                  <a:lnTo>
                    <a:pt x="378" y="66"/>
                  </a:lnTo>
                  <a:lnTo>
                    <a:pt x="402" y="55"/>
                  </a:lnTo>
                  <a:lnTo>
                    <a:pt x="428" y="45"/>
                  </a:lnTo>
                  <a:lnTo>
                    <a:pt x="440" y="40"/>
                  </a:lnTo>
                  <a:lnTo>
                    <a:pt x="453" y="35"/>
                  </a:lnTo>
                  <a:lnTo>
                    <a:pt x="464" y="29"/>
                  </a:lnTo>
                  <a:lnTo>
                    <a:pt x="477" y="24"/>
                  </a:lnTo>
                  <a:lnTo>
                    <a:pt x="489" y="19"/>
                  </a:lnTo>
                  <a:lnTo>
                    <a:pt x="502" y="13"/>
                  </a:lnTo>
                  <a:lnTo>
                    <a:pt x="513" y="8"/>
                  </a:lnTo>
                  <a:lnTo>
                    <a:pt x="526" y="3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159" name="Freeform 39"/>
            <p:cNvSpPr>
              <a:spLocks noChangeAspect="1"/>
            </p:cNvSpPr>
            <p:nvPr/>
          </p:nvSpPr>
          <p:spPr bwMode="auto">
            <a:xfrm>
              <a:off x="5231" y="164"/>
              <a:ext cx="235" cy="143"/>
            </a:xfrm>
            <a:custGeom>
              <a:avLst/>
              <a:gdLst>
                <a:gd name="T0" fmla="*/ 153 w 532"/>
                <a:gd name="T1" fmla="*/ 12 h 324"/>
                <a:gd name="T2" fmla="*/ 178 w 532"/>
                <a:gd name="T3" fmla="*/ 5 h 324"/>
                <a:gd name="T4" fmla="*/ 202 w 532"/>
                <a:gd name="T5" fmla="*/ 2 h 324"/>
                <a:gd name="T6" fmla="*/ 227 w 532"/>
                <a:gd name="T7" fmla="*/ 0 h 324"/>
                <a:gd name="T8" fmla="*/ 251 w 532"/>
                <a:gd name="T9" fmla="*/ 2 h 324"/>
                <a:gd name="T10" fmla="*/ 276 w 532"/>
                <a:gd name="T11" fmla="*/ 5 h 324"/>
                <a:gd name="T12" fmla="*/ 299 w 532"/>
                <a:gd name="T13" fmla="*/ 10 h 324"/>
                <a:gd name="T14" fmla="*/ 321 w 532"/>
                <a:gd name="T15" fmla="*/ 17 h 324"/>
                <a:gd name="T16" fmla="*/ 344 w 532"/>
                <a:gd name="T17" fmla="*/ 25 h 324"/>
                <a:gd name="T18" fmla="*/ 366 w 532"/>
                <a:gd name="T19" fmla="*/ 36 h 324"/>
                <a:gd name="T20" fmla="*/ 387 w 532"/>
                <a:gd name="T21" fmla="*/ 47 h 324"/>
                <a:gd name="T22" fmla="*/ 408 w 532"/>
                <a:gd name="T23" fmla="*/ 62 h 324"/>
                <a:gd name="T24" fmla="*/ 426 w 532"/>
                <a:gd name="T25" fmla="*/ 76 h 324"/>
                <a:gd name="T26" fmla="*/ 444 w 532"/>
                <a:gd name="T27" fmla="*/ 93 h 324"/>
                <a:gd name="T28" fmla="*/ 462 w 532"/>
                <a:gd name="T29" fmla="*/ 110 h 324"/>
                <a:gd name="T30" fmla="*/ 477 w 532"/>
                <a:gd name="T31" fmla="*/ 130 h 324"/>
                <a:gd name="T32" fmla="*/ 491 w 532"/>
                <a:gd name="T33" fmla="*/ 149 h 324"/>
                <a:gd name="T34" fmla="*/ 516 w 532"/>
                <a:gd name="T35" fmla="*/ 193 h 324"/>
                <a:gd name="T36" fmla="*/ 527 w 532"/>
                <a:gd name="T37" fmla="*/ 233 h 324"/>
                <a:gd name="T38" fmla="*/ 531 w 532"/>
                <a:gd name="T39" fmla="*/ 275 h 324"/>
                <a:gd name="T40" fmla="*/ 532 w 532"/>
                <a:gd name="T41" fmla="*/ 324 h 324"/>
                <a:gd name="T42" fmla="*/ 508 w 532"/>
                <a:gd name="T43" fmla="*/ 304 h 324"/>
                <a:gd name="T44" fmla="*/ 478 w 532"/>
                <a:gd name="T45" fmla="*/ 287 h 324"/>
                <a:gd name="T46" fmla="*/ 446 w 532"/>
                <a:gd name="T47" fmla="*/ 270 h 324"/>
                <a:gd name="T48" fmla="*/ 411 w 532"/>
                <a:gd name="T49" fmla="*/ 258 h 324"/>
                <a:gd name="T50" fmla="*/ 375 w 532"/>
                <a:gd name="T51" fmla="*/ 246 h 324"/>
                <a:gd name="T52" fmla="*/ 339 w 532"/>
                <a:gd name="T53" fmla="*/ 237 h 324"/>
                <a:gd name="T54" fmla="*/ 305 w 532"/>
                <a:gd name="T55" fmla="*/ 230 h 324"/>
                <a:gd name="T56" fmla="*/ 274 w 532"/>
                <a:gd name="T57" fmla="*/ 225 h 324"/>
                <a:gd name="T58" fmla="*/ 251 w 532"/>
                <a:gd name="T59" fmla="*/ 224 h 324"/>
                <a:gd name="T60" fmla="*/ 228 w 532"/>
                <a:gd name="T61" fmla="*/ 222 h 324"/>
                <a:gd name="T62" fmla="*/ 205 w 532"/>
                <a:gd name="T63" fmla="*/ 220 h 324"/>
                <a:gd name="T64" fmla="*/ 184 w 532"/>
                <a:gd name="T65" fmla="*/ 220 h 324"/>
                <a:gd name="T66" fmla="*/ 161 w 532"/>
                <a:gd name="T67" fmla="*/ 220 h 324"/>
                <a:gd name="T68" fmla="*/ 139 w 532"/>
                <a:gd name="T69" fmla="*/ 220 h 324"/>
                <a:gd name="T70" fmla="*/ 116 w 532"/>
                <a:gd name="T71" fmla="*/ 220 h 324"/>
                <a:gd name="T72" fmla="*/ 93 w 532"/>
                <a:gd name="T73" fmla="*/ 220 h 324"/>
                <a:gd name="T74" fmla="*/ 80 w 532"/>
                <a:gd name="T75" fmla="*/ 222 h 324"/>
                <a:gd name="T76" fmla="*/ 65 w 532"/>
                <a:gd name="T77" fmla="*/ 224 h 324"/>
                <a:gd name="T78" fmla="*/ 49 w 532"/>
                <a:gd name="T79" fmla="*/ 225 h 324"/>
                <a:gd name="T80" fmla="*/ 32 w 532"/>
                <a:gd name="T81" fmla="*/ 225 h 324"/>
                <a:gd name="T82" fmla="*/ 18 w 532"/>
                <a:gd name="T83" fmla="*/ 224 h 324"/>
                <a:gd name="T84" fmla="*/ 6 w 532"/>
                <a:gd name="T85" fmla="*/ 220 h 324"/>
                <a:gd name="T86" fmla="*/ 0 w 532"/>
                <a:gd name="T87" fmla="*/ 212 h 324"/>
                <a:gd name="T88" fmla="*/ 0 w 532"/>
                <a:gd name="T89" fmla="*/ 199 h 324"/>
                <a:gd name="T90" fmla="*/ 5 w 532"/>
                <a:gd name="T91" fmla="*/ 186 h 324"/>
                <a:gd name="T92" fmla="*/ 13 w 532"/>
                <a:gd name="T93" fmla="*/ 173 h 324"/>
                <a:gd name="T94" fmla="*/ 23 w 532"/>
                <a:gd name="T95" fmla="*/ 161 h 324"/>
                <a:gd name="T96" fmla="*/ 31 w 532"/>
                <a:gd name="T97" fmla="*/ 149 h 324"/>
                <a:gd name="T98" fmla="*/ 39 w 532"/>
                <a:gd name="T99" fmla="*/ 135 h 324"/>
                <a:gd name="T100" fmla="*/ 45 w 532"/>
                <a:gd name="T101" fmla="*/ 120 h 324"/>
                <a:gd name="T102" fmla="*/ 52 w 532"/>
                <a:gd name="T103" fmla="*/ 106 h 324"/>
                <a:gd name="T104" fmla="*/ 58 w 532"/>
                <a:gd name="T105" fmla="*/ 91 h 324"/>
                <a:gd name="T106" fmla="*/ 67 w 532"/>
                <a:gd name="T107" fmla="*/ 78 h 324"/>
                <a:gd name="T108" fmla="*/ 76 w 532"/>
                <a:gd name="T109" fmla="*/ 65 h 324"/>
                <a:gd name="T110" fmla="*/ 86 w 532"/>
                <a:gd name="T111" fmla="*/ 54 h 324"/>
                <a:gd name="T112" fmla="*/ 98 w 532"/>
                <a:gd name="T113" fmla="*/ 43 h 324"/>
                <a:gd name="T114" fmla="*/ 111 w 532"/>
                <a:gd name="T115" fmla="*/ 33 h 324"/>
                <a:gd name="T116" fmla="*/ 124 w 532"/>
                <a:gd name="T117" fmla="*/ 25 h 324"/>
                <a:gd name="T118" fmla="*/ 139 w 532"/>
                <a:gd name="T119" fmla="*/ 17 h 324"/>
                <a:gd name="T120" fmla="*/ 153 w 532"/>
                <a:gd name="T121" fmla="*/ 12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32" h="324">
                  <a:moveTo>
                    <a:pt x="153" y="12"/>
                  </a:moveTo>
                  <a:lnTo>
                    <a:pt x="178" y="5"/>
                  </a:lnTo>
                  <a:lnTo>
                    <a:pt x="202" y="2"/>
                  </a:lnTo>
                  <a:lnTo>
                    <a:pt x="227" y="0"/>
                  </a:lnTo>
                  <a:lnTo>
                    <a:pt x="251" y="2"/>
                  </a:lnTo>
                  <a:lnTo>
                    <a:pt x="276" y="5"/>
                  </a:lnTo>
                  <a:lnTo>
                    <a:pt x="299" y="10"/>
                  </a:lnTo>
                  <a:lnTo>
                    <a:pt x="321" y="17"/>
                  </a:lnTo>
                  <a:lnTo>
                    <a:pt x="344" y="25"/>
                  </a:lnTo>
                  <a:lnTo>
                    <a:pt x="366" y="36"/>
                  </a:lnTo>
                  <a:lnTo>
                    <a:pt x="387" y="47"/>
                  </a:lnTo>
                  <a:lnTo>
                    <a:pt x="408" y="62"/>
                  </a:lnTo>
                  <a:lnTo>
                    <a:pt x="426" y="76"/>
                  </a:lnTo>
                  <a:lnTo>
                    <a:pt x="444" y="93"/>
                  </a:lnTo>
                  <a:lnTo>
                    <a:pt x="462" y="110"/>
                  </a:lnTo>
                  <a:lnTo>
                    <a:pt x="477" y="130"/>
                  </a:lnTo>
                  <a:lnTo>
                    <a:pt x="491" y="149"/>
                  </a:lnTo>
                  <a:lnTo>
                    <a:pt x="516" y="193"/>
                  </a:lnTo>
                  <a:lnTo>
                    <a:pt x="527" y="233"/>
                  </a:lnTo>
                  <a:lnTo>
                    <a:pt x="531" y="275"/>
                  </a:lnTo>
                  <a:lnTo>
                    <a:pt x="532" y="324"/>
                  </a:lnTo>
                  <a:lnTo>
                    <a:pt x="508" y="304"/>
                  </a:lnTo>
                  <a:lnTo>
                    <a:pt x="478" y="287"/>
                  </a:lnTo>
                  <a:lnTo>
                    <a:pt x="446" y="270"/>
                  </a:lnTo>
                  <a:lnTo>
                    <a:pt x="411" y="258"/>
                  </a:lnTo>
                  <a:lnTo>
                    <a:pt x="375" y="246"/>
                  </a:lnTo>
                  <a:lnTo>
                    <a:pt x="339" y="237"/>
                  </a:lnTo>
                  <a:lnTo>
                    <a:pt x="305" y="230"/>
                  </a:lnTo>
                  <a:lnTo>
                    <a:pt x="274" y="225"/>
                  </a:lnTo>
                  <a:lnTo>
                    <a:pt x="251" y="224"/>
                  </a:lnTo>
                  <a:lnTo>
                    <a:pt x="228" y="222"/>
                  </a:lnTo>
                  <a:lnTo>
                    <a:pt x="205" y="220"/>
                  </a:lnTo>
                  <a:lnTo>
                    <a:pt x="184" y="220"/>
                  </a:lnTo>
                  <a:lnTo>
                    <a:pt x="161" y="220"/>
                  </a:lnTo>
                  <a:lnTo>
                    <a:pt x="139" y="220"/>
                  </a:lnTo>
                  <a:lnTo>
                    <a:pt x="116" y="220"/>
                  </a:lnTo>
                  <a:lnTo>
                    <a:pt x="93" y="220"/>
                  </a:lnTo>
                  <a:lnTo>
                    <a:pt x="80" y="222"/>
                  </a:lnTo>
                  <a:lnTo>
                    <a:pt x="65" y="224"/>
                  </a:lnTo>
                  <a:lnTo>
                    <a:pt x="49" y="225"/>
                  </a:lnTo>
                  <a:lnTo>
                    <a:pt x="32" y="225"/>
                  </a:lnTo>
                  <a:lnTo>
                    <a:pt x="18" y="224"/>
                  </a:lnTo>
                  <a:lnTo>
                    <a:pt x="6" y="220"/>
                  </a:lnTo>
                  <a:lnTo>
                    <a:pt x="0" y="212"/>
                  </a:lnTo>
                  <a:lnTo>
                    <a:pt x="0" y="199"/>
                  </a:lnTo>
                  <a:lnTo>
                    <a:pt x="5" y="186"/>
                  </a:lnTo>
                  <a:lnTo>
                    <a:pt x="13" y="173"/>
                  </a:lnTo>
                  <a:lnTo>
                    <a:pt x="23" y="161"/>
                  </a:lnTo>
                  <a:lnTo>
                    <a:pt x="31" y="149"/>
                  </a:lnTo>
                  <a:lnTo>
                    <a:pt x="39" y="135"/>
                  </a:lnTo>
                  <a:lnTo>
                    <a:pt x="45" y="120"/>
                  </a:lnTo>
                  <a:lnTo>
                    <a:pt x="52" y="106"/>
                  </a:lnTo>
                  <a:lnTo>
                    <a:pt x="58" y="91"/>
                  </a:lnTo>
                  <a:lnTo>
                    <a:pt x="67" y="78"/>
                  </a:lnTo>
                  <a:lnTo>
                    <a:pt x="76" y="65"/>
                  </a:lnTo>
                  <a:lnTo>
                    <a:pt x="86" y="54"/>
                  </a:lnTo>
                  <a:lnTo>
                    <a:pt x="98" y="43"/>
                  </a:lnTo>
                  <a:lnTo>
                    <a:pt x="111" y="33"/>
                  </a:lnTo>
                  <a:lnTo>
                    <a:pt x="124" y="25"/>
                  </a:lnTo>
                  <a:lnTo>
                    <a:pt x="139" y="17"/>
                  </a:lnTo>
                  <a:lnTo>
                    <a:pt x="153" y="12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160" name="Freeform 40"/>
            <p:cNvSpPr>
              <a:spLocks noChangeAspect="1"/>
            </p:cNvSpPr>
            <p:nvPr/>
          </p:nvSpPr>
          <p:spPr bwMode="auto">
            <a:xfrm>
              <a:off x="4968" y="236"/>
              <a:ext cx="720" cy="359"/>
            </a:xfrm>
            <a:custGeom>
              <a:avLst/>
              <a:gdLst>
                <a:gd name="T0" fmla="*/ 280 w 1624"/>
                <a:gd name="T1" fmla="*/ 110 h 812"/>
                <a:gd name="T2" fmla="*/ 330 w 1624"/>
                <a:gd name="T3" fmla="*/ 84 h 812"/>
                <a:gd name="T4" fmla="*/ 383 w 1624"/>
                <a:gd name="T5" fmla="*/ 62 h 812"/>
                <a:gd name="T6" fmla="*/ 436 w 1624"/>
                <a:gd name="T7" fmla="*/ 42 h 812"/>
                <a:gd name="T8" fmla="*/ 490 w 1624"/>
                <a:gd name="T9" fmla="*/ 28 h 812"/>
                <a:gd name="T10" fmla="*/ 552 w 1624"/>
                <a:gd name="T11" fmla="*/ 15 h 812"/>
                <a:gd name="T12" fmla="*/ 628 w 1624"/>
                <a:gd name="T13" fmla="*/ 5 h 812"/>
                <a:gd name="T14" fmla="*/ 724 w 1624"/>
                <a:gd name="T15" fmla="*/ 0 h 812"/>
                <a:gd name="T16" fmla="*/ 806 w 1624"/>
                <a:gd name="T17" fmla="*/ 5 h 812"/>
                <a:gd name="T18" fmla="*/ 881 w 1624"/>
                <a:gd name="T19" fmla="*/ 18 h 812"/>
                <a:gd name="T20" fmla="*/ 951 w 1624"/>
                <a:gd name="T21" fmla="*/ 34 h 812"/>
                <a:gd name="T22" fmla="*/ 1020 w 1624"/>
                <a:gd name="T23" fmla="*/ 55 h 812"/>
                <a:gd name="T24" fmla="*/ 1092 w 1624"/>
                <a:gd name="T25" fmla="*/ 83 h 812"/>
                <a:gd name="T26" fmla="*/ 1149 w 1624"/>
                <a:gd name="T27" fmla="*/ 113 h 812"/>
                <a:gd name="T28" fmla="*/ 1199 w 1624"/>
                <a:gd name="T29" fmla="*/ 144 h 812"/>
                <a:gd name="T30" fmla="*/ 1245 w 1624"/>
                <a:gd name="T31" fmla="*/ 178 h 812"/>
                <a:gd name="T32" fmla="*/ 1286 w 1624"/>
                <a:gd name="T33" fmla="*/ 215 h 812"/>
                <a:gd name="T34" fmla="*/ 1333 w 1624"/>
                <a:gd name="T35" fmla="*/ 265 h 812"/>
                <a:gd name="T36" fmla="*/ 1384 w 1624"/>
                <a:gd name="T37" fmla="*/ 317 h 812"/>
                <a:gd name="T38" fmla="*/ 1451 w 1624"/>
                <a:gd name="T39" fmla="*/ 228 h 812"/>
                <a:gd name="T40" fmla="*/ 1528 w 1624"/>
                <a:gd name="T41" fmla="*/ 113 h 812"/>
                <a:gd name="T42" fmla="*/ 1572 w 1624"/>
                <a:gd name="T43" fmla="*/ 71 h 812"/>
                <a:gd name="T44" fmla="*/ 1608 w 1624"/>
                <a:gd name="T45" fmla="*/ 152 h 812"/>
                <a:gd name="T46" fmla="*/ 1624 w 1624"/>
                <a:gd name="T47" fmla="*/ 435 h 812"/>
                <a:gd name="T48" fmla="*/ 1609 w 1624"/>
                <a:gd name="T49" fmla="*/ 568 h 812"/>
                <a:gd name="T50" fmla="*/ 1583 w 1624"/>
                <a:gd name="T51" fmla="*/ 671 h 812"/>
                <a:gd name="T52" fmla="*/ 1552 w 1624"/>
                <a:gd name="T53" fmla="*/ 715 h 812"/>
                <a:gd name="T54" fmla="*/ 1489 w 1624"/>
                <a:gd name="T55" fmla="*/ 639 h 812"/>
                <a:gd name="T56" fmla="*/ 1407 w 1624"/>
                <a:gd name="T57" fmla="*/ 524 h 812"/>
                <a:gd name="T58" fmla="*/ 1348 w 1624"/>
                <a:gd name="T59" fmla="*/ 505 h 812"/>
                <a:gd name="T60" fmla="*/ 1268 w 1624"/>
                <a:gd name="T61" fmla="*/ 589 h 812"/>
                <a:gd name="T62" fmla="*/ 1178 w 1624"/>
                <a:gd name="T63" fmla="*/ 658 h 812"/>
                <a:gd name="T64" fmla="*/ 1103 w 1624"/>
                <a:gd name="T65" fmla="*/ 702 h 812"/>
                <a:gd name="T66" fmla="*/ 1034 w 1624"/>
                <a:gd name="T67" fmla="*/ 731 h 812"/>
                <a:gd name="T68" fmla="*/ 964 w 1624"/>
                <a:gd name="T69" fmla="*/ 755 h 812"/>
                <a:gd name="T70" fmla="*/ 892 w 1624"/>
                <a:gd name="T71" fmla="*/ 776 h 812"/>
                <a:gd name="T72" fmla="*/ 819 w 1624"/>
                <a:gd name="T73" fmla="*/ 792 h 812"/>
                <a:gd name="T74" fmla="*/ 740 w 1624"/>
                <a:gd name="T75" fmla="*/ 805 h 812"/>
                <a:gd name="T76" fmla="*/ 657 w 1624"/>
                <a:gd name="T77" fmla="*/ 812 h 812"/>
                <a:gd name="T78" fmla="*/ 580 w 1624"/>
                <a:gd name="T79" fmla="*/ 808 h 812"/>
                <a:gd name="T80" fmla="*/ 503 w 1624"/>
                <a:gd name="T81" fmla="*/ 796 h 812"/>
                <a:gd name="T82" fmla="*/ 427 w 1624"/>
                <a:gd name="T83" fmla="*/ 776 h 812"/>
                <a:gd name="T84" fmla="*/ 343 w 1624"/>
                <a:gd name="T85" fmla="*/ 752 h 812"/>
                <a:gd name="T86" fmla="*/ 258 w 1624"/>
                <a:gd name="T87" fmla="*/ 716 h 812"/>
                <a:gd name="T88" fmla="*/ 164 w 1624"/>
                <a:gd name="T89" fmla="*/ 663 h 812"/>
                <a:gd name="T90" fmla="*/ 100 w 1624"/>
                <a:gd name="T91" fmla="*/ 613 h 812"/>
                <a:gd name="T92" fmla="*/ 43 w 1624"/>
                <a:gd name="T93" fmla="*/ 532 h 812"/>
                <a:gd name="T94" fmla="*/ 4 w 1624"/>
                <a:gd name="T95" fmla="*/ 458 h 812"/>
                <a:gd name="T96" fmla="*/ 7 w 1624"/>
                <a:gd name="T97" fmla="*/ 424 h 812"/>
                <a:gd name="T98" fmla="*/ 28 w 1624"/>
                <a:gd name="T99" fmla="*/ 369 h 812"/>
                <a:gd name="T100" fmla="*/ 74 w 1624"/>
                <a:gd name="T101" fmla="*/ 290 h 812"/>
                <a:gd name="T102" fmla="*/ 129 w 1624"/>
                <a:gd name="T103" fmla="*/ 226 h 812"/>
                <a:gd name="T104" fmla="*/ 198 w 1624"/>
                <a:gd name="T105" fmla="*/ 167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24" h="812">
                  <a:moveTo>
                    <a:pt x="249" y="131"/>
                  </a:moveTo>
                  <a:lnTo>
                    <a:pt x="265" y="121"/>
                  </a:lnTo>
                  <a:lnTo>
                    <a:pt x="280" y="110"/>
                  </a:lnTo>
                  <a:lnTo>
                    <a:pt x="296" y="102"/>
                  </a:lnTo>
                  <a:lnTo>
                    <a:pt x="314" y="92"/>
                  </a:lnTo>
                  <a:lnTo>
                    <a:pt x="330" y="84"/>
                  </a:lnTo>
                  <a:lnTo>
                    <a:pt x="347" y="76"/>
                  </a:lnTo>
                  <a:lnTo>
                    <a:pt x="365" y="68"/>
                  </a:lnTo>
                  <a:lnTo>
                    <a:pt x="383" y="62"/>
                  </a:lnTo>
                  <a:lnTo>
                    <a:pt x="401" y="55"/>
                  </a:lnTo>
                  <a:lnTo>
                    <a:pt x="418" y="49"/>
                  </a:lnTo>
                  <a:lnTo>
                    <a:pt x="436" y="42"/>
                  </a:lnTo>
                  <a:lnTo>
                    <a:pt x="454" y="37"/>
                  </a:lnTo>
                  <a:lnTo>
                    <a:pt x="472" y="32"/>
                  </a:lnTo>
                  <a:lnTo>
                    <a:pt x="490" y="28"/>
                  </a:lnTo>
                  <a:lnTo>
                    <a:pt x="510" y="23"/>
                  </a:lnTo>
                  <a:lnTo>
                    <a:pt x="528" y="20"/>
                  </a:lnTo>
                  <a:lnTo>
                    <a:pt x="552" y="15"/>
                  </a:lnTo>
                  <a:lnTo>
                    <a:pt x="577" y="11"/>
                  </a:lnTo>
                  <a:lnTo>
                    <a:pt x="601" y="8"/>
                  </a:lnTo>
                  <a:lnTo>
                    <a:pt x="628" y="5"/>
                  </a:lnTo>
                  <a:lnTo>
                    <a:pt x="657" y="2"/>
                  </a:lnTo>
                  <a:lnTo>
                    <a:pt x="688" y="0"/>
                  </a:lnTo>
                  <a:lnTo>
                    <a:pt x="724" y="0"/>
                  </a:lnTo>
                  <a:lnTo>
                    <a:pt x="762" y="2"/>
                  </a:lnTo>
                  <a:lnTo>
                    <a:pt x="783" y="3"/>
                  </a:lnTo>
                  <a:lnTo>
                    <a:pt x="806" y="5"/>
                  </a:lnTo>
                  <a:lnTo>
                    <a:pt x="832" y="10"/>
                  </a:lnTo>
                  <a:lnTo>
                    <a:pt x="856" y="13"/>
                  </a:lnTo>
                  <a:lnTo>
                    <a:pt x="881" y="18"/>
                  </a:lnTo>
                  <a:lnTo>
                    <a:pt x="907" y="24"/>
                  </a:lnTo>
                  <a:lnTo>
                    <a:pt x="930" y="29"/>
                  </a:lnTo>
                  <a:lnTo>
                    <a:pt x="951" y="34"/>
                  </a:lnTo>
                  <a:lnTo>
                    <a:pt x="972" y="39"/>
                  </a:lnTo>
                  <a:lnTo>
                    <a:pt x="995" y="47"/>
                  </a:lnTo>
                  <a:lnTo>
                    <a:pt x="1020" y="55"/>
                  </a:lnTo>
                  <a:lnTo>
                    <a:pt x="1044" y="63"/>
                  </a:lnTo>
                  <a:lnTo>
                    <a:pt x="1067" y="73"/>
                  </a:lnTo>
                  <a:lnTo>
                    <a:pt x="1092" y="83"/>
                  </a:lnTo>
                  <a:lnTo>
                    <a:pt x="1113" y="94"/>
                  </a:lnTo>
                  <a:lnTo>
                    <a:pt x="1132" y="104"/>
                  </a:lnTo>
                  <a:lnTo>
                    <a:pt x="1149" y="113"/>
                  </a:lnTo>
                  <a:lnTo>
                    <a:pt x="1167" y="123"/>
                  </a:lnTo>
                  <a:lnTo>
                    <a:pt x="1183" y="133"/>
                  </a:lnTo>
                  <a:lnTo>
                    <a:pt x="1199" y="144"/>
                  </a:lnTo>
                  <a:lnTo>
                    <a:pt x="1214" y="154"/>
                  </a:lnTo>
                  <a:lnTo>
                    <a:pt x="1230" y="167"/>
                  </a:lnTo>
                  <a:lnTo>
                    <a:pt x="1245" y="178"/>
                  </a:lnTo>
                  <a:lnTo>
                    <a:pt x="1260" y="191"/>
                  </a:lnTo>
                  <a:lnTo>
                    <a:pt x="1273" y="202"/>
                  </a:lnTo>
                  <a:lnTo>
                    <a:pt x="1286" y="215"/>
                  </a:lnTo>
                  <a:lnTo>
                    <a:pt x="1301" y="231"/>
                  </a:lnTo>
                  <a:lnTo>
                    <a:pt x="1317" y="248"/>
                  </a:lnTo>
                  <a:lnTo>
                    <a:pt x="1333" y="265"/>
                  </a:lnTo>
                  <a:lnTo>
                    <a:pt x="1350" y="283"/>
                  </a:lnTo>
                  <a:lnTo>
                    <a:pt x="1366" y="301"/>
                  </a:lnTo>
                  <a:lnTo>
                    <a:pt x="1384" y="317"/>
                  </a:lnTo>
                  <a:lnTo>
                    <a:pt x="1402" y="296"/>
                  </a:lnTo>
                  <a:lnTo>
                    <a:pt x="1425" y="265"/>
                  </a:lnTo>
                  <a:lnTo>
                    <a:pt x="1451" y="228"/>
                  </a:lnTo>
                  <a:lnTo>
                    <a:pt x="1477" y="188"/>
                  </a:lnTo>
                  <a:lnTo>
                    <a:pt x="1503" y="149"/>
                  </a:lnTo>
                  <a:lnTo>
                    <a:pt x="1528" y="113"/>
                  </a:lnTo>
                  <a:lnTo>
                    <a:pt x="1547" y="86"/>
                  </a:lnTo>
                  <a:lnTo>
                    <a:pt x="1560" y="70"/>
                  </a:lnTo>
                  <a:lnTo>
                    <a:pt x="1572" y="71"/>
                  </a:lnTo>
                  <a:lnTo>
                    <a:pt x="1587" y="89"/>
                  </a:lnTo>
                  <a:lnTo>
                    <a:pt x="1600" y="118"/>
                  </a:lnTo>
                  <a:lnTo>
                    <a:pt x="1608" y="152"/>
                  </a:lnTo>
                  <a:lnTo>
                    <a:pt x="1619" y="243"/>
                  </a:lnTo>
                  <a:lnTo>
                    <a:pt x="1624" y="340"/>
                  </a:lnTo>
                  <a:lnTo>
                    <a:pt x="1624" y="435"/>
                  </a:lnTo>
                  <a:lnTo>
                    <a:pt x="1618" y="516"/>
                  </a:lnTo>
                  <a:lnTo>
                    <a:pt x="1614" y="537"/>
                  </a:lnTo>
                  <a:lnTo>
                    <a:pt x="1609" y="568"/>
                  </a:lnTo>
                  <a:lnTo>
                    <a:pt x="1601" y="603"/>
                  </a:lnTo>
                  <a:lnTo>
                    <a:pt x="1593" y="639"/>
                  </a:lnTo>
                  <a:lnTo>
                    <a:pt x="1583" y="671"/>
                  </a:lnTo>
                  <a:lnTo>
                    <a:pt x="1573" y="697"/>
                  </a:lnTo>
                  <a:lnTo>
                    <a:pt x="1562" y="713"/>
                  </a:lnTo>
                  <a:lnTo>
                    <a:pt x="1552" y="715"/>
                  </a:lnTo>
                  <a:lnTo>
                    <a:pt x="1538" y="700"/>
                  </a:lnTo>
                  <a:lnTo>
                    <a:pt x="1515" y="673"/>
                  </a:lnTo>
                  <a:lnTo>
                    <a:pt x="1489" y="639"/>
                  </a:lnTo>
                  <a:lnTo>
                    <a:pt x="1461" y="600"/>
                  </a:lnTo>
                  <a:lnTo>
                    <a:pt x="1431" y="561"/>
                  </a:lnTo>
                  <a:lnTo>
                    <a:pt x="1407" y="524"/>
                  </a:lnTo>
                  <a:lnTo>
                    <a:pt x="1386" y="493"/>
                  </a:lnTo>
                  <a:lnTo>
                    <a:pt x="1373" y="474"/>
                  </a:lnTo>
                  <a:lnTo>
                    <a:pt x="1348" y="505"/>
                  </a:lnTo>
                  <a:lnTo>
                    <a:pt x="1322" y="534"/>
                  </a:lnTo>
                  <a:lnTo>
                    <a:pt x="1296" y="563"/>
                  </a:lnTo>
                  <a:lnTo>
                    <a:pt x="1268" y="589"/>
                  </a:lnTo>
                  <a:lnTo>
                    <a:pt x="1239" y="614"/>
                  </a:lnTo>
                  <a:lnTo>
                    <a:pt x="1209" y="637"/>
                  </a:lnTo>
                  <a:lnTo>
                    <a:pt x="1178" y="658"/>
                  </a:lnTo>
                  <a:lnTo>
                    <a:pt x="1147" y="678"/>
                  </a:lnTo>
                  <a:lnTo>
                    <a:pt x="1126" y="689"/>
                  </a:lnTo>
                  <a:lnTo>
                    <a:pt x="1103" y="702"/>
                  </a:lnTo>
                  <a:lnTo>
                    <a:pt x="1080" y="711"/>
                  </a:lnTo>
                  <a:lnTo>
                    <a:pt x="1057" y="721"/>
                  </a:lnTo>
                  <a:lnTo>
                    <a:pt x="1034" y="731"/>
                  </a:lnTo>
                  <a:lnTo>
                    <a:pt x="1011" y="741"/>
                  </a:lnTo>
                  <a:lnTo>
                    <a:pt x="987" y="749"/>
                  </a:lnTo>
                  <a:lnTo>
                    <a:pt x="964" y="755"/>
                  </a:lnTo>
                  <a:lnTo>
                    <a:pt x="940" y="763"/>
                  </a:lnTo>
                  <a:lnTo>
                    <a:pt x="917" y="770"/>
                  </a:lnTo>
                  <a:lnTo>
                    <a:pt x="892" y="776"/>
                  </a:lnTo>
                  <a:lnTo>
                    <a:pt x="868" y="781"/>
                  </a:lnTo>
                  <a:lnTo>
                    <a:pt x="843" y="787"/>
                  </a:lnTo>
                  <a:lnTo>
                    <a:pt x="819" y="792"/>
                  </a:lnTo>
                  <a:lnTo>
                    <a:pt x="794" y="796"/>
                  </a:lnTo>
                  <a:lnTo>
                    <a:pt x="770" y="800"/>
                  </a:lnTo>
                  <a:lnTo>
                    <a:pt x="740" y="805"/>
                  </a:lnTo>
                  <a:lnTo>
                    <a:pt x="713" y="808"/>
                  </a:lnTo>
                  <a:lnTo>
                    <a:pt x="685" y="810"/>
                  </a:lnTo>
                  <a:lnTo>
                    <a:pt x="657" y="812"/>
                  </a:lnTo>
                  <a:lnTo>
                    <a:pt x="631" y="812"/>
                  </a:lnTo>
                  <a:lnTo>
                    <a:pt x="605" y="810"/>
                  </a:lnTo>
                  <a:lnTo>
                    <a:pt x="580" y="808"/>
                  </a:lnTo>
                  <a:lnTo>
                    <a:pt x="554" y="805"/>
                  </a:lnTo>
                  <a:lnTo>
                    <a:pt x="530" y="800"/>
                  </a:lnTo>
                  <a:lnTo>
                    <a:pt x="503" y="796"/>
                  </a:lnTo>
                  <a:lnTo>
                    <a:pt x="477" y="791"/>
                  </a:lnTo>
                  <a:lnTo>
                    <a:pt x="453" y="784"/>
                  </a:lnTo>
                  <a:lnTo>
                    <a:pt x="427" y="776"/>
                  </a:lnTo>
                  <a:lnTo>
                    <a:pt x="399" y="770"/>
                  </a:lnTo>
                  <a:lnTo>
                    <a:pt x="371" y="760"/>
                  </a:lnTo>
                  <a:lnTo>
                    <a:pt x="343" y="752"/>
                  </a:lnTo>
                  <a:lnTo>
                    <a:pt x="319" y="744"/>
                  </a:lnTo>
                  <a:lnTo>
                    <a:pt x="289" y="731"/>
                  </a:lnTo>
                  <a:lnTo>
                    <a:pt x="258" y="716"/>
                  </a:lnTo>
                  <a:lnTo>
                    <a:pt x="226" y="700"/>
                  </a:lnTo>
                  <a:lnTo>
                    <a:pt x="193" y="682"/>
                  </a:lnTo>
                  <a:lnTo>
                    <a:pt x="164" y="663"/>
                  </a:lnTo>
                  <a:lnTo>
                    <a:pt x="137" y="645"/>
                  </a:lnTo>
                  <a:lnTo>
                    <a:pt x="116" y="629"/>
                  </a:lnTo>
                  <a:lnTo>
                    <a:pt x="100" y="613"/>
                  </a:lnTo>
                  <a:lnTo>
                    <a:pt x="82" y="590"/>
                  </a:lnTo>
                  <a:lnTo>
                    <a:pt x="62" y="561"/>
                  </a:lnTo>
                  <a:lnTo>
                    <a:pt x="43" y="532"/>
                  </a:lnTo>
                  <a:lnTo>
                    <a:pt x="26" y="503"/>
                  </a:lnTo>
                  <a:lnTo>
                    <a:pt x="12" y="477"/>
                  </a:lnTo>
                  <a:lnTo>
                    <a:pt x="4" y="458"/>
                  </a:lnTo>
                  <a:lnTo>
                    <a:pt x="0" y="446"/>
                  </a:lnTo>
                  <a:lnTo>
                    <a:pt x="2" y="437"/>
                  </a:lnTo>
                  <a:lnTo>
                    <a:pt x="7" y="424"/>
                  </a:lnTo>
                  <a:lnTo>
                    <a:pt x="12" y="408"/>
                  </a:lnTo>
                  <a:lnTo>
                    <a:pt x="18" y="390"/>
                  </a:lnTo>
                  <a:lnTo>
                    <a:pt x="28" y="369"/>
                  </a:lnTo>
                  <a:lnTo>
                    <a:pt x="39" y="345"/>
                  </a:lnTo>
                  <a:lnTo>
                    <a:pt x="54" y="319"/>
                  </a:lnTo>
                  <a:lnTo>
                    <a:pt x="74" y="290"/>
                  </a:lnTo>
                  <a:lnTo>
                    <a:pt x="90" y="269"/>
                  </a:lnTo>
                  <a:lnTo>
                    <a:pt x="108" y="248"/>
                  </a:lnTo>
                  <a:lnTo>
                    <a:pt x="129" y="226"/>
                  </a:lnTo>
                  <a:lnTo>
                    <a:pt x="151" y="205"/>
                  </a:lnTo>
                  <a:lnTo>
                    <a:pt x="173" y="186"/>
                  </a:lnTo>
                  <a:lnTo>
                    <a:pt x="198" y="167"/>
                  </a:lnTo>
                  <a:lnTo>
                    <a:pt x="224" y="149"/>
                  </a:lnTo>
                  <a:lnTo>
                    <a:pt x="249" y="131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161" name="Freeform 41"/>
            <p:cNvSpPr>
              <a:spLocks noChangeAspect="1"/>
            </p:cNvSpPr>
            <p:nvPr/>
          </p:nvSpPr>
          <p:spPr bwMode="auto">
            <a:xfrm>
              <a:off x="4982" y="248"/>
              <a:ext cx="690" cy="334"/>
            </a:xfrm>
            <a:custGeom>
              <a:avLst/>
              <a:gdLst>
                <a:gd name="T0" fmla="*/ 229 w 1557"/>
                <a:gd name="T1" fmla="*/ 136 h 754"/>
                <a:gd name="T2" fmla="*/ 147 w 1557"/>
                <a:gd name="T3" fmla="*/ 204 h 754"/>
                <a:gd name="T4" fmla="*/ 77 w 1557"/>
                <a:gd name="T5" fmla="*/ 282 h 754"/>
                <a:gd name="T6" fmla="*/ 17 w 1557"/>
                <a:gd name="T7" fmla="*/ 374 h 754"/>
                <a:gd name="T8" fmla="*/ 0 w 1557"/>
                <a:gd name="T9" fmla="*/ 409 h 754"/>
                <a:gd name="T10" fmla="*/ 77 w 1557"/>
                <a:gd name="T11" fmla="*/ 534 h 754"/>
                <a:gd name="T12" fmla="*/ 231 w 1557"/>
                <a:gd name="T13" fmla="*/ 650 h 754"/>
                <a:gd name="T14" fmla="*/ 412 w 1557"/>
                <a:gd name="T15" fmla="*/ 721 h 754"/>
                <a:gd name="T16" fmla="*/ 585 w 1557"/>
                <a:gd name="T17" fmla="*/ 752 h 754"/>
                <a:gd name="T18" fmla="*/ 752 w 1557"/>
                <a:gd name="T19" fmla="*/ 746 h 754"/>
                <a:gd name="T20" fmla="*/ 923 w 1557"/>
                <a:gd name="T21" fmla="*/ 700 h 754"/>
                <a:gd name="T22" fmla="*/ 1090 w 1557"/>
                <a:gd name="T23" fmla="*/ 623 h 754"/>
                <a:gd name="T24" fmla="*/ 1239 w 1557"/>
                <a:gd name="T25" fmla="*/ 514 h 754"/>
                <a:gd name="T26" fmla="*/ 1302 w 1557"/>
                <a:gd name="T27" fmla="*/ 451 h 754"/>
                <a:gd name="T28" fmla="*/ 1312 w 1557"/>
                <a:gd name="T29" fmla="*/ 429 h 754"/>
                <a:gd name="T30" fmla="*/ 1288 w 1557"/>
                <a:gd name="T31" fmla="*/ 421 h 754"/>
                <a:gd name="T32" fmla="*/ 1181 w 1557"/>
                <a:gd name="T33" fmla="*/ 518 h 754"/>
                <a:gd name="T34" fmla="*/ 1034 w 1557"/>
                <a:gd name="T35" fmla="*/ 616 h 754"/>
                <a:gd name="T36" fmla="*/ 873 w 1557"/>
                <a:gd name="T37" fmla="*/ 682 h 754"/>
                <a:gd name="T38" fmla="*/ 708 w 1557"/>
                <a:gd name="T39" fmla="*/ 716 h 754"/>
                <a:gd name="T40" fmla="*/ 552 w 1557"/>
                <a:gd name="T41" fmla="*/ 715 h 754"/>
                <a:gd name="T42" fmla="*/ 386 w 1557"/>
                <a:gd name="T43" fmla="*/ 678 h 754"/>
                <a:gd name="T44" fmla="*/ 218 w 1557"/>
                <a:gd name="T45" fmla="*/ 602 h 754"/>
                <a:gd name="T46" fmla="*/ 82 w 1557"/>
                <a:gd name="T47" fmla="*/ 484 h 754"/>
                <a:gd name="T48" fmla="*/ 64 w 1557"/>
                <a:gd name="T49" fmla="*/ 362 h 754"/>
                <a:gd name="T50" fmla="*/ 123 w 1557"/>
                <a:gd name="T51" fmla="*/ 280 h 754"/>
                <a:gd name="T52" fmla="*/ 193 w 1557"/>
                <a:gd name="T53" fmla="*/ 209 h 754"/>
                <a:gd name="T54" fmla="*/ 271 w 1557"/>
                <a:gd name="T55" fmla="*/ 149 h 754"/>
                <a:gd name="T56" fmla="*/ 404 w 1557"/>
                <a:gd name="T57" fmla="*/ 83 h 754"/>
                <a:gd name="T58" fmla="*/ 592 w 1557"/>
                <a:gd name="T59" fmla="*/ 37 h 754"/>
                <a:gd name="T60" fmla="*/ 786 w 1557"/>
                <a:gd name="T61" fmla="*/ 42 h 754"/>
                <a:gd name="T62" fmla="*/ 984 w 1557"/>
                <a:gd name="T63" fmla="*/ 96 h 754"/>
                <a:gd name="T64" fmla="*/ 1144 w 1557"/>
                <a:gd name="T65" fmla="*/ 181 h 754"/>
                <a:gd name="T66" fmla="*/ 1261 w 1557"/>
                <a:gd name="T67" fmla="*/ 288 h 754"/>
                <a:gd name="T68" fmla="*/ 1366 w 1557"/>
                <a:gd name="T69" fmla="*/ 417 h 754"/>
                <a:gd name="T70" fmla="*/ 1458 w 1557"/>
                <a:gd name="T71" fmla="*/ 555 h 754"/>
                <a:gd name="T72" fmla="*/ 1507 w 1557"/>
                <a:gd name="T73" fmla="*/ 628 h 754"/>
                <a:gd name="T74" fmla="*/ 1526 w 1557"/>
                <a:gd name="T75" fmla="*/ 624 h 754"/>
                <a:gd name="T76" fmla="*/ 1557 w 1557"/>
                <a:gd name="T77" fmla="*/ 359 h 754"/>
                <a:gd name="T78" fmla="*/ 1541 w 1557"/>
                <a:gd name="T79" fmla="*/ 105 h 754"/>
                <a:gd name="T80" fmla="*/ 1521 w 1557"/>
                <a:gd name="T81" fmla="*/ 104 h 754"/>
                <a:gd name="T82" fmla="*/ 1495 w 1557"/>
                <a:gd name="T83" fmla="*/ 152 h 754"/>
                <a:gd name="T84" fmla="*/ 1436 w 1557"/>
                <a:gd name="T85" fmla="*/ 244 h 754"/>
                <a:gd name="T86" fmla="*/ 1394 w 1557"/>
                <a:gd name="T87" fmla="*/ 307 h 754"/>
                <a:gd name="T88" fmla="*/ 1413 w 1557"/>
                <a:gd name="T89" fmla="*/ 324 h 754"/>
                <a:gd name="T90" fmla="*/ 1453 w 1557"/>
                <a:gd name="T91" fmla="*/ 280 h 754"/>
                <a:gd name="T92" fmla="*/ 1500 w 1557"/>
                <a:gd name="T93" fmla="*/ 210 h 754"/>
                <a:gd name="T94" fmla="*/ 1521 w 1557"/>
                <a:gd name="T95" fmla="*/ 240 h 754"/>
                <a:gd name="T96" fmla="*/ 1520 w 1557"/>
                <a:gd name="T97" fmla="*/ 445 h 754"/>
                <a:gd name="T98" fmla="*/ 1466 w 1557"/>
                <a:gd name="T99" fmla="*/ 503 h 754"/>
                <a:gd name="T100" fmla="*/ 1376 w 1557"/>
                <a:gd name="T101" fmla="*/ 372 h 754"/>
                <a:gd name="T102" fmla="*/ 1275 w 1557"/>
                <a:gd name="T103" fmla="*/ 251 h 754"/>
                <a:gd name="T104" fmla="*/ 1160 w 1557"/>
                <a:gd name="T105" fmla="*/ 149 h 754"/>
                <a:gd name="T106" fmla="*/ 995 w 1557"/>
                <a:gd name="T107" fmla="*/ 63 h 754"/>
                <a:gd name="T108" fmla="*/ 789 w 1557"/>
                <a:gd name="T109" fmla="*/ 8 h 754"/>
                <a:gd name="T110" fmla="*/ 587 w 1557"/>
                <a:gd name="T111" fmla="*/ 5 h 754"/>
                <a:gd name="T112" fmla="*/ 391 w 1557"/>
                <a:gd name="T113" fmla="*/ 52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57" h="754">
                  <a:moveTo>
                    <a:pt x="299" y="94"/>
                  </a:moveTo>
                  <a:lnTo>
                    <a:pt x="275" y="107"/>
                  </a:lnTo>
                  <a:lnTo>
                    <a:pt x="252" y="122"/>
                  </a:lnTo>
                  <a:lnTo>
                    <a:pt x="229" y="136"/>
                  </a:lnTo>
                  <a:lnTo>
                    <a:pt x="208" y="152"/>
                  </a:lnTo>
                  <a:lnTo>
                    <a:pt x="187" y="168"/>
                  </a:lnTo>
                  <a:lnTo>
                    <a:pt x="167" y="186"/>
                  </a:lnTo>
                  <a:lnTo>
                    <a:pt x="147" y="204"/>
                  </a:lnTo>
                  <a:lnTo>
                    <a:pt x="129" y="222"/>
                  </a:lnTo>
                  <a:lnTo>
                    <a:pt x="111" y="241"/>
                  </a:lnTo>
                  <a:lnTo>
                    <a:pt x="95" y="261"/>
                  </a:lnTo>
                  <a:lnTo>
                    <a:pt x="77" y="282"/>
                  </a:lnTo>
                  <a:lnTo>
                    <a:pt x="62" y="303"/>
                  </a:lnTo>
                  <a:lnTo>
                    <a:pt x="46" y="325"/>
                  </a:lnTo>
                  <a:lnTo>
                    <a:pt x="31" y="349"/>
                  </a:lnTo>
                  <a:lnTo>
                    <a:pt x="17" y="374"/>
                  </a:lnTo>
                  <a:lnTo>
                    <a:pt x="4" y="398"/>
                  </a:lnTo>
                  <a:lnTo>
                    <a:pt x="2" y="401"/>
                  </a:lnTo>
                  <a:lnTo>
                    <a:pt x="0" y="404"/>
                  </a:lnTo>
                  <a:lnTo>
                    <a:pt x="0" y="409"/>
                  </a:lnTo>
                  <a:lnTo>
                    <a:pt x="2" y="413"/>
                  </a:lnTo>
                  <a:lnTo>
                    <a:pt x="23" y="456"/>
                  </a:lnTo>
                  <a:lnTo>
                    <a:pt x="48" y="497"/>
                  </a:lnTo>
                  <a:lnTo>
                    <a:pt x="77" y="534"/>
                  </a:lnTo>
                  <a:lnTo>
                    <a:pt x="111" y="568"/>
                  </a:lnTo>
                  <a:lnTo>
                    <a:pt x="149" y="598"/>
                  </a:lnTo>
                  <a:lnTo>
                    <a:pt x="188" y="626"/>
                  </a:lnTo>
                  <a:lnTo>
                    <a:pt x="231" y="650"/>
                  </a:lnTo>
                  <a:lnTo>
                    <a:pt x="275" y="673"/>
                  </a:lnTo>
                  <a:lnTo>
                    <a:pt x="320" y="692"/>
                  </a:lnTo>
                  <a:lnTo>
                    <a:pt x="366" y="708"/>
                  </a:lnTo>
                  <a:lnTo>
                    <a:pt x="412" y="721"/>
                  </a:lnTo>
                  <a:lnTo>
                    <a:pt x="458" y="733"/>
                  </a:lnTo>
                  <a:lnTo>
                    <a:pt x="502" y="742"/>
                  </a:lnTo>
                  <a:lnTo>
                    <a:pt x="544" y="749"/>
                  </a:lnTo>
                  <a:lnTo>
                    <a:pt x="585" y="752"/>
                  </a:lnTo>
                  <a:lnTo>
                    <a:pt x="624" y="754"/>
                  </a:lnTo>
                  <a:lnTo>
                    <a:pt x="667" y="754"/>
                  </a:lnTo>
                  <a:lnTo>
                    <a:pt x="709" y="750"/>
                  </a:lnTo>
                  <a:lnTo>
                    <a:pt x="752" y="746"/>
                  </a:lnTo>
                  <a:lnTo>
                    <a:pt x="796" y="737"/>
                  </a:lnTo>
                  <a:lnTo>
                    <a:pt x="838" y="728"/>
                  </a:lnTo>
                  <a:lnTo>
                    <a:pt x="881" y="715"/>
                  </a:lnTo>
                  <a:lnTo>
                    <a:pt x="923" y="700"/>
                  </a:lnTo>
                  <a:lnTo>
                    <a:pt x="966" y="684"/>
                  </a:lnTo>
                  <a:lnTo>
                    <a:pt x="1008" y="666"/>
                  </a:lnTo>
                  <a:lnTo>
                    <a:pt x="1049" y="645"/>
                  </a:lnTo>
                  <a:lnTo>
                    <a:pt x="1090" y="623"/>
                  </a:lnTo>
                  <a:lnTo>
                    <a:pt x="1129" y="598"/>
                  </a:lnTo>
                  <a:lnTo>
                    <a:pt x="1167" y="571"/>
                  </a:lnTo>
                  <a:lnTo>
                    <a:pt x="1204" y="543"/>
                  </a:lnTo>
                  <a:lnTo>
                    <a:pt x="1239" y="514"/>
                  </a:lnTo>
                  <a:lnTo>
                    <a:pt x="1273" y="482"/>
                  </a:lnTo>
                  <a:lnTo>
                    <a:pt x="1278" y="477"/>
                  </a:lnTo>
                  <a:lnTo>
                    <a:pt x="1291" y="464"/>
                  </a:lnTo>
                  <a:lnTo>
                    <a:pt x="1302" y="451"/>
                  </a:lnTo>
                  <a:lnTo>
                    <a:pt x="1307" y="446"/>
                  </a:lnTo>
                  <a:lnTo>
                    <a:pt x="1310" y="442"/>
                  </a:lnTo>
                  <a:lnTo>
                    <a:pt x="1314" y="435"/>
                  </a:lnTo>
                  <a:lnTo>
                    <a:pt x="1312" y="429"/>
                  </a:lnTo>
                  <a:lnTo>
                    <a:pt x="1309" y="422"/>
                  </a:lnTo>
                  <a:lnTo>
                    <a:pt x="1302" y="419"/>
                  </a:lnTo>
                  <a:lnTo>
                    <a:pt x="1296" y="417"/>
                  </a:lnTo>
                  <a:lnTo>
                    <a:pt x="1288" y="421"/>
                  </a:lnTo>
                  <a:lnTo>
                    <a:pt x="1283" y="424"/>
                  </a:lnTo>
                  <a:lnTo>
                    <a:pt x="1248" y="459"/>
                  </a:lnTo>
                  <a:lnTo>
                    <a:pt x="1216" y="490"/>
                  </a:lnTo>
                  <a:lnTo>
                    <a:pt x="1181" y="518"/>
                  </a:lnTo>
                  <a:lnTo>
                    <a:pt x="1147" y="545"/>
                  </a:lnTo>
                  <a:lnTo>
                    <a:pt x="1110" y="571"/>
                  </a:lnTo>
                  <a:lnTo>
                    <a:pt x="1072" y="594"/>
                  </a:lnTo>
                  <a:lnTo>
                    <a:pt x="1034" y="616"/>
                  </a:lnTo>
                  <a:lnTo>
                    <a:pt x="995" y="636"/>
                  </a:lnTo>
                  <a:lnTo>
                    <a:pt x="954" y="653"/>
                  </a:lnTo>
                  <a:lnTo>
                    <a:pt x="914" y="670"/>
                  </a:lnTo>
                  <a:lnTo>
                    <a:pt x="873" y="682"/>
                  </a:lnTo>
                  <a:lnTo>
                    <a:pt x="832" y="695"/>
                  </a:lnTo>
                  <a:lnTo>
                    <a:pt x="789" y="704"/>
                  </a:lnTo>
                  <a:lnTo>
                    <a:pt x="749" y="712"/>
                  </a:lnTo>
                  <a:lnTo>
                    <a:pt x="708" y="716"/>
                  </a:lnTo>
                  <a:lnTo>
                    <a:pt x="667" y="720"/>
                  </a:lnTo>
                  <a:lnTo>
                    <a:pt x="626" y="720"/>
                  </a:lnTo>
                  <a:lnTo>
                    <a:pt x="590" y="718"/>
                  </a:lnTo>
                  <a:lnTo>
                    <a:pt x="552" y="715"/>
                  </a:lnTo>
                  <a:lnTo>
                    <a:pt x="513" y="708"/>
                  </a:lnTo>
                  <a:lnTo>
                    <a:pt x="471" y="700"/>
                  </a:lnTo>
                  <a:lnTo>
                    <a:pt x="428" y="691"/>
                  </a:lnTo>
                  <a:lnTo>
                    <a:pt x="386" y="678"/>
                  </a:lnTo>
                  <a:lnTo>
                    <a:pt x="342" y="663"/>
                  </a:lnTo>
                  <a:lnTo>
                    <a:pt x="299" y="645"/>
                  </a:lnTo>
                  <a:lnTo>
                    <a:pt x="257" y="624"/>
                  </a:lnTo>
                  <a:lnTo>
                    <a:pt x="218" y="602"/>
                  </a:lnTo>
                  <a:lnTo>
                    <a:pt x="178" y="577"/>
                  </a:lnTo>
                  <a:lnTo>
                    <a:pt x="142" y="548"/>
                  </a:lnTo>
                  <a:lnTo>
                    <a:pt x="111" y="518"/>
                  </a:lnTo>
                  <a:lnTo>
                    <a:pt x="82" y="484"/>
                  </a:lnTo>
                  <a:lnTo>
                    <a:pt x="57" y="448"/>
                  </a:lnTo>
                  <a:lnTo>
                    <a:pt x="38" y="408"/>
                  </a:lnTo>
                  <a:lnTo>
                    <a:pt x="51" y="385"/>
                  </a:lnTo>
                  <a:lnTo>
                    <a:pt x="64" y="362"/>
                  </a:lnTo>
                  <a:lnTo>
                    <a:pt x="79" y="340"/>
                  </a:lnTo>
                  <a:lnTo>
                    <a:pt x="92" y="319"/>
                  </a:lnTo>
                  <a:lnTo>
                    <a:pt x="108" y="299"/>
                  </a:lnTo>
                  <a:lnTo>
                    <a:pt x="123" y="280"/>
                  </a:lnTo>
                  <a:lnTo>
                    <a:pt x="139" y="261"/>
                  </a:lnTo>
                  <a:lnTo>
                    <a:pt x="157" y="243"/>
                  </a:lnTo>
                  <a:lnTo>
                    <a:pt x="173" y="225"/>
                  </a:lnTo>
                  <a:lnTo>
                    <a:pt x="193" y="209"/>
                  </a:lnTo>
                  <a:lnTo>
                    <a:pt x="211" y="193"/>
                  </a:lnTo>
                  <a:lnTo>
                    <a:pt x="231" y="178"/>
                  </a:lnTo>
                  <a:lnTo>
                    <a:pt x="250" y="164"/>
                  </a:lnTo>
                  <a:lnTo>
                    <a:pt x="271" y="149"/>
                  </a:lnTo>
                  <a:lnTo>
                    <a:pt x="293" y="136"/>
                  </a:lnTo>
                  <a:lnTo>
                    <a:pt x="316" y="123"/>
                  </a:lnTo>
                  <a:lnTo>
                    <a:pt x="360" y="100"/>
                  </a:lnTo>
                  <a:lnTo>
                    <a:pt x="404" y="83"/>
                  </a:lnTo>
                  <a:lnTo>
                    <a:pt x="450" y="67"/>
                  </a:lnTo>
                  <a:lnTo>
                    <a:pt x="497" y="54"/>
                  </a:lnTo>
                  <a:lnTo>
                    <a:pt x="543" y="44"/>
                  </a:lnTo>
                  <a:lnTo>
                    <a:pt x="592" y="37"/>
                  </a:lnTo>
                  <a:lnTo>
                    <a:pt x="639" y="34"/>
                  </a:lnTo>
                  <a:lnTo>
                    <a:pt x="688" y="33"/>
                  </a:lnTo>
                  <a:lnTo>
                    <a:pt x="737" y="36"/>
                  </a:lnTo>
                  <a:lnTo>
                    <a:pt x="786" y="42"/>
                  </a:lnTo>
                  <a:lnTo>
                    <a:pt x="835" y="50"/>
                  </a:lnTo>
                  <a:lnTo>
                    <a:pt x="884" y="62"/>
                  </a:lnTo>
                  <a:lnTo>
                    <a:pt x="935" y="78"/>
                  </a:lnTo>
                  <a:lnTo>
                    <a:pt x="984" y="96"/>
                  </a:lnTo>
                  <a:lnTo>
                    <a:pt x="1031" y="117"/>
                  </a:lnTo>
                  <a:lnTo>
                    <a:pt x="1080" y="141"/>
                  </a:lnTo>
                  <a:lnTo>
                    <a:pt x="1113" y="160"/>
                  </a:lnTo>
                  <a:lnTo>
                    <a:pt x="1144" y="181"/>
                  </a:lnTo>
                  <a:lnTo>
                    <a:pt x="1175" y="206"/>
                  </a:lnTo>
                  <a:lnTo>
                    <a:pt x="1204" y="231"/>
                  </a:lnTo>
                  <a:lnTo>
                    <a:pt x="1234" y="259"/>
                  </a:lnTo>
                  <a:lnTo>
                    <a:pt x="1261" y="288"/>
                  </a:lnTo>
                  <a:lnTo>
                    <a:pt x="1289" y="319"/>
                  </a:lnTo>
                  <a:lnTo>
                    <a:pt x="1315" y="351"/>
                  </a:lnTo>
                  <a:lnTo>
                    <a:pt x="1342" y="383"/>
                  </a:lnTo>
                  <a:lnTo>
                    <a:pt x="1366" y="417"/>
                  </a:lnTo>
                  <a:lnTo>
                    <a:pt x="1391" y="451"/>
                  </a:lnTo>
                  <a:lnTo>
                    <a:pt x="1413" y="487"/>
                  </a:lnTo>
                  <a:lnTo>
                    <a:pt x="1436" y="521"/>
                  </a:lnTo>
                  <a:lnTo>
                    <a:pt x="1458" y="555"/>
                  </a:lnTo>
                  <a:lnTo>
                    <a:pt x="1479" y="589"/>
                  </a:lnTo>
                  <a:lnTo>
                    <a:pt x="1500" y="621"/>
                  </a:lnTo>
                  <a:lnTo>
                    <a:pt x="1503" y="626"/>
                  </a:lnTo>
                  <a:lnTo>
                    <a:pt x="1507" y="628"/>
                  </a:lnTo>
                  <a:lnTo>
                    <a:pt x="1511" y="629"/>
                  </a:lnTo>
                  <a:lnTo>
                    <a:pt x="1516" y="629"/>
                  </a:lnTo>
                  <a:lnTo>
                    <a:pt x="1521" y="628"/>
                  </a:lnTo>
                  <a:lnTo>
                    <a:pt x="1526" y="624"/>
                  </a:lnTo>
                  <a:lnTo>
                    <a:pt x="1529" y="621"/>
                  </a:lnTo>
                  <a:lnTo>
                    <a:pt x="1531" y="616"/>
                  </a:lnTo>
                  <a:lnTo>
                    <a:pt x="1549" y="503"/>
                  </a:lnTo>
                  <a:lnTo>
                    <a:pt x="1557" y="359"/>
                  </a:lnTo>
                  <a:lnTo>
                    <a:pt x="1556" y="220"/>
                  </a:lnTo>
                  <a:lnTo>
                    <a:pt x="1546" y="115"/>
                  </a:lnTo>
                  <a:lnTo>
                    <a:pt x="1544" y="110"/>
                  </a:lnTo>
                  <a:lnTo>
                    <a:pt x="1541" y="105"/>
                  </a:lnTo>
                  <a:lnTo>
                    <a:pt x="1538" y="102"/>
                  </a:lnTo>
                  <a:lnTo>
                    <a:pt x="1531" y="100"/>
                  </a:lnTo>
                  <a:lnTo>
                    <a:pt x="1526" y="100"/>
                  </a:lnTo>
                  <a:lnTo>
                    <a:pt x="1521" y="104"/>
                  </a:lnTo>
                  <a:lnTo>
                    <a:pt x="1516" y="107"/>
                  </a:lnTo>
                  <a:lnTo>
                    <a:pt x="1513" y="112"/>
                  </a:lnTo>
                  <a:lnTo>
                    <a:pt x="1505" y="131"/>
                  </a:lnTo>
                  <a:lnTo>
                    <a:pt x="1495" y="152"/>
                  </a:lnTo>
                  <a:lnTo>
                    <a:pt x="1482" y="173"/>
                  </a:lnTo>
                  <a:lnTo>
                    <a:pt x="1469" y="196"/>
                  </a:lnTo>
                  <a:lnTo>
                    <a:pt x="1454" y="220"/>
                  </a:lnTo>
                  <a:lnTo>
                    <a:pt x="1436" y="244"/>
                  </a:lnTo>
                  <a:lnTo>
                    <a:pt x="1418" y="270"/>
                  </a:lnTo>
                  <a:lnTo>
                    <a:pt x="1397" y="296"/>
                  </a:lnTo>
                  <a:lnTo>
                    <a:pt x="1394" y="301"/>
                  </a:lnTo>
                  <a:lnTo>
                    <a:pt x="1394" y="307"/>
                  </a:lnTo>
                  <a:lnTo>
                    <a:pt x="1395" y="316"/>
                  </a:lnTo>
                  <a:lnTo>
                    <a:pt x="1400" y="320"/>
                  </a:lnTo>
                  <a:lnTo>
                    <a:pt x="1405" y="324"/>
                  </a:lnTo>
                  <a:lnTo>
                    <a:pt x="1413" y="324"/>
                  </a:lnTo>
                  <a:lnTo>
                    <a:pt x="1420" y="320"/>
                  </a:lnTo>
                  <a:lnTo>
                    <a:pt x="1425" y="317"/>
                  </a:lnTo>
                  <a:lnTo>
                    <a:pt x="1440" y="298"/>
                  </a:lnTo>
                  <a:lnTo>
                    <a:pt x="1453" y="280"/>
                  </a:lnTo>
                  <a:lnTo>
                    <a:pt x="1466" y="262"/>
                  </a:lnTo>
                  <a:lnTo>
                    <a:pt x="1479" y="244"/>
                  </a:lnTo>
                  <a:lnTo>
                    <a:pt x="1490" y="227"/>
                  </a:lnTo>
                  <a:lnTo>
                    <a:pt x="1500" y="210"/>
                  </a:lnTo>
                  <a:lnTo>
                    <a:pt x="1510" y="194"/>
                  </a:lnTo>
                  <a:lnTo>
                    <a:pt x="1520" y="178"/>
                  </a:lnTo>
                  <a:lnTo>
                    <a:pt x="1521" y="207"/>
                  </a:lnTo>
                  <a:lnTo>
                    <a:pt x="1521" y="240"/>
                  </a:lnTo>
                  <a:lnTo>
                    <a:pt x="1523" y="273"/>
                  </a:lnTo>
                  <a:lnTo>
                    <a:pt x="1523" y="309"/>
                  </a:lnTo>
                  <a:lnTo>
                    <a:pt x="1521" y="377"/>
                  </a:lnTo>
                  <a:lnTo>
                    <a:pt x="1520" y="445"/>
                  </a:lnTo>
                  <a:lnTo>
                    <a:pt x="1515" y="510"/>
                  </a:lnTo>
                  <a:lnTo>
                    <a:pt x="1507" y="568"/>
                  </a:lnTo>
                  <a:lnTo>
                    <a:pt x="1487" y="535"/>
                  </a:lnTo>
                  <a:lnTo>
                    <a:pt x="1466" y="503"/>
                  </a:lnTo>
                  <a:lnTo>
                    <a:pt x="1444" y="471"/>
                  </a:lnTo>
                  <a:lnTo>
                    <a:pt x="1422" y="437"/>
                  </a:lnTo>
                  <a:lnTo>
                    <a:pt x="1399" y="404"/>
                  </a:lnTo>
                  <a:lnTo>
                    <a:pt x="1376" y="372"/>
                  </a:lnTo>
                  <a:lnTo>
                    <a:pt x="1351" y="341"/>
                  </a:lnTo>
                  <a:lnTo>
                    <a:pt x="1327" y="309"/>
                  </a:lnTo>
                  <a:lnTo>
                    <a:pt x="1301" y="280"/>
                  </a:lnTo>
                  <a:lnTo>
                    <a:pt x="1275" y="251"/>
                  </a:lnTo>
                  <a:lnTo>
                    <a:pt x="1247" y="223"/>
                  </a:lnTo>
                  <a:lnTo>
                    <a:pt x="1219" y="196"/>
                  </a:lnTo>
                  <a:lnTo>
                    <a:pt x="1190" y="172"/>
                  </a:lnTo>
                  <a:lnTo>
                    <a:pt x="1160" y="149"/>
                  </a:lnTo>
                  <a:lnTo>
                    <a:pt x="1129" y="128"/>
                  </a:lnTo>
                  <a:lnTo>
                    <a:pt x="1096" y="110"/>
                  </a:lnTo>
                  <a:lnTo>
                    <a:pt x="1046" y="86"/>
                  </a:lnTo>
                  <a:lnTo>
                    <a:pt x="995" y="63"/>
                  </a:lnTo>
                  <a:lnTo>
                    <a:pt x="945" y="46"/>
                  </a:lnTo>
                  <a:lnTo>
                    <a:pt x="892" y="29"/>
                  </a:lnTo>
                  <a:lnTo>
                    <a:pt x="842" y="18"/>
                  </a:lnTo>
                  <a:lnTo>
                    <a:pt x="789" y="8"/>
                  </a:lnTo>
                  <a:lnTo>
                    <a:pt x="739" y="3"/>
                  </a:lnTo>
                  <a:lnTo>
                    <a:pt x="688" y="0"/>
                  </a:lnTo>
                  <a:lnTo>
                    <a:pt x="637" y="0"/>
                  </a:lnTo>
                  <a:lnTo>
                    <a:pt x="587" y="5"/>
                  </a:lnTo>
                  <a:lnTo>
                    <a:pt x="536" y="12"/>
                  </a:lnTo>
                  <a:lnTo>
                    <a:pt x="487" y="21"/>
                  </a:lnTo>
                  <a:lnTo>
                    <a:pt x="440" y="34"/>
                  </a:lnTo>
                  <a:lnTo>
                    <a:pt x="391" y="52"/>
                  </a:lnTo>
                  <a:lnTo>
                    <a:pt x="345" y="71"/>
                  </a:lnTo>
                  <a:lnTo>
                    <a:pt x="299" y="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162" name="Freeform 42"/>
            <p:cNvSpPr>
              <a:spLocks noChangeAspect="1"/>
            </p:cNvSpPr>
            <p:nvPr/>
          </p:nvSpPr>
          <p:spPr bwMode="auto">
            <a:xfrm>
              <a:off x="5259" y="180"/>
              <a:ext cx="193" cy="88"/>
            </a:xfrm>
            <a:custGeom>
              <a:avLst/>
              <a:gdLst>
                <a:gd name="T0" fmla="*/ 2 w 437"/>
                <a:gd name="T1" fmla="*/ 94 h 199"/>
                <a:gd name="T2" fmla="*/ 0 w 437"/>
                <a:gd name="T3" fmla="*/ 100 h 199"/>
                <a:gd name="T4" fmla="*/ 0 w 437"/>
                <a:gd name="T5" fmla="*/ 107 h 199"/>
                <a:gd name="T6" fmla="*/ 2 w 437"/>
                <a:gd name="T7" fmla="*/ 112 h 199"/>
                <a:gd name="T8" fmla="*/ 7 w 437"/>
                <a:gd name="T9" fmla="*/ 116 h 199"/>
                <a:gd name="T10" fmla="*/ 13 w 437"/>
                <a:gd name="T11" fmla="*/ 118 h 199"/>
                <a:gd name="T12" fmla="*/ 20 w 437"/>
                <a:gd name="T13" fmla="*/ 118 h 199"/>
                <a:gd name="T14" fmla="*/ 25 w 437"/>
                <a:gd name="T15" fmla="*/ 116 h 199"/>
                <a:gd name="T16" fmla="*/ 30 w 437"/>
                <a:gd name="T17" fmla="*/ 112 h 199"/>
                <a:gd name="T18" fmla="*/ 44 w 437"/>
                <a:gd name="T19" fmla="*/ 91 h 199"/>
                <a:gd name="T20" fmla="*/ 61 w 437"/>
                <a:gd name="T21" fmla="*/ 74 h 199"/>
                <a:gd name="T22" fmla="*/ 79 w 437"/>
                <a:gd name="T23" fmla="*/ 60 h 199"/>
                <a:gd name="T24" fmla="*/ 97 w 437"/>
                <a:gd name="T25" fmla="*/ 49 h 199"/>
                <a:gd name="T26" fmla="*/ 116 w 437"/>
                <a:gd name="T27" fmla="*/ 40 h 199"/>
                <a:gd name="T28" fmla="*/ 139 w 437"/>
                <a:gd name="T29" fmla="*/ 36 h 199"/>
                <a:gd name="T30" fmla="*/ 160 w 437"/>
                <a:gd name="T31" fmla="*/ 34 h 199"/>
                <a:gd name="T32" fmla="*/ 185 w 437"/>
                <a:gd name="T33" fmla="*/ 34 h 199"/>
                <a:gd name="T34" fmla="*/ 219 w 437"/>
                <a:gd name="T35" fmla="*/ 39 h 199"/>
                <a:gd name="T36" fmla="*/ 252 w 437"/>
                <a:gd name="T37" fmla="*/ 49 h 199"/>
                <a:gd name="T38" fmla="*/ 283 w 437"/>
                <a:gd name="T39" fmla="*/ 63 h 199"/>
                <a:gd name="T40" fmla="*/ 312 w 437"/>
                <a:gd name="T41" fmla="*/ 81 h 199"/>
                <a:gd name="T42" fmla="*/ 340 w 437"/>
                <a:gd name="T43" fmla="*/ 104 h 199"/>
                <a:gd name="T44" fmla="*/ 365 w 437"/>
                <a:gd name="T45" fmla="*/ 129 h 199"/>
                <a:gd name="T46" fmla="*/ 386 w 437"/>
                <a:gd name="T47" fmla="*/ 158 h 199"/>
                <a:gd name="T48" fmla="*/ 405 w 437"/>
                <a:gd name="T49" fmla="*/ 191 h 199"/>
                <a:gd name="T50" fmla="*/ 409 w 437"/>
                <a:gd name="T51" fmla="*/ 196 h 199"/>
                <a:gd name="T52" fmla="*/ 415 w 437"/>
                <a:gd name="T53" fmla="*/ 199 h 199"/>
                <a:gd name="T54" fmla="*/ 422 w 437"/>
                <a:gd name="T55" fmla="*/ 199 h 199"/>
                <a:gd name="T56" fmla="*/ 428 w 437"/>
                <a:gd name="T57" fmla="*/ 197 h 199"/>
                <a:gd name="T58" fmla="*/ 433 w 437"/>
                <a:gd name="T59" fmla="*/ 194 h 199"/>
                <a:gd name="T60" fmla="*/ 437 w 437"/>
                <a:gd name="T61" fmla="*/ 188 h 199"/>
                <a:gd name="T62" fmla="*/ 437 w 437"/>
                <a:gd name="T63" fmla="*/ 181 h 199"/>
                <a:gd name="T64" fmla="*/ 435 w 437"/>
                <a:gd name="T65" fmla="*/ 175 h 199"/>
                <a:gd name="T66" fmla="*/ 414 w 437"/>
                <a:gd name="T67" fmla="*/ 139 h 199"/>
                <a:gd name="T68" fmla="*/ 389 w 437"/>
                <a:gd name="T69" fmla="*/ 107 h 199"/>
                <a:gd name="T70" fmla="*/ 361 w 437"/>
                <a:gd name="T71" fmla="*/ 78 h 199"/>
                <a:gd name="T72" fmla="*/ 332 w 437"/>
                <a:gd name="T73" fmla="*/ 53 h 199"/>
                <a:gd name="T74" fmla="*/ 298 w 437"/>
                <a:gd name="T75" fmla="*/ 34 h 199"/>
                <a:gd name="T76" fmla="*/ 263 w 437"/>
                <a:gd name="T77" fmla="*/ 18 h 199"/>
                <a:gd name="T78" fmla="*/ 227 w 437"/>
                <a:gd name="T79" fmla="*/ 7 h 199"/>
                <a:gd name="T80" fmla="*/ 188 w 437"/>
                <a:gd name="T81" fmla="*/ 2 h 199"/>
                <a:gd name="T82" fmla="*/ 159 w 437"/>
                <a:gd name="T83" fmla="*/ 0 h 199"/>
                <a:gd name="T84" fmla="*/ 133 w 437"/>
                <a:gd name="T85" fmla="*/ 3 h 199"/>
                <a:gd name="T86" fmla="*/ 107 w 437"/>
                <a:gd name="T87" fmla="*/ 8 h 199"/>
                <a:gd name="T88" fmla="*/ 82 w 437"/>
                <a:gd name="T89" fmla="*/ 18 h 199"/>
                <a:gd name="T90" fmla="*/ 59 w 437"/>
                <a:gd name="T91" fmla="*/ 32 h 199"/>
                <a:gd name="T92" fmla="*/ 38 w 437"/>
                <a:gd name="T93" fmla="*/ 49 h 199"/>
                <a:gd name="T94" fmla="*/ 20 w 437"/>
                <a:gd name="T95" fmla="*/ 70 h 199"/>
                <a:gd name="T96" fmla="*/ 2 w 437"/>
                <a:gd name="T97" fmla="*/ 94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7" h="199">
                  <a:moveTo>
                    <a:pt x="2" y="94"/>
                  </a:moveTo>
                  <a:lnTo>
                    <a:pt x="0" y="100"/>
                  </a:lnTo>
                  <a:lnTo>
                    <a:pt x="0" y="107"/>
                  </a:lnTo>
                  <a:lnTo>
                    <a:pt x="2" y="112"/>
                  </a:lnTo>
                  <a:lnTo>
                    <a:pt x="7" y="116"/>
                  </a:lnTo>
                  <a:lnTo>
                    <a:pt x="13" y="118"/>
                  </a:lnTo>
                  <a:lnTo>
                    <a:pt x="20" y="118"/>
                  </a:lnTo>
                  <a:lnTo>
                    <a:pt x="25" y="116"/>
                  </a:lnTo>
                  <a:lnTo>
                    <a:pt x="30" y="112"/>
                  </a:lnTo>
                  <a:lnTo>
                    <a:pt x="44" y="91"/>
                  </a:lnTo>
                  <a:lnTo>
                    <a:pt x="61" y="74"/>
                  </a:lnTo>
                  <a:lnTo>
                    <a:pt x="79" y="60"/>
                  </a:lnTo>
                  <a:lnTo>
                    <a:pt x="97" y="49"/>
                  </a:lnTo>
                  <a:lnTo>
                    <a:pt x="116" y="40"/>
                  </a:lnTo>
                  <a:lnTo>
                    <a:pt x="139" y="36"/>
                  </a:lnTo>
                  <a:lnTo>
                    <a:pt x="160" y="34"/>
                  </a:lnTo>
                  <a:lnTo>
                    <a:pt x="185" y="34"/>
                  </a:lnTo>
                  <a:lnTo>
                    <a:pt x="219" y="39"/>
                  </a:lnTo>
                  <a:lnTo>
                    <a:pt x="252" y="49"/>
                  </a:lnTo>
                  <a:lnTo>
                    <a:pt x="283" y="63"/>
                  </a:lnTo>
                  <a:lnTo>
                    <a:pt x="312" y="81"/>
                  </a:lnTo>
                  <a:lnTo>
                    <a:pt x="340" y="104"/>
                  </a:lnTo>
                  <a:lnTo>
                    <a:pt x="365" y="129"/>
                  </a:lnTo>
                  <a:lnTo>
                    <a:pt x="386" y="158"/>
                  </a:lnTo>
                  <a:lnTo>
                    <a:pt x="405" y="191"/>
                  </a:lnTo>
                  <a:lnTo>
                    <a:pt x="409" y="196"/>
                  </a:lnTo>
                  <a:lnTo>
                    <a:pt x="415" y="199"/>
                  </a:lnTo>
                  <a:lnTo>
                    <a:pt x="422" y="199"/>
                  </a:lnTo>
                  <a:lnTo>
                    <a:pt x="428" y="197"/>
                  </a:lnTo>
                  <a:lnTo>
                    <a:pt x="433" y="194"/>
                  </a:lnTo>
                  <a:lnTo>
                    <a:pt x="437" y="188"/>
                  </a:lnTo>
                  <a:lnTo>
                    <a:pt x="437" y="181"/>
                  </a:lnTo>
                  <a:lnTo>
                    <a:pt x="435" y="175"/>
                  </a:lnTo>
                  <a:lnTo>
                    <a:pt x="414" y="139"/>
                  </a:lnTo>
                  <a:lnTo>
                    <a:pt x="389" y="107"/>
                  </a:lnTo>
                  <a:lnTo>
                    <a:pt x="361" y="78"/>
                  </a:lnTo>
                  <a:lnTo>
                    <a:pt x="332" y="53"/>
                  </a:lnTo>
                  <a:lnTo>
                    <a:pt x="298" y="34"/>
                  </a:lnTo>
                  <a:lnTo>
                    <a:pt x="263" y="18"/>
                  </a:lnTo>
                  <a:lnTo>
                    <a:pt x="227" y="7"/>
                  </a:lnTo>
                  <a:lnTo>
                    <a:pt x="188" y="2"/>
                  </a:lnTo>
                  <a:lnTo>
                    <a:pt x="159" y="0"/>
                  </a:lnTo>
                  <a:lnTo>
                    <a:pt x="133" y="3"/>
                  </a:lnTo>
                  <a:lnTo>
                    <a:pt x="107" y="8"/>
                  </a:lnTo>
                  <a:lnTo>
                    <a:pt x="82" y="18"/>
                  </a:lnTo>
                  <a:lnTo>
                    <a:pt x="59" y="32"/>
                  </a:lnTo>
                  <a:lnTo>
                    <a:pt x="38" y="49"/>
                  </a:lnTo>
                  <a:lnTo>
                    <a:pt x="20" y="70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163" name="Freeform 43"/>
            <p:cNvSpPr>
              <a:spLocks noChangeAspect="1"/>
            </p:cNvSpPr>
            <p:nvPr/>
          </p:nvSpPr>
          <p:spPr bwMode="auto">
            <a:xfrm>
              <a:off x="5261" y="558"/>
              <a:ext cx="195" cy="86"/>
            </a:xfrm>
            <a:custGeom>
              <a:avLst/>
              <a:gdLst>
                <a:gd name="T0" fmla="*/ 400 w 441"/>
                <a:gd name="T1" fmla="*/ 34 h 195"/>
                <a:gd name="T2" fmla="*/ 378 w 441"/>
                <a:gd name="T3" fmla="*/ 72 h 195"/>
                <a:gd name="T4" fmla="*/ 348 w 441"/>
                <a:gd name="T5" fmla="*/ 106 h 195"/>
                <a:gd name="T6" fmla="*/ 312 w 441"/>
                <a:gd name="T7" fmla="*/ 132 h 195"/>
                <a:gd name="T8" fmla="*/ 276 w 441"/>
                <a:gd name="T9" fmla="*/ 150 h 195"/>
                <a:gd name="T10" fmla="*/ 235 w 441"/>
                <a:gd name="T11" fmla="*/ 160 h 195"/>
                <a:gd name="T12" fmla="*/ 185 w 441"/>
                <a:gd name="T13" fmla="*/ 160 h 195"/>
                <a:gd name="T14" fmla="*/ 128 w 441"/>
                <a:gd name="T15" fmla="*/ 148 h 195"/>
                <a:gd name="T16" fmla="*/ 87 w 441"/>
                <a:gd name="T17" fmla="*/ 131 h 195"/>
                <a:gd name="T18" fmla="*/ 69 w 441"/>
                <a:gd name="T19" fmla="*/ 121 h 195"/>
                <a:gd name="T20" fmla="*/ 53 w 441"/>
                <a:gd name="T21" fmla="*/ 111 h 195"/>
                <a:gd name="T22" fmla="*/ 36 w 441"/>
                <a:gd name="T23" fmla="*/ 98 h 195"/>
                <a:gd name="T24" fmla="*/ 25 w 441"/>
                <a:gd name="T25" fmla="*/ 89 h 195"/>
                <a:gd name="T26" fmla="*/ 10 w 441"/>
                <a:gd name="T27" fmla="*/ 90 h 195"/>
                <a:gd name="T28" fmla="*/ 2 w 441"/>
                <a:gd name="T29" fmla="*/ 98 h 195"/>
                <a:gd name="T30" fmla="*/ 2 w 441"/>
                <a:gd name="T31" fmla="*/ 113 h 195"/>
                <a:gd name="T32" fmla="*/ 15 w 441"/>
                <a:gd name="T33" fmla="*/ 124 h 195"/>
                <a:gd name="T34" fmla="*/ 33 w 441"/>
                <a:gd name="T35" fmla="*/ 139 h 195"/>
                <a:gd name="T36" fmla="*/ 51 w 441"/>
                <a:gd name="T37" fmla="*/ 150 h 195"/>
                <a:gd name="T38" fmla="*/ 71 w 441"/>
                <a:gd name="T39" fmla="*/ 161 h 195"/>
                <a:gd name="T40" fmla="*/ 118 w 441"/>
                <a:gd name="T41" fmla="*/ 181 h 195"/>
                <a:gd name="T42" fmla="*/ 183 w 441"/>
                <a:gd name="T43" fmla="*/ 194 h 195"/>
                <a:gd name="T44" fmla="*/ 240 w 441"/>
                <a:gd name="T45" fmla="*/ 194 h 195"/>
                <a:gd name="T46" fmla="*/ 286 w 441"/>
                <a:gd name="T47" fmla="*/ 182 h 195"/>
                <a:gd name="T48" fmla="*/ 329 w 441"/>
                <a:gd name="T49" fmla="*/ 163 h 195"/>
                <a:gd name="T50" fmla="*/ 371 w 441"/>
                <a:gd name="T51" fmla="*/ 131 h 195"/>
                <a:gd name="T52" fmla="*/ 405 w 441"/>
                <a:gd name="T53" fmla="*/ 92 h 195"/>
                <a:gd name="T54" fmla="*/ 430 w 441"/>
                <a:gd name="T55" fmla="*/ 47 h 195"/>
                <a:gd name="T56" fmla="*/ 441 w 441"/>
                <a:gd name="T57" fmla="*/ 16 h 195"/>
                <a:gd name="T58" fmla="*/ 435 w 441"/>
                <a:gd name="T59" fmla="*/ 5 h 195"/>
                <a:gd name="T60" fmla="*/ 423 w 441"/>
                <a:gd name="T61" fmla="*/ 0 h 195"/>
                <a:gd name="T62" fmla="*/ 412 w 441"/>
                <a:gd name="T63" fmla="*/ 6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1" h="195">
                  <a:moveTo>
                    <a:pt x="409" y="13"/>
                  </a:moveTo>
                  <a:lnTo>
                    <a:pt x="400" y="34"/>
                  </a:lnTo>
                  <a:lnTo>
                    <a:pt x="389" y="55"/>
                  </a:lnTo>
                  <a:lnTo>
                    <a:pt x="378" y="72"/>
                  </a:lnTo>
                  <a:lnTo>
                    <a:pt x="363" y="90"/>
                  </a:lnTo>
                  <a:lnTo>
                    <a:pt x="348" y="106"/>
                  </a:lnTo>
                  <a:lnTo>
                    <a:pt x="330" y="121"/>
                  </a:lnTo>
                  <a:lnTo>
                    <a:pt x="312" y="132"/>
                  </a:lnTo>
                  <a:lnTo>
                    <a:pt x="293" y="144"/>
                  </a:lnTo>
                  <a:lnTo>
                    <a:pt x="276" y="150"/>
                  </a:lnTo>
                  <a:lnTo>
                    <a:pt x="257" y="155"/>
                  </a:lnTo>
                  <a:lnTo>
                    <a:pt x="235" y="160"/>
                  </a:lnTo>
                  <a:lnTo>
                    <a:pt x="211" y="161"/>
                  </a:lnTo>
                  <a:lnTo>
                    <a:pt x="185" y="160"/>
                  </a:lnTo>
                  <a:lnTo>
                    <a:pt x="157" y="156"/>
                  </a:lnTo>
                  <a:lnTo>
                    <a:pt x="128" y="148"/>
                  </a:lnTo>
                  <a:lnTo>
                    <a:pt x="97" y="135"/>
                  </a:lnTo>
                  <a:lnTo>
                    <a:pt x="87" y="131"/>
                  </a:lnTo>
                  <a:lnTo>
                    <a:pt x="77" y="126"/>
                  </a:lnTo>
                  <a:lnTo>
                    <a:pt x="69" y="121"/>
                  </a:lnTo>
                  <a:lnTo>
                    <a:pt x="61" y="116"/>
                  </a:lnTo>
                  <a:lnTo>
                    <a:pt x="53" y="111"/>
                  </a:lnTo>
                  <a:lnTo>
                    <a:pt x="44" y="105"/>
                  </a:lnTo>
                  <a:lnTo>
                    <a:pt x="36" y="98"/>
                  </a:lnTo>
                  <a:lnTo>
                    <a:pt x="30" y="92"/>
                  </a:lnTo>
                  <a:lnTo>
                    <a:pt x="25" y="89"/>
                  </a:lnTo>
                  <a:lnTo>
                    <a:pt x="18" y="89"/>
                  </a:lnTo>
                  <a:lnTo>
                    <a:pt x="10" y="90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0" y="105"/>
                  </a:lnTo>
                  <a:lnTo>
                    <a:pt x="2" y="113"/>
                  </a:lnTo>
                  <a:lnTo>
                    <a:pt x="7" y="118"/>
                  </a:lnTo>
                  <a:lnTo>
                    <a:pt x="15" y="124"/>
                  </a:lnTo>
                  <a:lnTo>
                    <a:pt x="23" y="132"/>
                  </a:lnTo>
                  <a:lnTo>
                    <a:pt x="33" y="139"/>
                  </a:lnTo>
                  <a:lnTo>
                    <a:pt x="41" y="144"/>
                  </a:lnTo>
                  <a:lnTo>
                    <a:pt x="51" y="150"/>
                  </a:lnTo>
                  <a:lnTo>
                    <a:pt x="61" y="156"/>
                  </a:lnTo>
                  <a:lnTo>
                    <a:pt x="71" y="161"/>
                  </a:lnTo>
                  <a:lnTo>
                    <a:pt x="82" y="166"/>
                  </a:lnTo>
                  <a:lnTo>
                    <a:pt x="118" y="181"/>
                  </a:lnTo>
                  <a:lnTo>
                    <a:pt x="152" y="189"/>
                  </a:lnTo>
                  <a:lnTo>
                    <a:pt x="183" y="194"/>
                  </a:lnTo>
                  <a:lnTo>
                    <a:pt x="213" y="195"/>
                  </a:lnTo>
                  <a:lnTo>
                    <a:pt x="240" y="194"/>
                  </a:lnTo>
                  <a:lnTo>
                    <a:pt x="265" y="189"/>
                  </a:lnTo>
                  <a:lnTo>
                    <a:pt x="286" y="182"/>
                  </a:lnTo>
                  <a:lnTo>
                    <a:pt x="306" y="174"/>
                  </a:lnTo>
                  <a:lnTo>
                    <a:pt x="329" y="163"/>
                  </a:lnTo>
                  <a:lnTo>
                    <a:pt x="350" y="148"/>
                  </a:lnTo>
                  <a:lnTo>
                    <a:pt x="371" y="131"/>
                  </a:lnTo>
                  <a:lnTo>
                    <a:pt x="389" y="113"/>
                  </a:lnTo>
                  <a:lnTo>
                    <a:pt x="405" y="92"/>
                  </a:lnTo>
                  <a:lnTo>
                    <a:pt x="418" y="71"/>
                  </a:lnTo>
                  <a:lnTo>
                    <a:pt x="430" y="47"/>
                  </a:lnTo>
                  <a:lnTo>
                    <a:pt x="440" y="22"/>
                  </a:lnTo>
                  <a:lnTo>
                    <a:pt x="441" y="16"/>
                  </a:lnTo>
                  <a:lnTo>
                    <a:pt x="440" y="9"/>
                  </a:lnTo>
                  <a:lnTo>
                    <a:pt x="435" y="5"/>
                  </a:lnTo>
                  <a:lnTo>
                    <a:pt x="430" y="1"/>
                  </a:lnTo>
                  <a:lnTo>
                    <a:pt x="423" y="0"/>
                  </a:lnTo>
                  <a:lnTo>
                    <a:pt x="417" y="1"/>
                  </a:lnTo>
                  <a:lnTo>
                    <a:pt x="412" y="6"/>
                  </a:lnTo>
                  <a:lnTo>
                    <a:pt x="409" y="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164" name="Freeform 44"/>
            <p:cNvSpPr>
              <a:spLocks noChangeAspect="1"/>
            </p:cNvSpPr>
            <p:nvPr/>
          </p:nvSpPr>
          <p:spPr bwMode="auto">
            <a:xfrm>
              <a:off x="5076" y="341"/>
              <a:ext cx="128" cy="124"/>
            </a:xfrm>
            <a:custGeom>
              <a:avLst/>
              <a:gdLst>
                <a:gd name="T0" fmla="*/ 36 w 291"/>
                <a:gd name="T1" fmla="*/ 66 h 281"/>
                <a:gd name="T2" fmla="*/ 21 w 291"/>
                <a:gd name="T3" fmla="*/ 89 h 281"/>
                <a:gd name="T4" fmla="*/ 11 w 291"/>
                <a:gd name="T5" fmla="*/ 111 h 281"/>
                <a:gd name="T6" fmla="*/ 3 w 291"/>
                <a:gd name="T7" fmla="*/ 137 h 281"/>
                <a:gd name="T8" fmla="*/ 0 w 291"/>
                <a:gd name="T9" fmla="*/ 163 h 281"/>
                <a:gd name="T10" fmla="*/ 0 w 291"/>
                <a:gd name="T11" fmla="*/ 189 h 281"/>
                <a:gd name="T12" fmla="*/ 7 w 291"/>
                <a:gd name="T13" fmla="*/ 212 h 281"/>
                <a:gd name="T14" fmla="*/ 20 w 291"/>
                <a:gd name="T15" fmla="*/ 234 h 281"/>
                <a:gd name="T16" fmla="*/ 38 w 291"/>
                <a:gd name="T17" fmla="*/ 254 h 281"/>
                <a:gd name="T18" fmla="*/ 57 w 291"/>
                <a:gd name="T19" fmla="*/ 267 h 281"/>
                <a:gd name="T20" fmla="*/ 78 w 291"/>
                <a:gd name="T21" fmla="*/ 275 h 281"/>
                <a:gd name="T22" fmla="*/ 100 w 291"/>
                <a:gd name="T23" fmla="*/ 279 h 281"/>
                <a:gd name="T24" fmla="*/ 124 w 291"/>
                <a:gd name="T25" fmla="*/ 281 h 281"/>
                <a:gd name="T26" fmla="*/ 147 w 291"/>
                <a:gd name="T27" fmla="*/ 279 h 281"/>
                <a:gd name="T28" fmla="*/ 170 w 291"/>
                <a:gd name="T29" fmla="*/ 275 h 281"/>
                <a:gd name="T30" fmla="*/ 193 w 291"/>
                <a:gd name="T31" fmla="*/ 267 h 281"/>
                <a:gd name="T32" fmla="*/ 212 w 291"/>
                <a:gd name="T33" fmla="*/ 257 h 281"/>
                <a:gd name="T34" fmla="*/ 237 w 291"/>
                <a:gd name="T35" fmla="*/ 237 h 281"/>
                <a:gd name="T36" fmla="*/ 258 w 291"/>
                <a:gd name="T37" fmla="*/ 213 h 281"/>
                <a:gd name="T38" fmla="*/ 274 w 291"/>
                <a:gd name="T39" fmla="*/ 184 h 281"/>
                <a:gd name="T40" fmla="*/ 286 w 291"/>
                <a:gd name="T41" fmla="*/ 152 h 281"/>
                <a:gd name="T42" fmla="*/ 291 w 291"/>
                <a:gd name="T43" fmla="*/ 118 h 281"/>
                <a:gd name="T44" fmla="*/ 289 w 291"/>
                <a:gd name="T45" fmla="*/ 85 h 281"/>
                <a:gd name="T46" fmla="*/ 279 w 291"/>
                <a:gd name="T47" fmla="*/ 56 h 281"/>
                <a:gd name="T48" fmla="*/ 260 w 291"/>
                <a:gd name="T49" fmla="*/ 31 h 281"/>
                <a:gd name="T50" fmla="*/ 234 w 291"/>
                <a:gd name="T51" fmla="*/ 13 h 281"/>
                <a:gd name="T52" fmla="*/ 206 w 291"/>
                <a:gd name="T53" fmla="*/ 3 h 281"/>
                <a:gd name="T54" fmla="*/ 175 w 291"/>
                <a:gd name="T55" fmla="*/ 0 h 281"/>
                <a:gd name="T56" fmla="*/ 142 w 291"/>
                <a:gd name="T57" fmla="*/ 3 h 281"/>
                <a:gd name="T58" fmla="*/ 111 w 291"/>
                <a:gd name="T59" fmla="*/ 13 h 281"/>
                <a:gd name="T60" fmla="*/ 82 w 291"/>
                <a:gd name="T61" fmla="*/ 26 h 281"/>
                <a:gd name="T62" fmla="*/ 57 w 291"/>
                <a:gd name="T63" fmla="*/ 45 h 281"/>
                <a:gd name="T64" fmla="*/ 36 w 291"/>
                <a:gd name="T65" fmla="*/ 6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1" h="281">
                  <a:moveTo>
                    <a:pt x="36" y="66"/>
                  </a:moveTo>
                  <a:lnTo>
                    <a:pt x="21" y="89"/>
                  </a:lnTo>
                  <a:lnTo>
                    <a:pt x="11" y="111"/>
                  </a:lnTo>
                  <a:lnTo>
                    <a:pt x="3" y="137"/>
                  </a:lnTo>
                  <a:lnTo>
                    <a:pt x="0" y="163"/>
                  </a:lnTo>
                  <a:lnTo>
                    <a:pt x="0" y="189"/>
                  </a:lnTo>
                  <a:lnTo>
                    <a:pt x="7" y="212"/>
                  </a:lnTo>
                  <a:lnTo>
                    <a:pt x="20" y="234"/>
                  </a:lnTo>
                  <a:lnTo>
                    <a:pt x="38" y="254"/>
                  </a:lnTo>
                  <a:lnTo>
                    <a:pt x="57" y="267"/>
                  </a:lnTo>
                  <a:lnTo>
                    <a:pt x="78" y="275"/>
                  </a:lnTo>
                  <a:lnTo>
                    <a:pt x="100" y="279"/>
                  </a:lnTo>
                  <a:lnTo>
                    <a:pt x="124" y="281"/>
                  </a:lnTo>
                  <a:lnTo>
                    <a:pt x="147" y="279"/>
                  </a:lnTo>
                  <a:lnTo>
                    <a:pt x="170" y="275"/>
                  </a:lnTo>
                  <a:lnTo>
                    <a:pt x="193" y="267"/>
                  </a:lnTo>
                  <a:lnTo>
                    <a:pt x="212" y="257"/>
                  </a:lnTo>
                  <a:lnTo>
                    <a:pt x="237" y="237"/>
                  </a:lnTo>
                  <a:lnTo>
                    <a:pt x="258" y="213"/>
                  </a:lnTo>
                  <a:lnTo>
                    <a:pt x="274" y="184"/>
                  </a:lnTo>
                  <a:lnTo>
                    <a:pt x="286" y="152"/>
                  </a:lnTo>
                  <a:lnTo>
                    <a:pt x="291" y="118"/>
                  </a:lnTo>
                  <a:lnTo>
                    <a:pt x="289" y="85"/>
                  </a:lnTo>
                  <a:lnTo>
                    <a:pt x="279" y="56"/>
                  </a:lnTo>
                  <a:lnTo>
                    <a:pt x="260" y="31"/>
                  </a:lnTo>
                  <a:lnTo>
                    <a:pt x="234" y="13"/>
                  </a:lnTo>
                  <a:lnTo>
                    <a:pt x="206" y="3"/>
                  </a:lnTo>
                  <a:lnTo>
                    <a:pt x="175" y="0"/>
                  </a:lnTo>
                  <a:lnTo>
                    <a:pt x="142" y="3"/>
                  </a:lnTo>
                  <a:lnTo>
                    <a:pt x="111" y="13"/>
                  </a:lnTo>
                  <a:lnTo>
                    <a:pt x="82" y="26"/>
                  </a:lnTo>
                  <a:lnTo>
                    <a:pt x="57" y="45"/>
                  </a:lnTo>
                  <a:lnTo>
                    <a:pt x="36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165" name="Freeform 45"/>
            <p:cNvSpPr>
              <a:spLocks noChangeAspect="1" noEditPoints="1"/>
            </p:cNvSpPr>
            <p:nvPr/>
          </p:nvSpPr>
          <p:spPr bwMode="auto">
            <a:xfrm>
              <a:off x="5103" y="368"/>
              <a:ext cx="61" cy="63"/>
            </a:xfrm>
            <a:custGeom>
              <a:avLst/>
              <a:gdLst>
                <a:gd name="T0" fmla="*/ 20 w 138"/>
                <a:gd name="T1" fmla="*/ 30 h 141"/>
                <a:gd name="T2" fmla="*/ 12 w 138"/>
                <a:gd name="T3" fmla="*/ 41 h 141"/>
                <a:gd name="T4" fmla="*/ 5 w 138"/>
                <a:gd name="T5" fmla="*/ 52 h 141"/>
                <a:gd name="T6" fmla="*/ 2 w 138"/>
                <a:gd name="T7" fmla="*/ 65 h 141"/>
                <a:gd name="T8" fmla="*/ 0 w 138"/>
                <a:gd name="T9" fmla="*/ 78 h 141"/>
                <a:gd name="T10" fmla="*/ 2 w 138"/>
                <a:gd name="T11" fmla="*/ 91 h 141"/>
                <a:gd name="T12" fmla="*/ 5 w 138"/>
                <a:gd name="T13" fmla="*/ 104 h 141"/>
                <a:gd name="T14" fmla="*/ 14 w 138"/>
                <a:gd name="T15" fmla="*/ 115 h 141"/>
                <a:gd name="T16" fmla="*/ 23 w 138"/>
                <a:gd name="T17" fmla="*/ 125 h 141"/>
                <a:gd name="T18" fmla="*/ 30 w 138"/>
                <a:gd name="T19" fmla="*/ 130 h 141"/>
                <a:gd name="T20" fmla="*/ 38 w 138"/>
                <a:gd name="T21" fmla="*/ 135 h 141"/>
                <a:gd name="T22" fmla="*/ 45 w 138"/>
                <a:gd name="T23" fmla="*/ 138 h 141"/>
                <a:gd name="T24" fmla="*/ 53 w 138"/>
                <a:gd name="T25" fmla="*/ 140 h 141"/>
                <a:gd name="T26" fmla="*/ 59 w 138"/>
                <a:gd name="T27" fmla="*/ 141 h 141"/>
                <a:gd name="T28" fmla="*/ 67 w 138"/>
                <a:gd name="T29" fmla="*/ 140 h 141"/>
                <a:gd name="T30" fmla="*/ 76 w 138"/>
                <a:gd name="T31" fmla="*/ 140 h 141"/>
                <a:gd name="T32" fmla="*/ 84 w 138"/>
                <a:gd name="T33" fmla="*/ 136 h 141"/>
                <a:gd name="T34" fmla="*/ 94 w 138"/>
                <a:gd name="T35" fmla="*/ 131 h 141"/>
                <a:gd name="T36" fmla="*/ 102 w 138"/>
                <a:gd name="T37" fmla="*/ 127 h 141"/>
                <a:gd name="T38" fmla="*/ 112 w 138"/>
                <a:gd name="T39" fmla="*/ 118 h 141"/>
                <a:gd name="T40" fmla="*/ 118 w 138"/>
                <a:gd name="T41" fmla="*/ 110 h 141"/>
                <a:gd name="T42" fmla="*/ 125 w 138"/>
                <a:gd name="T43" fmla="*/ 102 h 141"/>
                <a:gd name="T44" fmla="*/ 131 w 138"/>
                <a:gd name="T45" fmla="*/ 93 h 141"/>
                <a:gd name="T46" fmla="*/ 134 w 138"/>
                <a:gd name="T47" fmla="*/ 83 h 141"/>
                <a:gd name="T48" fmla="*/ 138 w 138"/>
                <a:gd name="T49" fmla="*/ 72 h 141"/>
                <a:gd name="T50" fmla="*/ 138 w 138"/>
                <a:gd name="T51" fmla="*/ 55 h 141"/>
                <a:gd name="T52" fmla="*/ 134 w 138"/>
                <a:gd name="T53" fmla="*/ 41 h 141"/>
                <a:gd name="T54" fmla="*/ 126 w 138"/>
                <a:gd name="T55" fmla="*/ 26 h 141"/>
                <a:gd name="T56" fmla="*/ 115 w 138"/>
                <a:gd name="T57" fmla="*/ 15 h 141"/>
                <a:gd name="T58" fmla="*/ 102 w 138"/>
                <a:gd name="T59" fmla="*/ 7 h 141"/>
                <a:gd name="T60" fmla="*/ 89 w 138"/>
                <a:gd name="T61" fmla="*/ 2 h 141"/>
                <a:gd name="T62" fmla="*/ 77 w 138"/>
                <a:gd name="T63" fmla="*/ 0 h 141"/>
                <a:gd name="T64" fmla="*/ 64 w 138"/>
                <a:gd name="T65" fmla="*/ 2 h 141"/>
                <a:gd name="T66" fmla="*/ 51 w 138"/>
                <a:gd name="T67" fmla="*/ 5 h 141"/>
                <a:gd name="T68" fmla="*/ 40 w 138"/>
                <a:gd name="T69" fmla="*/ 12 h 141"/>
                <a:gd name="T70" fmla="*/ 30 w 138"/>
                <a:gd name="T71" fmla="*/ 20 h 141"/>
                <a:gd name="T72" fmla="*/ 20 w 138"/>
                <a:gd name="T73" fmla="*/ 30 h 141"/>
                <a:gd name="T74" fmla="*/ 45 w 138"/>
                <a:gd name="T75" fmla="*/ 99 h 141"/>
                <a:gd name="T76" fmla="*/ 45 w 138"/>
                <a:gd name="T77" fmla="*/ 99 h 141"/>
                <a:gd name="T78" fmla="*/ 35 w 138"/>
                <a:gd name="T79" fmla="*/ 86 h 141"/>
                <a:gd name="T80" fmla="*/ 35 w 138"/>
                <a:gd name="T81" fmla="*/ 72 h 141"/>
                <a:gd name="T82" fmla="*/ 40 w 138"/>
                <a:gd name="T83" fmla="*/ 60 h 141"/>
                <a:gd name="T84" fmla="*/ 46 w 138"/>
                <a:gd name="T85" fmla="*/ 51 h 141"/>
                <a:gd name="T86" fmla="*/ 51 w 138"/>
                <a:gd name="T87" fmla="*/ 46 h 141"/>
                <a:gd name="T88" fmla="*/ 63 w 138"/>
                <a:gd name="T89" fmla="*/ 38 h 141"/>
                <a:gd name="T90" fmla="*/ 77 w 138"/>
                <a:gd name="T91" fmla="*/ 34 h 141"/>
                <a:gd name="T92" fmla="*/ 94 w 138"/>
                <a:gd name="T93" fmla="*/ 41 h 141"/>
                <a:gd name="T94" fmla="*/ 98 w 138"/>
                <a:gd name="T95" fmla="*/ 46 h 141"/>
                <a:gd name="T96" fmla="*/ 102 w 138"/>
                <a:gd name="T97" fmla="*/ 52 h 141"/>
                <a:gd name="T98" fmla="*/ 103 w 138"/>
                <a:gd name="T99" fmla="*/ 60 h 141"/>
                <a:gd name="T100" fmla="*/ 103 w 138"/>
                <a:gd name="T101" fmla="*/ 68 h 141"/>
                <a:gd name="T102" fmla="*/ 98 w 138"/>
                <a:gd name="T103" fmla="*/ 80 h 141"/>
                <a:gd name="T104" fmla="*/ 92 w 138"/>
                <a:gd name="T105" fmla="*/ 89 h 141"/>
                <a:gd name="T106" fmla="*/ 82 w 138"/>
                <a:gd name="T107" fmla="*/ 99 h 141"/>
                <a:gd name="T108" fmla="*/ 72 w 138"/>
                <a:gd name="T109" fmla="*/ 106 h 141"/>
                <a:gd name="T110" fmla="*/ 66 w 138"/>
                <a:gd name="T111" fmla="*/ 107 h 141"/>
                <a:gd name="T112" fmla="*/ 58 w 138"/>
                <a:gd name="T113" fmla="*/ 107 h 141"/>
                <a:gd name="T114" fmla="*/ 51 w 138"/>
                <a:gd name="T115" fmla="*/ 104 h 141"/>
                <a:gd name="T116" fmla="*/ 45 w 138"/>
                <a:gd name="T117" fmla="*/ 99 h 141"/>
                <a:gd name="T118" fmla="*/ 23 w 138"/>
                <a:gd name="T119" fmla="*/ 125 h 141"/>
                <a:gd name="T120" fmla="*/ 23 w 138"/>
                <a:gd name="T121" fmla="*/ 125 h 141"/>
                <a:gd name="T122" fmla="*/ 23 w 138"/>
                <a:gd name="T123" fmla="*/ 125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8" h="141">
                  <a:moveTo>
                    <a:pt x="20" y="30"/>
                  </a:moveTo>
                  <a:lnTo>
                    <a:pt x="12" y="41"/>
                  </a:lnTo>
                  <a:lnTo>
                    <a:pt x="5" y="52"/>
                  </a:lnTo>
                  <a:lnTo>
                    <a:pt x="2" y="65"/>
                  </a:lnTo>
                  <a:lnTo>
                    <a:pt x="0" y="78"/>
                  </a:lnTo>
                  <a:lnTo>
                    <a:pt x="2" y="91"/>
                  </a:lnTo>
                  <a:lnTo>
                    <a:pt x="5" y="104"/>
                  </a:lnTo>
                  <a:lnTo>
                    <a:pt x="14" y="115"/>
                  </a:lnTo>
                  <a:lnTo>
                    <a:pt x="23" y="125"/>
                  </a:lnTo>
                  <a:lnTo>
                    <a:pt x="30" y="130"/>
                  </a:lnTo>
                  <a:lnTo>
                    <a:pt x="38" y="135"/>
                  </a:lnTo>
                  <a:lnTo>
                    <a:pt x="45" y="138"/>
                  </a:lnTo>
                  <a:lnTo>
                    <a:pt x="53" y="140"/>
                  </a:lnTo>
                  <a:lnTo>
                    <a:pt x="59" y="141"/>
                  </a:lnTo>
                  <a:lnTo>
                    <a:pt x="67" y="140"/>
                  </a:lnTo>
                  <a:lnTo>
                    <a:pt x="76" y="140"/>
                  </a:lnTo>
                  <a:lnTo>
                    <a:pt x="84" y="136"/>
                  </a:lnTo>
                  <a:lnTo>
                    <a:pt x="94" y="131"/>
                  </a:lnTo>
                  <a:lnTo>
                    <a:pt x="102" y="127"/>
                  </a:lnTo>
                  <a:lnTo>
                    <a:pt x="112" y="118"/>
                  </a:lnTo>
                  <a:lnTo>
                    <a:pt x="118" y="110"/>
                  </a:lnTo>
                  <a:lnTo>
                    <a:pt x="125" y="102"/>
                  </a:lnTo>
                  <a:lnTo>
                    <a:pt x="131" y="93"/>
                  </a:lnTo>
                  <a:lnTo>
                    <a:pt x="134" y="83"/>
                  </a:lnTo>
                  <a:lnTo>
                    <a:pt x="138" y="72"/>
                  </a:lnTo>
                  <a:lnTo>
                    <a:pt x="138" y="55"/>
                  </a:lnTo>
                  <a:lnTo>
                    <a:pt x="134" y="41"/>
                  </a:lnTo>
                  <a:lnTo>
                    <a:pt x="126" y="26"/>
                  </a:lnTo>
                  <a:lnTo>
                    <a:pt x="115" y="15"/>
                  </a:lnTo>
                  <a:lnTo>
                    <a:pt x="102" y="7"/>
                  </a:lnTo>
                  <a:lnTo>
                    <a:pt x="89" y="2"/>
                  </a:lnTo>
                  <a:lnTo>
                    <a:pt x="77" y="0"/>
                  </a:lnTo>
                  <a:lnTo>
                    <a:pt x="64" y="2"/>
                  </a:lnTo>
                  <a:lnTo>
                    <a:pt x="51" y="5"/>
                  </a:lnTo>
                  <a:lnTo>
                    <a:pt x="40" y="12"/>
                  </a:lnTo>
                  <a:lnTo>
                    <a:pt x="30" y="20"/>
                  </a:lnTo>
                  <a:lnTo>
                    <a:pt x="20" y="30"/>
                  </a:lnTo>
                  <a:close/>
                  <a:moveTo>
                    <a:pt x="45" y="99"/>
                  </a:moveTo>
                  <a:lnTo>
                    <a:pt x="45" y="99"/>
                  </a:lnTo>
                  <a:lnTo>
                    <a:pt x="35" y="86"/>
                  </a:lnTo>
                  <a:lnTo>
                    <a:pt x="35" y="72"/>
                  </a:lnTo>
                  <a:lnTo>
                    <a:pt x="40" y="60"/>
                  </a:lnTo>
                  <a:lnTo>
                    <a:pt x="46" y="51"/>
                  </a:lnTo>
                  <a:lnTo>
                    <a:pt x="51" y="46"/>
                  </a:lnTo>
                  <a:lnTo>
                    <a:pt x="63" y="38"/>
                  </a:lnTo>
                  <a:lnTo>
                    <a:pt x="77" y="34"/>
                  </a:lnTo>
                  <a:lnTo>
                    <a:pt x="94" y="41"/>
                  </a:lnTo>
                  <a:lnTo>
                    <a:pt x="98" y="46"/>
                  </a:lnTo>
                  <a:lnTo>
                    <a:pt x="102" y="52"/>
                  </a:lnTo>
                  <a:lnTo>
                    <a:pt x="103" y="60"/>
                  </a:lnTo>
                  <a:lnTo>
                    <a:pt x="103" y="68"/>
                  </a:lnTo>
                  <a:lnTo>
                    <a:pt x="98" y="80"/>
                  </a:lnTo>
                  <a:lnTo>
                    <a:pt x="92" y="89"/>
                  </a:lnTo>
                  <a:lnTo>
                    <a:pt x="82" y="99"/>
                  </a:lnTo>
                  <a:lnTo>
                    <a:pt x="72" y="106"/>
                  </a:lnTo>
                  <a:lnTo>
                    <a:pt x="66" y="107"/>
                  </a:lnTo>
                  <a:lnTo>
                    <a:pt x="58" y="107"/>
                  </a:lnTo>
                  <a:lnTo>
                    <a:pt x="51" y="104"/>
                  </a:lnTo>
                  <a:lnTo>
                    <a:pt x="45" y="99"/>
                  </a:lnTo>
                  <a:close/>
                  <a:moveTo>
                    <a:pt x="23" y="125"/>
                  </a:moveTo>
                  <a:lnTo>
                    <a:pt x="23" y="125"/>
                  </a:lnTo>
                  <a:lnTo>
                    <a:pt x="23" y="1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A2FFB6-C953-439E-B5D3-E1602CD2319D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26502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13525" y="7938"/>
            <a:ext cx="2000250" cy="61182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11188" y="7938"/>
            <a:ext cx="5849937" cy="61182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A70D8A-148F-4BF7-BE35-ACD8AAAD5B5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55589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188" y="7938"/>
            <a:ext cx="7127875" cy="108108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188" y="1600200"/>
            <a:ext cx="39243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87888" y="1600200"/>
            <a:ext cx="3925887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1423988" y="6453188"/>
            <a:ext cx="6243637" cy="396875"/>
          </a:xfrm>
        </p:spPr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7812088" y="6453188"/>
            <a:ext cx="874712" cy="396875"/>
          </a:xfrm>
        </p:spPr>
        <p:txBody>
          <a:bodyPr/>
          <a:lstStyle>
            <a:lvl1pPr>
              <a:defRPr/>
            </a:lvl1pPr>
          </a:lstStyle>
          <a:p>
            <a:fld id="{61431552-5956-4B1F-8020-A6FC71C1DF34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147395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tel, tekst og utklip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11188" y="7938"/>
            <a:ext cx="7127875" cy="108108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611188" y="1600200"/>
            <a:ext cx="39243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bilde på nett 3"/>
          <p:cNvSpPr>
            <a:spLocks noGrp="1"/>
          </p:cNvSpPr>
          <p:nvPr>
            <p:ph type="clipArt" sz="half" idx="2"/>
          </p:nvPr>
        </p:nvSpPr>
        <p:spPr>
          <a:xfrm>
            <a:off x="4687888" y="1600200"/>
            <a:ext cx="3925887" cy="4525963"/>
          </a:xfrm>
        </p:spPr>
        <p:txBody>
          <a:bodyPr/>
          <a:lstStyle/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>
          <a:xfrm>
            <a:off x="1423988" y="6453188"/>
            <a:ext cx="6243637" cy="396875"/>
          </a:xfrm>
        </p:spPr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>
          <a:xfrm>
            <a:off x="7812088" y="6453188"/>
            <a:ext cx="874712" cy="396875"/>
          </a:xfrm>
        </p:spPr>
        <p:txBody>
          <a:bodyPr/>
          <a:lstStyle>
            <a:lvl1pPr>
              <a:defRPr/>
            </a:lvl1pPr>
          </a:lstStyle>
          <a:p>
            <a:fld id="{DF20C101-D186-4D8B-82DD-6094DE09411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6345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60D8B2-40C7-4EA8-890E-32348D73E0DB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667038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847033-E8C6-4492-A015-A11116558725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68475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11188" y="1600200"/>
            <a:ext cx="39243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87888" y="1600200"/>
            <a:ext cx="3925887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D532D2-C447-42BB-B1C1-712E173750E2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17236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bunnteks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610F35-892C-4B50-8F4B-BC5A41A546E3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564107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B631C3-8517-4F0D-A560-168AB5CED7B7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20259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CB43CE-D14A-4AF6-BA37-4A930C45F7A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07770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618DBEC-4B21-4A00-97FD-D71409496779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04210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23FBD6-8ED3-44EE-8805-433679ED5D12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333427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7938"/>
            <a:ext cx="7127875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600200"/>
            <a:ext cx="80025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tekststiler i malen</a:t>
            </a:r>
          </a:p>
          <a:p>
            <a:pPr lvl="1"/>
            <a:r>
              <a:rPr lang="nb-NO" altLang="nb-NO" smtClean="0"/>
              <a:t>Andre nivå</a:t>
            </a:r>
          </a:p>
          <a:p>
            <a:pPr lvl="2"/>
            <a:r>
              <a:rPr lang="nb-NO" altLang="nb-NO" smtClean="0"/>
              <a:t>Tredje nivå</a:t>
            </a:r>
          </a:p>
          <a:p>
            <a:pPr lvl="3"/>
            <a:r>
              <a:rPr lang="nb-NO" altLang="nb-NO" smtClean="0"/>
              <a:t>Fjerde nivå</a:t>
            </a:r>
          </a:p>
          <a:p>
            <a:pPr lvl="4"/>
            <a:r>
              <a:rPr lang="nb-NO" altLang="nb-NO" smtClean="0"/>
              <a:t>Femte nivå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95288" y="7938"/>
            <a:ext cx="107950" cy="15478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182563" y="1196975"/>
            <a:ext cx="8961437" cy="10795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23988" y="6453188"/>
            <a:ext cx="62436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453188"/>
            <a:ext cx="874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b="0"/>
            </a:lvl1pPr>
          </a:lstStyle>
          <a:p>
            <a:fld id="{3BFD3AC4-2F9F-43ED-A3BC-A67D245B963F}" type="slidenum">
              <a:rPr lang="nb-NO" altLang="nb-NO"/>
              <a:pPr/>
              <a:t>‹#›</a:t>
            </a:fld>
            <a:endParaRPr lang="nb-NO" altLang="nb-NO"/>
          </a:p>
        </p:txBody>
      </p:sp>
      <p:pic>
        <p:nvPicPr>
          <p:cNvPr id="4122" name="Picture 26" descr="unnsymbfarge300dpi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6340475"/>
            <a:ext cx="719137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23" name="Group 27"/>
          <p:cNvGrpSpPr>
            <a:grpSpLocks noChangeAspect="1"/>
          </p:cNvGrpSpPr>
          <p:nvPr userDrawn="1"/>
        </p:nvGrpSpPr>
        <p:grpSpPr bwMode="auto">
          <a:xfrm>
            <a:off x="8064500" y="447675"/>
            <a:ext cx="749300" cy="533400"/>
            <a:chOff x="4967" y="152"/>
            <a:chExt cx="723" cy="515"/>
          </a:xfrm>
        </p:grpSpPr>
        <p:sp>
          <p:nvSpPr>
            <p:cNvPr id="4124" name="AutoShape 28"/>
            <p:cNvSpPr>
              <a:spLocks noChangeAspect="1" noChangeArrowheads="1" noTextEdit="1"/>
            </p:cNvSpPr>
            <p:nvPr/>
          </p:nvSpPr>
          <p:spPr bwMode="auto">
            <a:xfrm>
              <a:off x="4967" y="152"/>
              <a:ext cx="723" cy="5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25" name="Freeform 29"/>
            <p:cNvSpPr>
              <a:spLocks noChangeAspect="1"/>
            </p:cNvSpPr>
            <p:nvPr/>
          </p:nvSpPr>
          <p:spPr bwMode="auto">
            <a:xfrm>
              <a:off x="5233" y="513"/>
              <a:ext cx="235" cy="145"/>
            </a:xfrm>
            <a:custGeom>
              <a:avLst/>
              <a:gdLst>
                <a:gd name="T0" fmla="*/ 531 w 531"/>
                <a:gd name="T1" fmla="*/ 39 h 328"/>
                <a:gd name="T2" fmla="*/ 526 w 531"/>
                <a:gd name="T3" fmla="*/ 115 h 328"/>
                <a:gd name="T4" fmla="*/ 507 w 531"/>
                <a:gd name="T5" fmla="*/ 186 h 328"/>
                <a:gd name="T6" fmla="*/ 464 w 531"/>
                <a:gd name="T7" fmla="*/ 247 h 328"/>
                <a:gd name="T8" fmla="*/ 415 w 531"/>
                <a:gd name="T9" fmla="*/ 284 h 328"/>
                <a:gd name="T10" fmla="*/ 374 w 531"/>
                <a:gd name="T11" fmla="*/ 304 h 328"/>
                <a:gd name="T12" fmla="*/ 330 w 531"/>
                <a:gd name="T13" fmla="*/ 318 h 328"/>
                <a:gd name="T14" fmla="*/ 284 w 531"/>
                <a:gd name="T15" fmla="*/ 326 h 328"/>
                <a:gd name="T16" fmla="*/ 237 w 531"/>
                <a:gd name="T17" fmla="*/ 328 h 328"/>
                <a:gd name="T18" fmla="*/ 191 w 531"/>
                <a:gd name="T19" fmla="*/ 323 h 328"/>
                <a:gd name="T20" fmla="*/ 147 w 531"/>
                <a:gd name="T21" fmla="*/ 312 h 328"/>
                <a:gd name="T22" fmla="*/ 106 w 531"/>
                <a:gd name="T23" fmla="*/ 292 h 328"/>
                <a:gd name="T24" fmla="*/ 70 w 531"/>
                <a:gd name="T25" fmla="*/ 267 h 328"/>
                <a:gd name="T26" fmla="*/ 41 w 531"/>
                <a:gd name="T27" fmla="*/ 234 h 328"/>
                <a:gd name="T28" fmla="*/ 20 w 531"/>
                <a:gd name="T29" fmla="*/ 197 h 328"/>
                <a:gd name="T30" fmla="*/ 5 w 531"/>
                <a:gd name="T31" fmla="*/ 155 h 328"/>
                <a:gd name="T32" fmla="*/ 13 w 531"/>
                <a:gd name="T33" fmla="*/ 132 h 328"/>
                <a:gd name="T34" fmla="*/ 38 w 531"/>
                <a:gd name="T35" fmla="*/ 134 h 328"/>
                <a:gd name="T36" fmla="*/ 62 w 531"/>
                <a:gd name="T37" fmla="*/ 139 h 328"/>
                <a:gd name="T38" fmla="*/ 88 w 531"/>
                <a:gd name="T39" fmla="*/ 142 h 328"/>
                <a:gd name="T40" fmla="*/ 118 w 531"/>
                <a:gd name="T41" fmla="*/ 140 h 328"/>
                <a:gd name="T42" fmla="*/ 149 w 531"/>
                <a:gd name="T43" fmla="*/ 137 h 328"/>
                <a:gd name="T44" fmla="*/ 180 w 531"/>
                <a:gd name="T45" fmla="*/ 131 h 328"/>
                <a:gd name="T46" fmla="*/ 211 w 531"/>
                <a:gd name="T47" fmla="*/ 123 h 328"/>
                <a:gd name="T48" fmla="*/ 252 w 531"/>
                <a:gd name="T49" fmla="*/ 111 h 328"/>
                <a:gd name="T50" fmla="*/ 302 w 531"/>
                <a:gd name="T51" fmla="*/ 95 h 328"/>
                <a:gd name="T52" fmla="*/ 353 w 531"/>
                <a:gd name="T53" fmla="*/ 76 h 328"/>
                <a:gd name="T54" fmla="*/ 402 w 531"/>
                <a:gd name="T55" fmla="*/ 55 h 328"/>
                <a:gd name="T56" fmla="*/ 440 w 531"/>
                <a:gd name="T57" fmla="*/ 40 h 328"/>
                <a:gd name="T58" fmla="*/ 464 w 531"/>
                <a:gd name="T59" fmla="*/ 29 h 328"/>
                <a:gd name="T60" fmla="*/ 489 w 531"/>
                <a:gd name="T61" fmla="*/ 19 h 328"/>
                <a:gd name="T62" fmla="*/ 513 w 531"/>
                <a:gd name="T63" fmla="*/ 8 h 328"/>
                <a:gd name="T64" fmla="*/ 528 w 531"/>
                <a:gd name="T65" fmla="*/ 0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1" h="328">
                  <a:moveTo>
                    <a:pt x="528" y="0"/>
                  </a:moveTo>
                  <a:lnTo>
                    <a:pt x="531" y="39"/>
                  </a:lnTo>
                  <a:lnTo>
                    <a:pt x="529" y="77"/>
                  </a:lnTo>
                  <a:lnTo>
                    <a:pt x="526" y="115"/>
                  </a:lnTo>
                  <a:lnTo>
                    <a:pt x="518" y="150"/>
                  </a:lnTo>
                  <a:lnTo>
                    <a:pt x="507" y="186"/>
                  </a:lnTo>
                  <a:lnTo>
                    <a:pt x="489" y="216"/>
                  </a:lnTo>
                  <a:lnTo>
                    <a:pt x="464" y="247"/>
                  </a:lnTo>
                  <a:lnTo>
                    <a:pt x="433" y="273"/>
                  </a:lnTo>
                  <a:lnTo>
                    <a:pt x="415" y="284"/>
                  </a:lnTo>
                  <a:lnTo>
                    <a:pt x="396" y="296"/>
                  </a:lnTo>
                  <a:lnTo>
                    <a:pt x="374" y="304"/>
                  </a:lnTo>
                  <a:lnTo>
                    <a:pt x="353" y="312"/>
                  </a:lnTo>
                  <a:lnTo>
                    <a:pt x="330" y="318"/>
                  </a:lnTo>
                  <a:lnTo>
                    <a:pt x="307" y="323"/>
                  </a:lnTo>
                  <a:lnTo>
                    <a:pt x="284" y="326"/>
                  </a:lnTo>
                  <a:lnTo>
                    <a:pt x="262" y="328"/>
                  </a:lnTo>
                  <a:lnTo>
                    <a:pt x="237" y="328"/>
                  </a:lnTo>
                  <a:lnTo>
                    <a:pt x="214" y="326"/>
                  </a:lnTo>
                  <a:lnTo>
                    <a:pt x="191" y="323"/>
                  </a:lnTo>
                  <a:lnTo>
                    <a:pt x="168" y="318"/>
                  </a:lnTo>
                  <a:lnTo>
                    <a:pt x="147" y="312"/>
                  </a:lnTo>
                  <a:lnTo>
                    <a:pt x="126" y="304"/>
                  </a:lnTo>
                  <a:lnTo>
                    <a:pt x="106" y="292"/>
                  </a:lnTo>
                  <a:lnTo>
                    <a:pt x="88" y="281"/>
                  </a:lnTo>
                  <a:lnTo>
                    <a:pt x="70" y="267"/>
                  </a:lnTo>
                  <a:lnTo>
                    <a:pt x="54" y="250"/>
                  </a:lnTo>
                  <a:lnTo>
                    <a:pt x="41" y="234"/>
                  </a:lnTo>
                  <a:lnTo>
                    <a:pt x="30" y="216"/>
                  </a:lnTo>
                  <a:lnTo>
                    <a:pt x="20" y="197"/>
                  </a:lnTo>
                  <a:lnTo>
                    <a:pt x="12" y="176"/>
                  </a:lnTo>
                  <a:lnTo>
                    <a:pt x="5" y="155"/>
                  </a:lnTo>
                  <a:lnTo>
                    <a:pt x="0" y="132"/>
                  </a:lnTo>
                  <a:lnTo>
                    <a:pt x="13" y="132"/>
                  </a:lnTo>
                  <a:lnTo>
                    <a:pt x="25" y="134"/>
                  </a:lnTo>
                  <a:lnTo>
                    <a:pt x="38" y="134"/>
                  </a:lnTo>
                  <a:lnTo>
                    <a:pt x="51" y="137"/>
                  </a:lnTo>
                  <a:lnTo>
                    <a:pt x="62" y="139"/>
                  </a:lnTo>
                  <a:lnTo>
                    <a:pt x="75" y="140"/>
                  </a:lnTo>
                  <a:lnTo>
                    <a:pt x="88" y="142"/>
                  </a:lnTo>
                  <a:lnTo>
                    <a:pt x="101" y="142"/>
                  </a:lnTo>
                  <a:lnTo>
                    <a:pt x="118" y="140"/>
                  </a:lnTo>
                  <a:lnTo>
                    <a:pt x="133" y="139"/>
                  </a:lnTo>
                  <a:lnTo>
                    <a:pt x="149" y="137"/>
                  </a:lnTo>
                  <a:lnTo>
                    <a:pt x="165" y="134"/>
                  </a:lnTo>
                  <a:lnTo>
                    <a:pt x="180" y="131"/>
                  </a:lnTo>
                  <a:lnTo>
                    <a:pt x="196" y="128"/>
                  </a:lnTo>
                  <a:lnTo>
                    <a:pt x="211" y="123"/>
                  </a:lnTo>
                  <a:lnTo>
                    <a:pt x="226" y="119"/>
                  </a:lnTo>
                  <a:lnTo>
                    <a:pt x="252" y="111"/>
                  </a:lnTo>
                  <a:lnTo>
                    <a:pt x="278" y="103"/>
                  </a:lnTo>
                  <a:lnTo>
                    <a:pt x="302" y="95"/>
                  </a:lnTo>
                  <a:lnTo>
                    <a:pt x="329" y="85"/>
                  </a:lnTo>
                  <a:lnTo>
                    <a:pt x="353" y="76"/>
                  </a:lnTo>
                  <a:lnTo>
                    <a:pt x="378" y="66"/>
                  </a:lnTo>
                  <a:lnTo>
                    <a:pt x="402" y="55"/>
                  </a:lnTo>
                  <a:lnTo>
                    <a:pt x="428" y="45"/>
                  </a:lnTo>
                  <a:lnTo>
                    <a:pt x="440" y="40"/>
                  </a:lnTo>
                  <a:lnTo>
                    <a:pt x="453" y="35"/>
                  </a:lnTo>
                  <a:lnTo>
                    <a:pt x="464" y="29"/>
                  </a:lnTo>
                  <a:lnTo>
                    <a:pt x="477" y="24"/>
                  </a:lnTo>
                  <a:lnTo>
                    <a:pt x="489" y="19"/>
                  </a:lnTo>
                  <a:lnTo>
                    <a:pt x="502" y="13"/>
                  </a:lnTo>
                  <a:lnTo>
                    <a:pt x="513" y="8"/>
                  </a:lnTo>
                  <a:lnTo>
                    <a:pt x="526" y="3"/>
                  </a:lnTo>
                  <a:lnTo>
                    <a:pt x="528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26" name="Freeform 30"/>
            <p:cNvSpPr>
              <a:spLocks noChangeAspect="1"/>
            </p:cNvSpPr>
            <p:nvPr/>
          </p:nvSpPr>
          <p:spPr bwMode="auto">
            <a:xfrm>
              <a:off x="5231" y="164"/>
              <a:ext cx="235" cy="143"/>
            </a:xfrm>
            <a:custGeom>
              <a:avLst/>
              <a:gdLst>
                <a:gd name="T0" fmla="*/ 153 w 532"/>
                <a:gd name="T1" fmla="*/ 12 h 324"/>
                <a:gd name="T2" fmla="*/ 178 w 532"/>
                <a:gd name="T3" fmla="*/ 5 h 324"/>
                <a:gd name="T4" fmla="*/ 202 w 532"/>
                <a:gd name="T5" fmla="*/ 2 h 324"/>
                <a:gd name="T6" fmla="*/ 227 w 532"/>
                <a:gd name="T7" fmla="*/ 0 h 324"/>
                <a:gd name="T8" fmla="*/ 251 w 532"/>
                <a:gd name="T9" fmla="*/ 2 h 324"/>
                <a:gd name="T10" fmla="*/ 276 w 532"/>
                <a:gd name="T11" fmla="*/ 5 h 324"/>
                <a:gd name="T12" fmla="*/ 299 w 532"/>
                <a:gd name="T13" fmla="*/ 10 h 324"/>
                <a:gd name="T14" fmla="*/ 321 w 532"/>
                <a:gd name="T15" fmla="*/ 17 h 324"/>
                <a:gd name="T16" fmla="*/ 344 w 532"/>
                <a:gd name="T17" fmla="*/ 25 h 324"/>
                <a:gd name="T18" fmla="*/ 366 w 532"/>
                <a:gd name="T19" fmla="*/ 36 h 324"/>
                <a:gd name="T20" fmla="*/ 387 w 532"/>
                <a:gd name="T21" fmla="*/ 47 h 324"/>
                <a:gd name="T22" fmla="*/ 408 w 532"/>
                <a:gd name="T23" fmla="*/ 62 h 324"/>
                <a:gd name="T24" fmla="*/ 426 w 532"/>
                <a:gd name="T25" fmla="*/ 76 h 324"/>
                <a:gd name="T26" fmla="*/ 444 w 532"/>
                <a:gd name="T27" fmla="*/ 93 h 324"/>
                <a:gd name="T28" fmla="*/ 462 w 532"/>
                <a:gd name="T29" fmla="*/ 110 h 324"/>
                <a:gd name="T30" fmla="*/ 477 w 532"/>
                <a:gd name="T31" fmla="*/ 130 h 324"/>
                <a:gd name="T32" fmla="*/ 491 w 532"/>
                <a:gd name="T33" fmla="*/ 149 h 324"/>
                <a:gd name="T34" fmla="*/ 516 w 532"/>
                <a:gd name="T35" fmla="*/ 193 h 324"/>
                <a:gd name="T36" fmla="*/ 527 w 532"/>
                <a:gd name="T37" fmla="*/ 233 h 324"/>
                <a:gd name="T38" fmla="*/ 531 w 532"/>
                <a:gd name="T39" fmla="*/ 275 h 324"/>
                <a:gd name="T40" fmla="*/ 532 w 532"/>
                <a:gd name="T41" fmla="*/ 324 h 324"/>
                <a:gd name="T42" fmla="*/ 508 w 532"/>
                <a:gd name="T43" fmla="*/ 304 h 324"/>
                <a:gd name="T44" fmla="*/ 478 w 532"/>
                <a:gd name="T45" fmla="*/ 287 h 324"/>
                <a:gd name="T46" fmla="*/ 446 w 532"/>
                <a:gd name="T47" fmla="*/ 270 h 324"/>
                <a:gd name="T48" fmla="*/ 411 w 532"/>
                <a:gd name="T49" fmla="*/ 258 h 324"/>
                <a:gd name="T50" fmla="*/ 375 w 532"/>
                <a:gd name="T51" fmla="*/ 246 h 324"/>
                <a:gd name="T52" fmla="*/ 339 w 532"/>
                <a:gd name="T53" fmla="*/ 237 h 324"/>
                <a:gd name="T54" fmla="*/ 305 w 532"/>
                <a:gd name="T55" fmla="*/ 230 h 324"/>
                <a:gd name="T56" fmla="*/ 274 w 532"/>
                <a:gd name="T57" fmla="*/ 225 h 324"/>
                <a:gd name="T58" fmla="*/ 251 w 532"/>
                <a:gd name="T59" fmla="*/ 224 h 324"/>
                <a:gd name="T60" fmla="*/ 228 w 532"/>
                <a:gd name="T61" fmla="*/ 222 h 324"/>
                <a:gd name="T62" fmla="*/ 205 w 532"/>
                <a:gd name="T63" fmla="*/ 220 h 324"/>
                <a:gd name="T64" fmla="*/ 184 w 532"/>
                <a:gd name="T65" fmla="*/ 220 h 324"/>
                <a:gd name="T66" fmla="*/ 161 w 532"/>
                <a:gd name="T67" fmla="*/ 220 h 324"/>
                <a:gd name="T68" fmla="*/ 139 w 532"/>
                <a:gd name="T69" fmla="*/ 220 h 324"/>
                <a:gd name="T70" fmla="*/ 116 w 532"/>
                <a:gd name="T71" fmla="*/ 220 h 324"/>
                <a:gd name="T72" fmla="*/ 93 w 532"/>
                <a:gd name="T73" fmla="*/ 220 h 324"/>
                <a:gd name="T74" fmla="*/ 80 w 532"/>
                <a:gd name="T75" fmla="*/ 222 h 324"/>
                <a:gd name="T76" fmla="*/ 65 w 532"/>
                <a:gd name="T77" fmla="*/ 224 h 324"/>
                <a:gd name="T78" fmla="*/ 49 w 532"/>
                <a:gd name="T79" fmla="*/ 225 h 324"/>
                <a:gd name="T80" fmla="*/ 32 w 532"/>
                <a:gd name="T81" fmla="*/ 225 h 324"/>
                <a:gd name="T82" fmla="*/ 18 w 532"/>
                <a:gd name="T83" fmla="*/ 224 h 324"/>
                <a:gd name="T84" fmla="*/ 6 w 532"/>
                <a:gd name="T85" fmla="*/ 220 h 324"/>
                <a:gd name="T86" fmla="*/ 0 w 532"/>
                <a:gd name="T87" fmla="*/ 212 h 324"/>
                <a:gd name="T88" fmla="*/ 0 w 532"/>
                <a:gd name="T89" fmla="*/ 199 h 324"/>
                <a:gd name="T90" fmla="*/ 5 w 532"/>
                <a:gd name="T91" fmla="*/ 186 h 324"/>
                <a:gd name="T92" fmla="*/ 13 w 532"/>
                <a:gd name="T93" fmla="*/ 173 h 324"/>
                <a:gd name="T94" fmla="*/ 23 w 532"/>
                <a:gd name="T95" fmla="*/ 161 h 324"/>
                <a:gd name="T96" fmla="*/ 31 w 532"/>
                <a:gd name="T97" fmla="*/ 149 h 324"/>
                <a:gd name="T98" fmla="*/ 39 w 532"/>
                <a:gd name="T99" fmla="*/ 135 h 324"/>
                <a:gd name="T100" fmla="*/ 45 w 532"/>
                <a:gd name="T101" fmla="*/ 120 h 324"/>
                <a:gd name="T102" fmla="*/ 52 w 532"/>
                <a:gd name="T103" fmla="*/ 106 h 324"/>
                <a:gd name="T104" fmla="*/ 58 w 532"/>
                <a:gd name="T105" fmla="*/ 91 h 324"/>
                <a:gd name="T106" fmla="*/ 67 w 532"/>
                <a:gd name="T107" fmla="*/ 78 h 324"/>
                <a:gd name="T108" fmla="*/ 76 w 532"/>
                <a:gd name="T109" fmla="*/ 65 h 324"/>
                <a:gd name="T110" fmla="*/ 86 w 532"/>
                <a:gd name="T111" fmla="*/ 54 h 324"/>
                <a:gd name="T112" fmla="*/ 98 w 532"/>
                <a:gd name="T113" fmla="*/ 43 h 324"/>
                <a:gd name="T114" fmla="*/ 111 w 532"/>
                <a:gd name="T115" fmla="*/ 33 h 324"/>
                <a:gd name="T116" fmla="*/ 124 w 532"/>
                <a:gd name="T117" fmla="*/ 25 h 324"/>
                <a:gd name="T118" fmla="*/ 139 w 532"/>
                <a:gd name="T119" fmla="*/ 17 h 324"/>
                <a:gd name="T120" fmla="*/ 153 w 532"/>
                <a:gd name="T121" fmla="*/ 12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32" h="324">
                  <a:moveTo>
                    <a:pt x="153" y="12"/>
                  </a:moveTo>
                  <a:lnTo>
                    <a:pt x="178" y="5"/>
                  </a:lnTo>
                  <a:lnTo>
                    <a:pt x="202" y="2"/>
                  </a:lnTo>
                  <a:lnTo>
                    <a:pt x="227" y="0"/>
                  </a:lnTo>
                  <a:lnTo>
                    <a:pt x="251" y="2"/>
                  </a:lnTo>
                  <a:lnTo>
                    <a:pt x="276" y="5"/>
                  </a:lnTo>
                  <a:lnTo>
                    <a:pt x="299" y="10"/>
                  </a:lnTo>
                  <a:lnTo>
                    <a:pt x="321" y="17"/>
                  </a:lnTo>
                  <a:lnTo>
                    <a:pt x="344" y="25"/>
                  </a:lnTo>
                  <a:lnTo>
                    <a:pt x="366" y="36"/>
                  </a:lnTo>
                  <a:lnTo>
                    <a:pt x="387" y="47"/>
                  </a:lnTo>
                  <a:lnTo>
                    <a:pt x="408" y="62"/>
                  </a:lnTo>
                  <a:lnTo>
                    <a:pt x="426" y="76"/>
                  </a:lnTo>
                  <a:lnTo>
                    <a:pt x="444" y="93"/>
                  </a:lnTo>
                  <a:lnTo>
                    <a:pt x="462" y="110"/>
                  </a:lnTo>
                  <a:lnTo>
                    <a:pt x="477" y="130"/>
                  </a:lnTo>
                  <a:lnTo>
                    <a:pt x="491" y="149"/>
                  </a:lnTo>
                  <a:lnTo>
                    <a:pt x="516" y="193"/>
                  </a:lnTo>
                  <a:lnTo>
                    <a:pt x="527" y="233"/>
                  </a:lnTo>
                  <a:lnTo>
                    <a:pt x="531" y="275"/>
                  </a:lnTo>
                  <a:lnTo>
                    <a:pt x="532" y="324"/>
                  </a:lnTo>
                  <a:lnTo>
                    <a:pt x="508" y="304"/>
                  </a:lnTo>
                  <a:lnTo>
                    <a:pt x="478" y="287"/>
                  </a:lnTo>
                  <a:lnTo>
                    <a:pt x="446" y="270"/>
                  </a:lnTo>
                  <a:lnTo>
                    <a:pt x="411" y="258"/>
                  </a:lnTo>
                  <a:lnTo>
                    <a:pt x="375" y="246"/>
                  </a:lnTo>
                  <a:lnTo>
                    <a:pt x="339" y="237"/>
                  </a:lnTo>
                  <a:lnTo>
                    <a:pt x="305" y="230"/>
                  </a:lnTo>
                  <a:lnTo>
                    <a:pt x="274" y="225"/>
                  </a:lnTo>
                  <a:lnTo>
                    <a:pt x="251" y="224"/>
                  </a:lnTo>
                  <a:lnTo>
                    <a:pt x="228" y="222"/>
                  </a:lnTo>
                  <a:lnTo>
                    <a:pt x="205" y="220"/>
                  </a:lnTo>
                  <a:lnTo>
                    <a:pt x="184" y="220"/>
                  </a:lnTo>
                  <a:lnTo>
                    <a:pt x="161" y="220"/>
                  </a:lnTo>
                  <a:lnTo>
                    <a:pt x="139" y="220"/>
                  </a:lnTo>
                  <a:lnTo>
                    <a:pt x="116" y="220"/>
                  </a:lnTo>
                  <a:lnTo>
                    <a:pt x="93" y="220"/>
                  </a:lnTo>
                  <a:lnTo>
                    <a:pt x="80" y="222"/>
                  </a:lnTo>
                  <a:lnTo>
                    <a:pt x="65" y="224"/>
                  </a:lnTo>
                  <a:lnTo>
                    <a:pt x="49" y="225"/>
                  </a:lnTo>
                  <a:lnTo>
                    <a:pt x="32" y="225"/>
                  </a:lnTo>
                  <a:lnTo>
                    <a:pt x="18" y="224"/>
                  </a:lnTo>
                  <a:lnTo>
                    <a:pt x="6" y="220"/>
                  </a:lnTo>
                  <a:lnTo>
                    <a:pt x="0" y="212"/>
                  </a:lnTo>
                  <a:lnTo>
                    <a:pt x="0" y="199"/>
                  </a:lnTo>
                  <a:lnTo>
                    <a:pt x="5" y="186"/>
                  </a:lnTo>
                  <a:lnTo>
                    <a:pt x="13" y="173"/>
                  </a:lnTo>
                  <a:lnTo>
                    <a:pt x="23" y="161"/>
                  </a:lnTo>
                  <a:lnTo>
                    <a:pt x="31" y="149"/>
                  </a:lnTo>
                  <a:lnTo>
                    <a:pt x="39" y="135"/>
                  </a:lnTo>
                  <a:lnTo>
                    <a:pt x="45" y="120"/>
                  </a:lnTo>
                  <a:lnTo>
                    <a:pt x="52" y="106"/>
                  </a:lnTo>
                  <a:lnTo>
                    <a:pt x="58" y="91"/>
                  </a:lnTo>
                  <a:lnTo>
                    <a:pt x="67" y="78"/>
                  </a:lnTo>
                  <a:lnTo>
                    <a:pt x="76" y="65"/>
                  </a:lnTo>
                  <a:lnTo>
                    <a:pt x="86" y="54"/>
                  </a:lnTo>
                  <a:lnTo>
                    <a:pt x="98" y="43"/>
                  </a:lnTo>
                  <a:lnTo>
                    <a:pt x="111" y="33"/>
                  </a:lnTo>
                  <a:lnTo>
                    <a:pt x="124" y="25"/>
                  </a:lnTo>
                  <a:lnTo>
                    <a:pt x="139" y="17"/>
                  </a:lnTo>
                  <a:lnTo>
                    <a:pt x="153" y="12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27" name="Freeform 31"/>
            <p:cNvSpPr>
              <a:spLocks noChangeAspect="1"/>
            </p:cNvSpPr>
            <p:nvPr/>
          </p:nvSpPr>
          <p:spPr bwMode="auto">
            <a:xfrm>
              <a:off x="4968" y="236"/>
              <a:ext cx="720" cy="359"/>
            </a:xfrm>
            <a:custGeom>
              <a:avLst/>
              <a:gdLst>
                <a:gd name="T0" fmla="*/ 280 w 1624"/>
                <a:gd name="T1" fmla="*/ 110 h 812"/>
                <a:gd name="T2" fmla="*/ 330 w 1624"/>
                <a:gd name="T3" fmla="*/ 84 h 812"/>
                <a:gd name="T4" fmla="*/ 383 w 1624"/>
                <a:gd name="T5" fmla="*/ 62 h 812"/>
                <a:gd name="T6" fmla="*/ 436 w 1624"/>
                <a:gd name="T7" fmla="*/ 42 h 812"/>
                <a:gd name="T8" fmla="*/ 490 w 1624"/>
                <a:gd name="T9" fmla="*/ 28 h 812"/>
                <a:gd name="T10" fmla="*/ 552 w 1624"/>
                <a:gd name="T11" fmla="*/ 15 h 812"/>
                <a:gd name="T12" fmla="*/ 628 w 1624"/>
                <a:gd name="T13" fmla="*/ 5 h 812"/>
                <a:gd name="T14" fmla="*/ 724 w 1624"/>
                <a:gd name="T15" fmla="*/ 0 h 812"/>
                <a:gd name="T16" fmla="*/ 806 w 1624"/>
                <a:gd name="T17" fmla="*/ 5 h 812"/>
                <a:gd name="T18" fmla="*/ 881 w 1624"/>
                <a:gd name="T19" fmla="*/ 18 h 812"/>
                <a:gd name="T20" fmla="*/ 951 w 1624"/>
                <a:gd name="T21" fmla="*/ 34 h 812"/>
                <a:gd name="T22" fmla="*/ 1020 w 1624"/>
                <a:gd name="T23" fmla="*/ 55 h 812"/>
                <a:gd name="T24" fmla="*/ 1092 w 1624"/>
                <a:gd name="T25" fmla="*/ 83 h 812"/>
                <a:gd name="T26" fmla="*/ 1149 w 1624"/>
                <a:gd name="T27" fmla="*/ 113 h 812"/>
                <a:gd name="T28" fmla="*/ 1199 w 1624"/>
                <a:gd name="T29" fmla="*/ 144 h 812"/>
                <a:gd name="T30" fmla="*/ 1245 w 1624"/>
                <a:gd name="T31" fmla="*/ 178 h 812"/>
                <a:gd name="T32" fmla="*/ 1286 w 1624"/>
                <a:gd name="T33" fmla="*/ 215 h 812"/>
                <a:gd name="T34" fmla="*/ 1333 w 1624"/>
                <a:gd name="T35" fmla="*/ 265 h 812"/>
                <a:gd name="T36" fmla="*/ 1384 w 1624"/>
                <a:gd name="T37" fmla="*/ 317 h 812"/>
                <a:gd name="T38" fmla="*/ 1451 w 1624"/>
                <a:gd name="T39" fmla="*/ 228 h 812"/>
                <a:gd name="T40" fmla="*/ 1528 w 1624"/>
                <a:gd name="T41" fmla="*/ 113 h 812"/>
                <a:gd name="T42" fmla="*/ 1572 w 1624"/>
                <a:gd name="T43" fmla="*/ 71 h 812"/>
                <a:gd name="T44" fmla="*/ 1608 w 1624"/>
                <a:gd name="T45" fmla="*/ 152 h 812"/>
                <a:gd name="T46" fmla="*/ 1624 w 1624"/>
                <a:gd name="T47" fmla="*/ 435 h 812"/>
                <a:gd name="T48" fmla="*/ 1609 w 1624"/>
                <a:gd name="T49" fmla="*/ 568 h 812"/>
                <a:gd name="T50" fmla="*/ 1583 w 1624"/>
                <a:gd name="T51" fmla="*/ 671 h 812"/>
                <a:gd name="T52" fmla="*/ 1552 w 1624"/>
                <a:gd name="T53" fmla="*/ 715 h 812"/>
                <a:gd name="T54" fmla="*/ 1489 w 1624"/>
                <a:gd name="T55" fmla="*/ 639 h 812"/>
                <a:gd name="T56" fmla="*/ 1407 w 1624"/>
                <a:gd name="T57" fmla="*/ 524 h 812"/>
                <a:gd name="T58" fmla="*/ 1348 w 1624"/>
                <a:gd name="T59" fmla="*/ 505 h 812"/>
                <a:gd name="T60" fmla="*/ 1268 w 1624"/>
                <a:gd name="T61" fmla="*/ 589 h 812"/>
                <a:gd name="T62" fmla="*/ 1178 w 1624"/>
                <a:gd name="T63" fmla="*/ 658 h 812"/>
                <a:gd name="T64" fmla="*/ 1103 w 1624"/>
                <a:gd name="T65" fmla="*/ 702 h 812"/>
                <a:gd name="T66" fmla="*/ 1034 w 1624"/>
                <a:gd name="T67" fmla="*/ 731 h 812"/>
                <a:gd name="T68" fmla="*/ 964 w 1624"/>
                <a:gd name="T69" fmla="*/ 755 h 812"/>
                <a:gd name="T70" fmla="*/ 892 w 1624"/>
                <a:gd name="T71" fmla="*/ 776 h 812"/>
                <a:gd name="T72" fmla="*/ 819 w 1624"/>
                <a:gd name="T73" fmla="*/ 792 h 812"/>
                <a:gd name="T74" fmla="*/ 740 w 1624"/>
                <a:gd name="T75" fmla="*/ 805 h 812"/>
                <a:gd name="T76" fmla="*/ 657 w 1624"/>
                <a:gd name="T77" fmla="*/ 812 h 812"/>
                <a:gd name="T78" fmla="*/ 580 w 1624"/>
                <a:gd name="T79" fmla="*/ 808 h 812"/>
                <a:gd name="T80" fmla="*/ 503 w 1624"/>
                <a:gd name="T81" fmla="*/ 796 h 812"/>
                <a:gd name="T82" fmla="*/ 427 w 1624"/>
                <a:gd name="T83" fmla="*/ 776 h 812"/>
                <a:gd name="T84" fmla="*/ 343 w 1624"/>
                <a:gd name="T85" fmla="*/ 752 h 812"/>
                <a:gd name="T86" fmla="*/ 258 w 1624"/>
                <a:gd name="T87" fmla="*/ 716 h 812"/>
                <a:gd name="T88" fmla="*/ 164 w 1624"/>
                <a:gd name="T89" fmla="*/ 663 h 812"/>
                <a:gd name="T90" fmla="*/ 100 w 1624"/>
                <a:gd name="T91" fmla="*/ 613 h 812"/>
                <a:gd name="T92" fmla="*/ 43 w 1624"/>
                <a:gd name="T93" fmla="*/ 532 h 812"/>
                <a:gd name="T94" fmla="*/ 4 w 1624"/>
                <a:gd name="T95" fmla="*/ 458 h 812"/>
                <a:gd name="T96" fmla="*/ 7 w 1624"/>
                <a:gd name="T97" fmla="*/ 424 h 812"/>
                <a:gd name="T98" fmla="*/ 28 w 1624"/>
                <a:gd name="T99" fmla="*/ 369 h 812"/>
                <a:gd name="T100" fmla="*/ 74 w 1624"/>
                <a:gd name="T101" fmla="*/ 290 h 812"/>
                <a:gd name="T102" fmla="*/ 129 w 1624"/>
                <a:gd name="T103" fmla="*/ 226 h 812"/>
                <a:gd name="T104" fmla="*/ 198 w 1624"/>
                <a:gd name="T105" fmla="*/ 167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624" h="812">
                  <a:moveTo>
                    <a:pt x="249" y="131"/>
                  </a:moveTo>
                  <a:lnTo>
                    <a:pt x="265" y="121"/>
                  </a:lnTo>
                  <a:lnTo>
                    <a:pt x="280" y="110"/>
                  </a:lnTo>
                  <a:lnTo>
                    <a:pt x="296" y="102"/>
                  </a:lnTo>
                  <a:lnTo>
                    <a:pt x="314" y="92"/>
                  </a:lnTo>
                  <a:lnTo>
                    <a:pt x="330" y="84"/>
                  </a:lnTo>
                  <a:lnTo>
                    <a:pt x="347" y="76"/>
                  </a:lnTo>
                  <a:lnTo>
                    <a:pt x="365" y="68"/>
                  </a:lnTo>
                  <a:lnTo>
                    <a:pt x="383" y="62"/>
                  </a:lnTo>
                  <a:lnTo>
                    <a:pt x="401" y="55"/>
                  </a:lnTo>
                  <a:lnTo>
                    <a:pt x="418" y="49"/>
                  </a:lnTo>
                  <a:lnTo>
                    <a:pt x="436" y="42"/>
                  </a:lnTo>
                  <a:lnTo>
                    <a:pt x="454" y="37"/>
                  </a:lnTo>
                  <a:lnTo>
                    <a:pt x="472" y="32"/>
                  </a:lnTo>
                  <a:lnTo>
                    <a:pt x="490" y="28"/>
                  </a:lnTo>
                  <a:lnTo>
                    <a:pt x="510" y="23"/>
                  </a:lnTo>
                  <a:lnTo>
                    <a:pt x="528" y="20"/>
                  </a:lnTo>
                  <a:lnTo>
                    <a:pt x="552" y="15"/>
                  </a:lnTo>
                  <a:lnTo>
                    <a:pt x="577" y="11"/>
                  </a:lnTo>
                  <a:lnTo>
                    <a:pt x="601" y="8"/>
                  </a:lnTo>
                  <a:lnTo>
                    <a:pt x="628" y="5"/>
                  </a:lnTo>
                  <a:lnTo>
                    <a:pt x="657" y="2"/>
                  </a:lnTo>
                  <a:lnTo>
                    <a:pt x="688" y="0"/>
                  </a:lnTo>
                  <a:lnTo>
                    <a:pt x="724" y="0"/>
                  </a:lnTo>
                  <a:lnTo>
                    <a:pt x="762" y="2"/>
                  </a:lnTo>
                  <a:lnTo>
                    <a:pt x="783" y="3"/>
                  </a:lnTo>
                  <a:lnTo>
                    <a:pt x="806" y="5"/>
                  </a:lnTo>
                  <a:lnTo>
                    <a:pt x="832" y="10"/>
                  </a:lnTo>
                  <a:lnTo>
                    <a:pt x="856" y="13"/>
                  </a:lnTo>
                  <a:lnTo>
                    <a:pt x="881" y="18"/>
                  </a:lnTo>
                  <a:lnTo>
                    <a:pt x="907" y="24"/>
                  </a:lnTo>
                  <a:lnTo>
                    <a:pt x="930" y="29"/>
                  </a:lnTo>
                  <a:lnTo>
                    <a:pt x="951" y="34"/>
                  </a:lnTo>
                  <a:lnTo>
                    <a:pt x="972" y="39"/>
                  </a:lnTo>
                  <a:lnTo>
                    <a:pt x="995" y="47"/>
                  </a:lnTo>
                  <a:lnTo>
                    <a:pt x="1020" y="55"/>
                  </a:lnTo>
                  <a:lnTo>
                    <a:pt x="1044" y="63"/>
                  </a:lnTo>
                  <a:lnTo>
                    <a:pt x="1067" y="73"/>
                  </a:lnTo>
                  <a:lnTo>
                    <a:pt x="1092" y="83"/>
                  </a:lnTo>
                  <a:lnTo>
                    <a:pt x="1113" y="94"/>
                  </a:lnTo>
                  <a:lnTo>
                    <a:pt x="1132" y="104"/>
                  </a:lnTo>
                  <a:lnTo>
                    <a:pt x="1149" y="113"/>
                  </a:lnTo>
                  <a:lnTo>
                    <a:pt x="1167" y="123"/>
                  </a:lnTo>
                  <a:lnTo>
                    <a:pt x="1183" y="133"/>
                  </a:lnTo>
                  <a:lnTo>
                    <a:pt x="1199" y="144"/>
                  </a:lnTo>
                  <a:lnTo>
                    <a:pt x="1214" y="154"/>
                  </a:lnTo>
                  <a:lnTo>
                    <a:pt x="1230" y="167"/>
                  </a:lnTo>
                  <a:lnTo>
                    <a:pt x="1245" y="178"/>
                  </a:lnTo>
                  <a:lnTo>
                    <a:pt x="1260" y="191"/>
                  </a:lnTo>
                  <a:lnTo>
                    <a:pt x="1273" y="202"/>
                  </a:lnTo>
                  <a:lnTo>
                    <a:pt x="1286" y="215"/>
                  </a:lnTo>
                  <a:lnTo>
                    <a:pt x="1301" y="231"/>
                  </a:lnTo>
                  <a:lnTo>
                    <a:pt x="1317" y="248"/>
                  </a:lnTo>
                  <a:lnTo>
                    <a:pt x="1333" y="265"/>
                  </a:lnTo>
                  <a:lnTo>
                    <a:pt x="1350" y="283"/>
                  </a:lnTo>
                  <a:lnTo>
                    <a:pt x="1366" y="301"/>
                  </a:lnTo>
                  <a:lnTo>
                    <a:pt x="1384" y="317"/>
                  </a:lnTo>
                  <a:lnTo>
                    <a:pt x="1402" y="296"/>
                  </a:lnTo>
                  <a:lnTo>
                    <a:pt x="1425" y="265"/>
                  </a:lnTo>
                  <a:lnTo>
                    <a:pt x="1451" y="228"/>
                  </a:lnTo>
                  <a:lnTo>
                    <a:pt x="1477" y="188"/>
                  </a:lnTo>
                  <a:lnTo>
                    <a:pt x="1503" y="149"/>
                  </a:lnTo>
                  <a:lnTo>
                    <a:pt x="1528" y="113"/>
                  </a:lnTo>
                  <a:lnTo>
                    <a:pt x="1547" y="86"/>
                  </a:lnTo>
                  <a:lnTo>
                    <a:pt x="1560" y="70"/>
                  </a:lnTo>
                  <a:lnTo>
                    <a:pt x="1572" y="71"/>
                  </a:lnTo>
                  <a:lnTo>
                    <a:pt x="1587" y="89"/>
                  </a:lnTo>
                  <a:lnTo>
                    <a:pt x="1600" y="118"/>
                  </a:lnTo>
                  <a:lnTo>
                    <a:pt x="1608" y="152"/>
                  </a:lnTo>
                  <a:lnTo>
                    <a:pt x="1619" y="243"/>
                  </a:lnTo>
                  <a:lnTo>
                    <a:pt x="1624" y="340"/>
                  </a:lnTo>
                  <a:lnTo>
                    <a:pt x="1624" y="435"/>
                  </a:lnTo>
                  <a:lnTo>
                    <a:pt x="1618" y="516"/>
                  </a:lnTo>
                  <a:lnTo>
                    <a:pt x="1614" y="537"/>
                  </a:lnTo>
                  <a:lnTo>
                    <a:pt x="1609" y="568"/>
                  </a:lnTo>
                  <a:lnTo>
                    <a:pt x="1601" y="603"/>
                  </a:lnTo>
                  <a:lnTo>
                    <a:pt x="1593" y="639"/>
                  </a:lnTo>
                  <a:lnTo>
                    <a:pt x="1583" y="671"/>
                  </a:lnTo>
                  <a:lnTo>
                    <a:pt x="1573" y="697"/>
                  </a:lnTo>
                  <a:lnTo>
                    <a:pt x="1562" y="713"/>
                  </a:lnTo>
                  <a:lnTo>
                    <a:pt x="1552" y="715"/>
                  </a:lnTo>
                  <a:lnTo>
                    <a:pt x="1538" y="700"/>
                  </a:lnTo>
                  <a:lnTo>
                    <a:pt x="1515" y="673"/>
                  </a:lnTo>
                  <a:lnTo>
                    <a:pt x="1489" y="639"/>
                  </a:lnTo>
                  <a:lnTo>
                    <a:pt x="1461" y="600"/>
                  </a:lnTo>
                  <a:lnTo>
                    <a:pt x="1431" y="561"/>
                  </a:lnTo>
                  <a:lnTo>
                    <a:pt x="1407" y="524"/>
                  </a:lnTo>
                  <a:lnTo>
                    <a:pt x="1386" y="493"/>
                  </a:lnTo>
                  <a:lnTo>
                    <a:pt x="1373" y="474"/>
                  </a:lnTo>
                  <a:lnTo>
                    <a:pt x="1348" y="505"/>
                  </a:lnTo>
                  <a:lnTo>
                    <a:pt x="1322" y="534"/>
                  </a:lnTo>
                  <a:lnTo>
                    <a:pt x="1296" y="563"/>
                  </a:lnTo>
                  <a:lnTo>
                    <a:pt x="1268" y="589"/>
                  </a:lnTo>
                  <a:lnTo>
                    <a:pt x="1239" y="614"/>
                  </a:lnTo>
                  <a:lnTo>
                    <a:pt x="1209" y="637"/>
                  </a:lnTo>
                  <a:lnTo>
                    <a:pt x="1178" y="658"/>
                  </a:lnTo>
                  <a:lnTo>
                    <a:pt x="1147" y="678"/>
                  </a:lnTo>
                  <a:lnTo>
                    <a:pt x="1126" y="689"/>
                  </a:lnTo>
                  <a:lnTo>
                    <a:pt x="1103" y="702"/>
                  </a:lnTo>
                  <a:lnTo>
                    <a:pt x="1080" y="711"/>
                  </a:lnTo>
                  <a:lnTo>
                    <a:pt x="1057" y="721"/>
                  </a:lnTo>
                  <a:lnTo>
                    <a:pt x="1034" y="731"/>
                  </a:lnTo>
                  <a:lnTo>
                    <a:pt x="1011" y="741"/>
                  </a:lnTo>
                  <a:lnTo>
                    <a:pt x="987" y="749"/>
                  </a:lnTo>
                  <a:lnTo>
                    <a:pt x="964" y="755"/>
                  </a:lnTo>
                  <a:lnTo>
                    <a:pt x="940" y="763"/>
                  </a:lnTo>
                  <a:lnTo>
                    <a:pt x="917" y="770"/>
                  </a:lnTo>
                  <a:lnTo>
                    <a:pt x="892" y="776"/>
                  </a:lnTo>
                  <a:lnTo>
                    <a:pt x="868" y="781"/>
                  </a:lnTo>
                  <a:lnTo>
                    <a:pt x="843" y="787"/>
                  </a:lnTo>
                  <a:lnTo>
                    <a:pt x="819" y="792"/>
                  </a:lnTo>
                  <a:lnTo>
                    <a:pt x="794" y="796"/>
                  </a:lnTo>
                  <a:lnTo>
                    <a:pt x="770" y="800"/>
                  </a:lnTo>
                  <a:lnTo>
                    <a:pt x="740" y="805"/>
                  </a:lnTo>
                  <a:lnTo>
                    <a:pt x="713" y="808"/>
                  </a:lnTo>
                  <a:lnTo>
                    <a:pt x="685" y="810"/>
                  </a:lnTo>
                  <a:lnTo>
                    <a:pt x="657" y="812"/>
                  </a:lnTo>
                  <a:lnTo>
                    <a:pt x="631" y="812"/>
                  </a:lnTo>
                  <a:lnTo>
                    <a:pt x="605" y="810"/>
                  </a:lnTo>
                  <a:lnTo>
                    <a:pt x="580" y="808"/>
                  </a:lnTo>
                  <a:lnTo>
                    <a:pt x="554" y="805"/>
                  </a:lnTo>
                  <a:lnTo>
                    <a:pt x="530" y="800"/>
                  </a:lnTo>
                  <a:lnTo>
                    <a:pt x="503" y="796"/>
                  </a:lnTo>
                  <a:lnTo>
                    <a:pt x="477" y="791"/>
                  </a:lnTo>
                  <a:lnTo>
                    <a:pt x="453" y="784"/>
                  </a:lnTo>
                  <a:lnTo>
                    <a:pt x="427" y="776"/>
                  </a:lnTo>
                  <a:lnTo>
                    <a:pt x="399" y="770"/>
                  </a:lnTo>
                  <a:lnTo>
                    <a:pt x="371" y="760"/>
                  </a:lnTo>
                  <a:lnTo>
                    <a:pt x="343" y="752"/>
                  </a:lnTo>
                  <a:lnTo>
                    <a:pt x="319" y="744"/>
                  </a:lnTo>
                  <a:lnTo>
                    <a:pt x="289" y="731"/>
                  </a:lnTo>
                  <a:lnTo>
                    <a:pt x="258" y="716"/>
                  </a:lnTo>
                  <a:lnTo>
                    <a:pt x="226" y="700"/>
                  </a:lnTo>
                  <a:lnTo>
                    <a:pt x="193" y="682"/>
                  </a:lnTo>
                  <a:lnTo>
                    <a:pt x="164" y="663"/>
                  </a:lnTo>
                  <a:lnTo>
                    <a:pt x="137" y="645"/>
                  </a:lnTo>
                  <a:lnTo>
                    <a:pt x="116" y="629"/>
                  </a:lnTo>
                  <a:lnTo>
                    <a:pt x="100" y="613"/>
                  </a:lnTo>
                  <a:lnTo>
                    <a:pt x="82" y="590"/>
                  </a:lnTo>
                  <a:lnTo>
                    <a:pt x="62" y="561"/>
                  </a:lnTo>
                  <a:lnTo>
                    <a:pt x="43" y="532"/>
                  </a:lnTo>
                  <a:lnTo>
                    <a:pt x="26" y="503"/>
                  </a:lnTo>
                  <a:lnTo>
                    <a:pt x="12" y="477"/>
                  </a:lnTo>
                  <a:lnTo>
                    <a:pt x="4" y="458"/>
                  </a:lnTo>
                  <a:lnTo>
                    <a:pt x="0" y="446"/>
                  </a:lnTo>
                  <a:lnTo>
                    <a:pt x="2" y="437"/>
                  </a:lnTo>
                  <a:lnTo>
                    <a:pt x="7" y="424"/>
                  </a:lnTo>
                  <a:lnTo>
                    <a:pt x="12" y="408"/>
                  </a:lnTo>
                  <a:lnTo>
                    <a:pt x="18" y="390"/>
                  </a:lnTo>
                  <a:lnTo>
                    <a:pt x="28" y="369"/>
                  </a:lnTo>
                  <a:lnTo>
                    <a:pt x="39" y="345"/>
                  </a:lnTo>
                  <a:lnTo>
                    <a:pt x="54" y="319"/>
                  </a:lnTo>
                  <a:lnTo>
                    <a:pt x="74" y="290"/>
                  </a:lnTo>
                  <a:lnTo>
                    <a:pt x="90" y="269"/>
                  </a:lnTo>
                  <a:lnTo>
                    <a:pt x="108" y="248"/>
                  </a:lnTo>
                  <a:lnTo>
                    <a:pt x="129" y="226"/>
                  </a:lnTo>
                  <a:lnTo>
                    <a:pt x="151" y="205"/>
                  </a:lnTo>
                  <a:lnTo>
                    <a:pt x="173" y="186"/>
                  </a:lnTo>
                  <a:lnTo>
                    <a:pt x="198" y="167"/>
                  </a:lnTo>
                  <a:lnTo>
                    <a:pt x="224" y="149"/>
                  </a:lnTo>
                  <a:lnTo>
                    <a:pt x="249" y="131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28" name="Freeform 32"/>
            <p:cNvSpPr>
              <a:spLocks noChangeAspect="1"/>
            </p:cNvSpPr>
            <p:nvPr/>
          </p:nvSpPr>
          <p:spPr bwMode="auto">
            <a:xfrm>
              <a:off x="4982" y="248"/>
              <a:ext cx="690" cy="334"/>
            </a:xfrm>
            <a:custGeom>
              <a:avLst/>
              <a:gdLst>
                <a:gd name="T0" fmla="*/ 229 w 1557"/>
                <a:gd name="T1" fmla="*/ 136 h 754"/>
                <a:gd name="T2" fmla="*/ 147 w 1557"/>
                <a:gd name="T3" fmla="*/ 204 h 754"/>
                <a:gd name="T4" fmla="*/ 77 w 1557"/>
                <a:gd name="T5" fmla="*/ 282 h 754"/>
                <a:gd name="T6" fmla="*/ 17 w 1557"/>
                <a:gd name="T7" fmla="*/ 374 h 754"/>
                <a:gd name="T8" fmla="*/ 0 w 1557"/>
                <a:gd name="T9" fmla="*/ 409 h 754"/>
                <a:gd name="T10" fmla="*/ 77 w 1557"/>
                <a:gd name="T11" fmla="*/ 534 h 754"/>
                <a:gd name="T12" fmla="*/ 231 w 1557"/>
                <a:gd name="T13" fmla="*/ 650 h 754"/>
                <a:gd name="T14" fmla="*/ 412 w 1557"/>
                <a:gd name="T15" fmla="*/ 721 h 754"/>
                <a:gd name="T16" fmla="*/ 585 w 1557"/>
                <a:gd name="T17" fmla="*/ 752 h 754"/>
                <a:gd name="T18" fmla="*/ 752 w 1557"/>
                <a:gd name="T19" fmla="*/ 746 h 754"/>
                <a:gd name="T20" fmla="*/ 923 w 1557"/>
                <a:gd name="T21" fmla="*/ 700 h 754"/>
                <a:gd name="T22" fmla="*/ 1090 w 1557"/>
                <a:gd name="T23" fmla="*/ 623 h 754"/>
                <a:gd name="T24" fmla="*/ 1239 w 1557"/>
                <a:gd name="T25" fmla="*/ 514 h 754"/>
                <a:gd name="T26" fmla="*/ 1302 w 1557"/>
                <a:gd name="T27" fmla="*/ 451 h 754"/>
                <a:gd name="T28" fmla="*/ 1312 w 1557"/>
                <a:gd name="T29" fmla="*/ 429 h 754"/>
                <a:gd name="T30" fmla="*/ 1288 w 1557"/>
                <a:gd name="T31" fmla="*/ 421 h 754"/>
                <a:gd name="T32" fmla="*/ 1181 w 1557"/>
                <a:gd name="T33" fmla="*/ 518 h 754"/>
                <a:gd name="T34" fmla="*/ 1034 w 1557"/>
                <a:gd name="T35" fmla="*/ 616 h 754"/>
                <a:gd name="T36" fmla="*/ 873 w 1557"/>
                <a:gd name="T37" fmla="*/ 682 h 754"/>
                <a:gd name="T38" fmla="*/ 708 w 1557"/>
                <a:gd name="T39" fmla="*/ 716 h 754"/>
                <a:gd name="T40" fmla="*/ 552 w 1557"/>
                <a:gd name="T41" fmla="*/ 715 h 754"/>
                <a:gd name="T42" fmla="*/ 386 w 1557"/>
                <a:gd name="T43" fmla="*/ 678 h 754"/>
                <a:gd name="T44" fmla="*/ 218 w 1557"/>
                <a:gd name="T45" fmla="*/ 602 h 754"/>
                <a:gd name="T46" fmla="*/ 82 w 1557"/>
                <a:gd name="T47" fmla="*/ 484 h 754"/>
                <a:gd name="T48" fmla="*/ 64 w 1557"/>
                <a:gd name="T49" fmla="*/ 362 h 754"/>
                <a:gd name="T50" fmla="*/ 123 w 1557"/>
                <a:gd name="T51" fmla="*/ 280 h 754"/>
                <a:gd name="T52" fmla="*/ 193 w 1557"/>
                <a:gd name="T53" fmla="*/ 209 h 754"/>
                <a:gd name="T54" fmla="*/ 271 w 1557"/>
                <a:gd name="T55" fmla="*/ 149 h 754"/>
                <a:gd name="T56" fmla="*/ 404 w 1557"/>
                <a:gd name="T57" fmla="*/ 83 h 754"/>
                <a:gd name="T58" fmla="*/ 592 w 1557"/>
                <a:gd name="T59" fmla="*/ 37 h 754"/>
                <a:gd name="T60" fmla="*/ 786 w 1557"/>
                <a:gd name="T61" fmla="*/ 42 h 754"/>
                <a:gd name="T62" fmla="*/ 984 w 1557"/>
                <a:gd name="T63" fmla="*/ 96 h 754"/>
                <a:gd name="T64" fmla="*/ 1144 w 1557"/>
                <a:gd name="T65" fmla="*/ 181 h 754"/>
                <a:gd name="T66" fmla="*/ 1261 w 1557"/>
                <a:gd name="T67" fmla="*/ 288 h 754"/>
                <a:gd name="T68" fmla="*/ 1366 w 1557"/>
                <a:gd name="T69" fmla="*/ 417 h 754"/>
                <a:gd name="T70" fmla="*/ 1458 w 1557"/>
                <a:gd name="T71" fmla="*/ 555 h 754"/>
                <a:gd name="T72" fmla="*/ 1507 w 1557"/>
                <a:gd name="T73" fmla="*/ 628 h 754"/>
                <a:gd name="T74" fmla="*/ 1526 w 1557"/>
                <a:gd name="T75" fmla="*/ 624 h 754"/>
                <a:gd name="T76" fmla="*/ 1557 w 1557"/>
                <a:gd name="T77" fmla="*/ 359 h 754"/>
                <a:gd name="T78" fmla="*/ 1541 w 1557"/>
                <a:gd name="T79" fmla="*/ 105 h 754"/>
                <a:gd name="T80" fmla="*/ 1521 w 1557"/>
                <a:gd name="T81" fmla="*/ 104 h 754"/>
                <a:gd name="T82" fmla="*/ 1495 w 1557"/>
                <a:gd name="T83" fmla="*/ 152 h 754"/>
                <a:gd name="T84" fmla="*/ 1436 w 1557"/>
                <a:gd name="T85" fmla="*/ 244 h 754"/>
                <a:gd name="T86" fmla="*/ 1394 w 1557"/>
                <a:gd name="T87" fmla="*/ 307 h 754"/>
                <a:gd name="T88" fmla="*/ 1413 w 1557"/>
                <a:gd name="T89" fmla="*/ 324 h 754"/>
                <a:gd name="T90" fmla="*/ 1453 w 1557"/>
                <a:gd name="T91" fmla="*/ 280 h 754"/>
                <a:gd name="T92" fmla="*/ 1500 w 1557"/>
                <a:gd name="T93" fmla="*/ 210 h 754"/>
                <a:gd name="T94" fmla="*/ 1521 w 1557"/>
                <a:gd name="T95" fmla="*/ 240 h 754"/>
                <a:gd name="T96" fmla="*/ 1520 w 1557"/>
                <a:gd name="T97" fmla="*/ 445 h 754"/>
                <a:gd name="T98" fmla="*/ 1466 w 1557"/>
                <a:gd name="T99" fmla="*/ 503 h 754"/>
                <a:gd name="T100" fmla="*/ 1376 w 1557"/>
                <a:gd name="T101" fmla="*/ 372 h 754"/>
                <a:gd name="T102" fmla="*/ 1275 w 1557"/>
                <a:gd name="T103" fmla="*/ 251 h 754"/>
                <a:gd name="T104" fmla="*/ 1160 w 1557"/>
                <a:gd name="T105" fmla="*/ 149 h 754"/>
                <a:gd name="T106" fmla="*/ 995 w 1557"/>
                <a:gd name="T107" fmla="*/ 63 h 754"/>
                <a:gd name="T108" fmla="*/ 789 w 1557"/>
                <a:gd name="T109" fmla="*/ 8 h 754"/>
                <a:gd name="T110" fmla="*/ 587 w 1557"/>
                <a:gd name="T111" fmla="*/ 5 h 754"/>
                <a:gd name="T112" fmla="*/ 391 w 1557"/>
                <a:gd name="T113" fmla="*/ 52 h 7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57" h="754">
                  <a:moveTo>
                    <a:pt x="299" y="94"/>
                  </a:moveTo>
                  <a:lnTo>
                    <a:pt x="275" y="107"/>
                  </a:lnTo>
                  <a:lnTo>
                    <a:pt x="252" y="122"/>
                  </a:lnTo>
                  <a:lnTo>
                    <a:pt x="229" y="136"/>
                  </a:lnTo>
                  <a:lnTo>
                    <a:pt x="208" y="152"/>
                  </a:lnTo>
                  <a:lnTo>
                    <a:pt x="187" y="168"/>
                  </a:lnTo>
                  <a:lnTo>
                    <a:pt x="167" y="186"/>
                  </a:lnTo>
                  <a:lnTo>
                    <a:pt x="147" y="204"/>
                  </a:lnTo>
                  <a:lnTo>
                    <a:pt x="129" y="222"/>
                  </a:lnTo>
                  <a:lnTo>
                    <a:pt x="111" y="241"/>
                  </a:lnTo>
                  <a:lnTo>
                    <a:pt x="95" y="261"/>
                  </a:lnTo>
                  <a:lnTo>
                    <a:pt x="77" y="282"/>
                  </a:lnTo>
                  <a:lnTo>
                    <a:pt x="62" y="303"/>
                  </a:lnTo>
                  <a:lnTo>
                    <a:pt x="46" y="325"/>
                  </a:lnTo>
                  <a:lnTo>
                    <a:pt x="31" y="349"/>
                  </a:lnTo>
                  <a:lnTo>
                    <a:pt x="17" y="374"/>
                  </a:lnTo>
                  <a:lnTo>
                    <a:pt x="4" y="398"/>
                  </a:lnTo>
                  <a:lnTo>
                    <a:pt x="2" y="401"/>
                  </a:lnTo>
                  <a:lnTo>
                    <a:pt x="0" y="404"/>
                  </a:lnTo>
                  <a:lnTo>
                    <a:pt x="0" y="409"/>
                  </a:lnTo>
                  <a:lnTo>
                    <a:pt x="2" y="413"/>
                  </a:lnTo>
                  <a:lnTo>
                    <a:pt x="23" y="456"/>
                  </a:lnTo>
                  <a:lnTo>
                    <a:pt x="48" y="497"/>
                  </a:lnTo>
                  <a:lnTo>
                    <a:pt x="77" y="534"/>
                  </a:lnTo>
                  <a:lnTo>
                    <a:pt x="111" y="568"/>
                  </a:lnTo>
                  <a:lnTo>
                    <a:pt x="149" y="598"/>
                  </a:lnTo>
                  <a:lnTo>
                    <a:pt x="188" y="626"/>
                  </a:lnTo>
                  <a:lnTo>
                    <a:pt x="231" y="650"/>
                  </a:lnTo>
                  <a:lnTo>
                    <a:pt x="275" y="673"/>
                  </a:lnTo>
                  <a:lnTo>
                    <a:pt x="320" y="692"/>
                  </a:lnTo>
                  <a:lnTo>
                    <a:pt x="366" y="708"/>
                  </a:lnTo>
                  <a:lnTo>
                    <a:pt x="412" y="721"/>
                  </a:lnTo>
                  <a:lnTo>
                    <a:pt x="458" y="733"/>
                  </a:lnTo>
                  <a:lnTo>
                    <a:pt x="502" y="742"/>
                  </a:lnTo>
                  <a:lnTo>
                    <a:pt x="544" y="749"/>
                  </a:lnTo>
                  <a:lnTo>
                    <a:pt x="585" y="752"/>
                  </a:lnTo>
                  <a:lnTo>
                    <a:pt x="624" y="754"/>
                  </a:lnTo>
                  <a:lnTo>
                    <a:pt x="667" y="754"/>
                  </a:lnTo>
                  <a:lnTo>
                    <a:pt x="709" y="750"/>
                  </a:lnTo>
                  <a:lnTo>
                    <a:pt x="752" y="746"/>
                  </a:lnTo>
                  <a:lnTo>
                    <a:pt x="796" y="737"/>
                  </a:lnTo>
                  <a:lnTo>
                    <a:pt x="838" y="728"/>
                  </a:lnTo>
                  <a:lnTo>
                    <a:pt x="881" y="715"/>
                  </a:lnTo>
                  <a:lnTo>
                    <a:pt x="923" y="700"/>
                  </a:lnTo>
                  <a:lnTo>
                    <a:pt x="966" y="684"/>
                  </a:lnTo>
                  <a:lnTo>
                    <a:pt x="1008" y="666"/>
                  </a:lnTo>
                  <a:lnTo>
                    <a:pt x="1049" y="645"/>
                  </a:lnTo>
                  <a:lnTo>
                    <a:pt x="1090" y="623"/>
                  </a:lnTo>
                  <a:lnTo>
                    <a:pt x="1129" y="598"/>
                  </a:lnTo>
                  <a:lnTo>
                    <a:pt x="1167" y="571"/>
                  </a:lnTo>
                  <a:lnTo>
                    <a:pt x="1204" y="543"/>
                  </a:lnTo>
                  <a:lnTo>
                    <a:pt x="1239" y="514"/>
                  </a:lnTo>
                  <a:lnTo>
                    <a:pt x="1273" y="482"/>
                  </a:lnTo>
                  <a:lnTo>
                    <a:pt x="1278" y="477"/>
                  </a:lnTo>
                  <a:lnTo>
                    <a:pt x="1291" y="464"/>
                  </a:lnTo>
                  <a:lnTo>
                    <a:pt x="1302" y="451"/>
                  </a:lnTo>
                  <a:lnTo>
                    <a:pt x="1307" y="446"/>
                  </a:lnTo>
                  <a:lnTo>
                    <a:pt x="1310" y="442"/>
                  </a:lnTo>
                  <a:lnTo>
                    <a:pt x="1314" y="435"/>
                  </a:lnTo>
                  <a:lnTo>
                    <a:pt x="1312" y="429"/>
                  </a:lnTo>
                  <a:lnTo>
                    <a:pt x="1309" y="422"/>
                  </a:lnTo>
                  <a:lnTo>
                    <a:pt x="1302" y="419"/>
                  </a:lnTo>
                  <a:lnTo>
                    <a:pt x="1296" y="417"/>
                  </a:lnTo>
                  <a:lnTo>
                    <a:pt x="1288" y="421"/>
                  </a:lnTo>
                  <a:lnTo>
                    <a:pt x="1283" y="424"/>
                  </a:lnTo>
                  <a:lnTo>
                    <a:pt x="1248" y="459"/>
                  </a:lnTo>
                  <a:lnTo>
                    <a:pt x="1216" y="490"/>
                  </a:lnTo>
                  <a:lnTo>
                    <a:pt x="1181" y="518"/>
                  </a:lnTo>
                  <a:lnTo>
                    <a:pt x="1147" y="545"/>
                  </a:lnTo>
                  <a:lnTo>
                    <a:pt x="1110" y="571"/>
                  </a:lnTo>
                  <a:lnTo>
                    <a:pt x="1072" y="594"/>
                  </a:lnTo>
                  <a:lnTo>
                    <a:pt x="1034" y="616"/>
                  </a:lnTo>
                  <a:lnTo>
                    <a:pt x="995" y="636"/>
                  </a:lnTo>
                  <a:lnTo>
                    <a:pt x="954" y="653"/>
                  </a:lnTo>
                  <a:lnTo>
                    <a:pt x="914" y="670"/>
                  </a:lnTo>
                  <a:lnTo>
                    <a:pt x="873" y="682"/>
                  </a:lnTo>
                  <a:lnTo>
                    <a:pt x="832" y="695"/>
                  </a:lnTo>
                  <a:lnTo>
                    <a:pt x="789" y="704"/>
                  </a:lnTo>
                  <a:lnTo>
                    <a:pt x="749" y="712"/>
                  </a:lnTo>
                  <a:lnTo>
                    <a:pt x="708" y="716"/>
                  </a:lnTo>
                  <a:lnTo>
                    <a:pt x="667" y="720"/>
                  </a:lnTo>
                  <a:lnTo>
                    <a:pt x="626" y="720"/>
                  </a:lnTo>
                  <a:lnTo>
                    <a:pt x="590" y="718"/>
                  </a:lnTo>
                  <a:lnTo>
                    <a:pt x="552" y="715"/>
                  </a:lnTo>
                  <a:lnTo>
                    <a:pt x="513" y="708"/>
                  </a:lnTo>
                  <a:lnTo>
                    <a:pt x="471" y="700"/>
                  </a:lnTo>
                  <a:lnTo>
                    <a:pt x="428" y="691"/>
                  </a:lnTo>
                  <a:lnTo>
                    <a:pt x="386" y="678"/>
                  </a:lnTo>
                  <a:lnTo>
                    <a:pt x="342" y="663"/>
                  </a:lnTo>
                  <a:lnTo>
                    <a:pt x="299" y="645"/>
                  </a:lnTo>
                  <a:lnTo>
                    <a:pt x="257" y="624"/>
                  </a:lnTo>
                  <a:lnTo>
                    <a:pt x="218" y="602"/>
                  </a:lnTo>
                  <a:lnTo>
                    <a:pt x="178" y="577"/>
                  </a:lnTo>
                  <a:lnTo>
                    <a:pt x="142" y="548"/>
                  </a:lnTo>
                  <a:lnTo>
                    <a:pt x="111" y="518"/>
                  </a:lnTo>
                  <a:lnTo>
                    <a:pt x="82" y="484"/>
                  </a:lnTo>
                  <a:lnTo>
                    <a:pt x="57" y="448"/>
                  </a:lnTo>
                  <a:lnTo>
                    <a:pt x="38" y="408"/>
                  </a:lnTo>
                  <a:lnTo>
                    <a:pt x="51" y="385"/>
                  </a:lnTo>
                  <a:lnTo>
                    <a:pt x="64" y="362"/>
                  </a:lnTo>
                  <a:lnTo>
                    <a:pt x="79" y="340"/>
                  </a:lnTo>
                  <a:lnTo>
                    <a:pt x="92" y="319"/>
                  </a:lnTo>
                  <a:lnTo>
                    <a:pt x="108" y="299"/>
                  </a:lnTo>
                  <a:lnTo>
                    <a:pt x="123" y="280"/>
                  </a:lnTo>
                  <a:lnTo>
                    <a:pt x="139" y="261"/>
                  </a:lnTo>
                  <a:lnTo>
                    <a:pt x="157" y="243"/>
                  </a:lnTo>
                  <a:lnTo>
                    <a:pt x="173" y="225"/>
                  </a:lnTo>
                  <a:lnTo>
                    <a:pt x="193" y="209"/>
                  </a:lnTo>
                  <a:lnTo>
                    <a:pt x="211" y="193"/>
                  </a:lnTo>
                  <a:lnTo>
                    <a:pt x="231" y="178"/>
                  </a:lnTo>
                  <a:lnTo>
                    <a:pt x="250" y="164"/>
                  </a:lnTo>
                  <a:lnTo>
                    <a:pt x="271" y="149"/>
                  </a:lnTo>
                  <a:lnTo>
                    <a:pt x="293" y="136"/>
                  </a:lnTo>
                  <a:lnTo>
                    <a:pt x="316" y="123"/>
                  </a:lnTo>
                  <a:lnTo>
                    <a:pt x="360" y="100"/>
                  </a:lnTo>
                  <a:lnTo>
                    <a:pt x="404" y="83"/>
                  </a:lnTo>
                  <a:lnTo>
                    <a:pt x="450" y="67"/>
                  </a:lnTo>
                  <a:lnTo>
                    <a:pt x="497" y="54"/>
                  </a:lnTo>
                  <a:lnTo>
                    <a:pt x="543" y="44"/>
                  </a:lnTo>
                  <a:lnTo>
                    <a:pt x="592" y="37"/>
                  </a:lnTo>
                  <a:lnTo>
                    <a:pt x="639" y="34"/>
                  </a:lnTo>
                  <a:lnTo>
                    <a:pt x="688" y="33"/>
                  </a:lnTo>
                  <a:lnTo>
                    <a:pt x="737" y="36"/>
                  </a:lnTo>
                  <a:lnTo>
                    <a:pt x="786" y="42"/>
                  </a:lnTo>
                  <a:lnTo>
                    <a:pt x="835" y="50"/>
                  </a:lnTo>
                  <a:lnTo>
                    <a:pt x="884" y="62"/>
                  </a:lnTo>
                  <a:lnTo>
                    <a:pt x="935" y="78"/>
                  </a:lnTo>
                  <a:lnTo>
                    <a:pt x="984" y="96"/>
                  </a:lnTo>
                  <a:lnTo>
                    <a:pt x="1031" y="117"/>
                  </a:lnTo>
                  <a:lnTo>
                    <a:pt x="1080" y="141"/>
                  </a:lnTo>
                  <a:lnTo>
                    <a:pt x="1113" y="160"/>
                  </a:lnTo>
                  <a:lnTo>
                    <a:pt x="1144" y="181"/>
                  </a:lnTo>
                  <a:lnTo>
                    <a:pt x="1175" y="206"/>
                  </a:lnTo>
                  <a:lnTo>
                    <a:pt x="1204" y="231"/>
                  </a:lnTo>
                  <a:lnTo>
                    <a:pt x="1234" y="259"/>
                  </a:lnTo>
                  <a:lnTo>
                    <a:pt x="1261" y="288"/>
                  </a:lnTo>
                  <a:lnTo>
                    <a:pt x="1289" y="319"/>
                  </a:lnTo>
                  <a:lnTo>
                    <a:pt x="1315" y="351"/>
                  </a:lnTo>
                  <a:lnTo>
                    <a:pt x="1342" y="383"/>
                  </a:lnTo>
                  <a:lnTo>
                    <a:pt x="1366" y="417"/>
                  </a:lnTo>
                  <a:lnTo>
                    <a:pt x="1391" y="451"/>
                  </a:lnTo>
                  <a:lnTo>
                    <a:pt x="1413" y="487"/>
                  </a:lnTo>
                  <a:lnTo>
                    <a:pt x="1436" y="521"/>
                  </a:lnTo>
                  <a:lnTo>
                    <a:pt x="1458" y="555"/>
                  </a:lnTo>
                  <a:lnTo>
                    <a:pt x="1479" y="589"/>
                  </a:lnTo>
                  <a:lnTo>
                    <a:pt x="1500" y="621"/>
                  </a:lnTo>
                  <a:lnTo>
                    <a:pt x="1503" y="626"/>
                  </a:lnTo>
                  <a:lnTo>
                    <a:pt x="1507" y="628"/>
                  </a:lnTo>
                  <a:lnTo>
                    <a:pt x="1511" y="629"/>
                  </a:lnTo>
                  <a:lnTo>
                    <a:pt x="1516" y="629"/>
                  </a:lnTo>
                  <a:lnTo>
                    <a:pt x="1521" y="628"/>
                  </a:lnTo>
                  <a:lnTo>
                    <a:pt x="1526" y="624"/>
                  </a:lnTo>
                  <a:lnTo>
                    <a:pt x="1529" y="621"/>
                  </a:lnTo>
                  <a:lnTo>
                    <a:pt x="1531" y="616"/>
                  </a:lnTo>
                  <a:lnTo>
                    <a:pt x="1549" y="503"/>
                  </a:lnTo>
                  <a:lnTo>
                    <a:pt x="1557" y="359"/>
                  </a:lnTo>
                  <a:lnTo>
                    <a:pt x="1556" y="220"/>
                  </a:lnTo>
                  <a:lnTo>
                    <a:pt x="1546" y="115"/>
                  </a:lnTo>
                  <a:lnTo>
                    <a:pt x="1544" y="110"/>
                  </a:lnTo>
                  <a:lnTo>
                    <a:pt x="1541" y="105"/>
                  </a:lnTo>
                  <a:lnTo>
                    <a:pt x="1538" y="102"/>
                  </a:lnTo>
                  <a:lnTo>
                    <a:pt x="1531" y="100"/>
                  </a:lnTo>
                  <a:lnTo>
                    <a:pt x="1526" y="100"/>
                  </a:lnTo>
                  <a:lnTo>
                    <a:pt x="1521" y="104"/>
                  </a:lnTo>
                  <a:lnTo>
                    <a:pt x="1516" y="107"/>
                  </a:lnTo>
                  <a:lnTo>
                    <a:pt x="1513" y="112"/>
                  </a:lnTo>
                  <a:lnTo>
                    <a:pt x="1505" y="131"/>
                  </a:lnTo>
                  <a:lnTo>
                    <a:pt x="1495" y="152"/>
                  </a:lnTo>
                  <a:lnTo>
                    <a:pt x="1482" y="173"/>
                  </a:lnTo>
                  <a:lnTo>
                    <a:pt x="1469" y="196"/>
                  </a:lnTo>
                  <a:lnTo>
                    <a:pt x="1454" y="220"/>
                  </a:lnTo>
                  <a:lnTo>
                    <a:pt x="1436" y="244"/>
                  </a:lnTo>
                  <a:lnTo>
                    <a:pt x="1418" y="270"/>
                  </a:lnTo>
                  <a:lnTo>
                    <a:pt x="1397" y="296"/>
                  </a:lnTo>
                  <a:lnTo>
                    <a:pt x="1394" y="301"/>
                  </a:lnTo>
                  <a:lnTo>
                    <a:pt x="1394" y="307"/>
                  </a:lnTo>
                  <a:lnTo>
                    <a:pt x="1395" y="316"/>
                  </a:lnTo>
                  <a:lnTo>
                    <a:pt x="1400" y="320"/>
                  </a:lnTo>
                  <a:lnTo>
                    <a:pt x="1405" y="324"/>
                  </a:lnTo>
                  <a:lnTo>
                    <a:pt x="1413" y="324"/>
                  </a:lnTo>
                  <a:lnTo>
                    <a:pt x="1420" y="320"/>
                  </a:lnTo>
                  <a:lnTo>
                    <a:pt x="1425" y="317"/>
                  </a:lnTo>
                  <a:lnTo>
                    <a:pt x="1440" y="298"/>
                  </a:lnTo>
                  <a:lnTo>
                    <a:pt x="1453" y="280"/>
                  </a:lnTo>
                  <a:lnTo>
                    <a:pt x="1466" y="262"/>
                  </a:lnTo>
                  <a:lnTo>
                    <a:pt x="1479" y="244"/>
                  </a:lnTo>
                  <a:lnTo>
                    <a:pt x="1490" y="227"/>
                  </a:lnTo>
                  <a:lnTo>
                    <a:pt x="1500" y="210"/>
                  </a:lnTo>
                  <a:lnTo>
                    <a:pt x="1510" y="194"/>
                  </a:lnTo>
                  <a:lnTo>
                    <a:pt x="1520" y="178"/>
                  </a:lnTo>
                  <a:lnTo>
                    <a:pt x="1521" y="207"/>
                  </a:lnTo>
                  <a:lnTo>
                    <a:pt x="1521" y="240"/>
                  </a:lnTo>
                  <a:lnTo>
                    <a:pt x="1523" y="273"/>
                  </a:lnTo>
                  <a:lnTo>
                    <a:pt x="1523" y="309"/>
                  </a:lnTo>
                  <a:lnTo>
                    <a:pt x="1521" y="377"/>
                  </a:lnTo>
                  <a:lnTo>
                    <a:pt x="1520" y="445"/>
                  </a:lnTo>
                  <a:lnTo>
                    <a:pt x="1515" y="510"/>
                  </a:lnTo>
                  <a:lnTo>
                    <a:pt x="1507" y="568"/>
                  </a:lnTo>
                  <a:lnTo>
                    <a:pt x="1487" y="535"/>
                  </a:lnTo>
                  <a:lnTo>
                    <a:pt x="1466" y="503"/>
                  </a:lnTo>
                  <a:lnTo>
                    <a:pt x="1444" y="471"/>
                  </a:lnTo>
                  <a:lnTo>
                    <a:pt x="1422" y="437"/>
                  </a:lnTo>
                  <a:lnTo>
                    <a:pt x="1399" y="404"/>
                  </a:lnTo>
                  <a:lnTo>
                    <a:pt x="1376" y="372"/>
                  </a:lnTo>
                  <a:lnTo>
                    <a:pt x="1351" y="341"/>
                  </a:lnTo>
                  <a:lnTo>
                    <a:pt x="1327" y="309"/>
                  </a:lnTo>
                  <a:lnTo>
                    <a:pt x="1301" y="280"/>
                  </a:lnTo>
                  <a:lnTo>
                    <a:pt x="1275" y="251"/>
                  </a:lnTo>
                  <a:lnTo>
                    <a:pt x="1247" y="223"/>
                  </a:lnTo>
                  <a:lnTo>
                    <a:pt x="1219" y="196"/>
                  </a:lnTo>
                  <a:lnTo>
                    <a:pt x="1190" y="172"/>
                  </a:lnTo>
                  <a:lnTo>
                    <a:pt x="1160" y="149"/>
                  </a:lnTo>
                  <a:lnTo>
                    <a:pt x="1129" y="128"/>
                  </a:lnTo>
                  <a:lnTo>
                    <a:pt x="1096" y="110"/>
                  </a:lnTo>
                  <a:lnTo>
                    <a:pt x="1046" y="86"/>
                  </a:lnTo>
                  <a:lnTo>
                    <a:pt x="995" y="63"/>
                  </a:lnTo>
                  <a:lnTo>
                    <a:pt x="945" y="46"/>
                  </a:lnTo>
                  <a:lnTo>
                    <a:pt x="892" y="29"/>
                  </a:lnTo>
                  <a:lnTo>
                    <a:pt x="842" y="18"/>
                  </a:lnTo>
                  <a:lnTo>
                    <a:pt x="789" y="8"/>
                  </a:lnTo>
                  <a:lnTo>
                    <a:pt x="739" y="3"/>
                  </a:lnTo>
                  <a:lnTo>
                    <a:pt x="688" y="0"/>
                  </a:lnTo>
                  <a:lnTo>
                    <a:pt x="637" y="0"/>
                  </a:lnTo>
                  <a:lnTo>
                    <a:pt x="587" y="5"/>
                  </a:lnTo>
                  <a:lnTo>
                    <a:pt x="536" y="12"/>
                  </a:lnTo>
                  <a:lnTo>
                    <a:pt x="487" y="21"/>
                  </a:lnTo>
                  <a:lnTo>
                    <a:pt x="440" y="34"/>
                  </a:lnTo>
                  <a:lnTo>
                    <a:pt x="391" y="52"/>
                  </a:lnTo>
                  <a:lnTo>
                    <a:pt x="345" y="71"/>
                  </a:lnTo>
                  <a:lnTo>
                    <a:pt x="299" y="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29" name="Freeform 33"/>
            <p:cNvSpPr>
              <a:spLocks noChangeAspect="1"/>
            </p:cNvSpPr>
            <p:nvPr/>
          </p:nvSpPr>
          <p:spPr bwMode="auto">
            <a:xfrm>
              <a:off x="5259" y="180"/>
              <a:ext cx="193" cy="88"/>
            </a:xfrm>
            <a:custGeom>
              <a:avLst/>
              <a:gdLst>
                <a:gd name="T0" fmla="*/ 2 w 437"/>
                <a:gd name="T1" fmla="*/ 94 h 199"/>
                <a:gd name="T2" fmla="*/ 0 w 437"/>
                <a:gd name="T3" fmla="*/ 100 h 199"/>
                <a:gd name="T4" fmla="*/ 0 w 437"/>
                <a:gd name="T5" fmla="*/ 107 h 199"/>
                <a:gd name="T6" fmla="*/ 2 w 437"/>
                <a:gd name="T7" fmla="*/ 112 h 199"/>
                <a:gd name="T8" fmla="*/ 7 w 437"/>
                <a:gd name="T9" fmla="*/ 116 h 199"/>
                <a:gd name="T10" fmla="*/ 13 w 437"/>
                <a:gd name="T11" fmla="*/ 118 h 199"/>
                <a:gd name="T12" fmla="*/ 20 w 437"/>
                <a:gd name="T13" fmla="*/ 118 h 199"/>
                <a:gd name="T14" fmla="*/ 25 w 437"/>
                <a:gd name="T15" fmla="*/ 116 h 199"/>
                <a:gd name="T16" fmla="*/ 30 w 437"/>
                <a:gd name="T17" fmla="*/ 112 h 199"/>
                <a:gd name="T18" fmla="*/ 44 w 437"/>
                <a:gd name="T19" fmla="*/ 91 h 199"/>
                <a:gd name="T20" fmla="*/ 61 w 437"/>
                <a:gd name="T21" fmla="*/ 74 h 199"/>
                <a:gd name="T22" fmla="*/ 79 w 437"/>
                <a:gd name="T23" fmla="*/ 60 h 199"/>
                <a:gd name="T24" fmla="*/ 97 w 437"/>
                <a:gd name="T25" fmla="*/ 49 h 199"/>
                <a:gd name="T26" fmla="*/ 116 w 437"/>
                <a:gd name="T27" fmla="*/ 40 h 199"/>
                <a:gd name="T28" fmla="*/ 139 w 437"/>
                <a:gd name="T29" fmla="*/ 36 h 199"/>
                <a:gd name="T30" fmla="*/ 160 w 437"/>
                <a:gd name="T31" fmla="*/ 34 h 199"/>
                <a:gd name="T32" fmla="*/ 185 w 437"/>
                <a:gd name="T33" fmla="*/ 34 h 199"/>
                <a:gd name="T34" fmla="*/ 219 w 437"/>
                <a:gd name="T35" fmla="*/ 39 h 199"/>
                <a:gd name="T36" fmla="*/ 252 w 437"/>
                <a:gd name="T37" fmla="*/ 49 h 199"/>
                <a:gd name="T38" fmla="*/ 283 w 437"/>
                <a:gd name="T39" fmla="*/ 63 h 199"/>
                <a:gd name="T40" fmla="*/ 312 w 437"/>
                <a:gd name="T41" fmla="*/ 81 h 199"/>
                <a:gd name="T42" fmla="*/ 340 w 437"/>
                <a:gd name="T43" fmla="*/ 104 h 199"/>
                <a:gd name="T44" fmla="*/ 365 w 437"/>
                <a:gd name="T45" fmla="*/ 129 h 199"/>
                <a:gd name="T46" fmla="*/ 386 w 437"/>
                <a:gd name="T47" fmla="*/ 158 h 199"/>
                <a:gd name="T48" fmla="*/ 405 w 437"/>
                <a:gd name="T49" fmla="*/ 191 h 199"/>
                <a:gd name="T50" fmla="*/ 409 w 437"/>
                <a:gd name="T51" fmla="*/ 196 h 199"/>
                <a:gd name="T52" fmla="*/ 415 w 437"/>
                <a:gd name="T53" fmla="*/ 199 h 199"/>
                <a:gd name="T54" fmla="*/ 422 w 437"/>
                <a:gd name="T55" fmla="*/ 199 h 199"/>
                <a:gd name="T56" fmla="*/ 428 w 437"/>
                <a:gd name="T57" fmla="*/ 197 h 199"/>
                <a:gd name="T58" fmla="*/ 433 w 437"/>
                <a:gd name="T59" fmla="*/ 194 h 199"/>
                <a:gd name="T60" fmla="*/ 437 w 437"/>
                <a:gd name="T61" fmla="*/ 188 h 199"/>
                <a:gd name="T62" fmla="*/ 437 w 437"/>
                <a:gd name="T63" fmla="*/ 181 h 199"/>
                <a:gd name="T64" fmla="*/ 435 w 437"/>
                <a:gd name="T65" fmla="*/ 175 h 199"/>
                <a:gd name="T66" fmla="*/ 414 w 437"/>
                <a:gd name="T67" fmla="*/ 139 h 199"/>
                <a:gd name="T68" fmla="*/ 389 w 437"/>
                <a:gd name="T69" fmla="*/ 107 h 199"/>
                <a:gd name="T70" fmla="*/ 361 w 437"/>
                <a:gd name="T71" fmla="*/ 78 h 199"/>
                <a:gd name="T72" fmla="*/ 332 w 437"/>
                <a:gd name="T73" fmla="*/ 53 h 199"/>
                <a:gd name="T74" fmla="*/ 298 w 437"/>
                <a:gd name="T75" fmla="*/ 34 h 199"/>
                <a:gd name="T76" fmla="*/ 263 w 437"/>
                <a:gd name="T77" fmla="*/ 18 h 199"/>
                <a:gd name="T78" fmla="*/ 227 w 437"/>
                <a:gd name="T79" fmla="*/ 7 h 199"/>
                <a:gd name="T80" fmla="*/ 188 w 437"/>
                <a:gd name="T81" fmla="*/ 2 h 199"/>
                <a:gd name="T82" fmla="*/ 159 w 437"/>
                <a:gd name="T83" fmla="*/ 0 h 199"/>
                <a:gd name="T84" fmla="*/ 133 w 437"/>
                <a:gd name="T85" fmla="*/ 3 h 199"/>
                <a:gd name="T86" fmla="*/ 107 w 437"/>
                <a:gd name="T87" fmla="*/ 8 h 199"/>
                <a:gd name="T88" fmla="*/ 82 w 437"/>
                <a:gd name="T89" fmla="*/ 18 h 199"/>
                <a:gd name="T90" fmla="*/ 59 w 437"/>
                <a:gd name="T91" fmla="*/ 32 h 199"/>
                <a:gd name="T92" fmla="*/ 38 w 437"/>
                <a:gd name="T93" fmla="*/ 49 h 199"/>
                <a:gd name="T94" fmla="*/ 20 w 437"/>
                <a:gd name="T95" fmla="*/ 70 h 199"/>
                <a:gd name="T96" fmla="*/ 2 w 437"/>
                <a:gd name="T97" fmla="*/ 94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7" h="199">
                  <a:moveTo>
                    <a:pt x="2" y="94"/>
                  </a:moveTo>
                  <a:lnTo>
                    <a:pt x="0" y="100"/>
                  </a:lnTo>
                  <a:lnTo>
                    <a:pt x="0" y="107"/>
                  </a:lnTo>
                  <a:lnTo>
                    <a:pt x="2" y="112"/>
                  </a:lnTo>
                  <a:lnTo>
                    <a:pt x="7" y="116"/>
                  </a:lnTo>
                  <a:lnTo>
                    <a:pt x="13" y="118"/>
                  </a:lnTo>
                  <a:lnTo>
                    <a:pt x="20" y="118"/>
                  </a:lnTo>
                  <a:lnTo>
                    <a:pt x="25" y="116"/>
                  </a:lnTo>
                  <a:lnTo>
                    <a:pt x="30" y="112"/>
                  </a:lnTo>
                  <a:lnTo>
                    <a:pt x="44" y="91"/>
                  </a:lnTo>
                  <a:lnTo>
                    <a:pt x="61" y="74"/>
                  </a:lnTo>
                  <a:lnTo>
                    <a:pt x="79" y="60"/>
                  </a:lnTo>
                  <a:lnTo>
                    <a:pt x="97" y="49"/>
                  </a:lnTo>
                  <a:lnTo>
                    <a:pt x="116" y="40"/>
                  </a:lnTo>
                  <a:lnTo>
                    <a:pt x="139" y="36"/>
                  </a:lnTo>
                  <a:lnTo>
                    <a:pt x="160" y="34"/>
                  </a:lnTo>
                  <a:lnTo>
                    <a:pt x="185" y="34"/>
                  </a:lnTo>
                  <a:lnTo>
                    <a:pt x="219" y="39"/>
                  </a:lnTo>
                  <a:lnTo>
                    <a:pt x="252" y="49"/>
                  </a:lnTo>
                  <a:lnTo>
                    <a:pt x="283" y="63"/>
                  </a:lnTo>
                  <a:lnTo>
                    <a:pt x="312" y="81"/>
                  </a:lnTo>
                  <a:lnTo>
                    <a:pt x="340" y="104"/>
                  </a:lnTo>
                  <a:lnTo>
                    <a:pt x="365" y="129"/>
                  </a:lnTo>
                  <a:lnTo>
                    <a:pt x="386" y="158"/>
                  </a:lnTo>
                  <a:lnTo>
                    <a:pt x="405" y="191"/>
                  </a:lnTo>
                  <a:lnTo>
                    <a:pt x="409" y="196"/>
                  </a:lnTo>
                  <a:lnTo>
                    <a:pt x="415" y="199"/>
                  </a:lnTo>
                  <a:lnTo>
                    <a:pt x="422" y="199"/>
                  </a:lnTo>
                  <a:lnTo>
                    <a:pt x="428" y="197"/>
                  </a:lnTo>
                  <a:lnTo>
                    <a:pt x="433" y="194"/>
                  </a:lnTo>
                  <a:lnTo>
                    <a:pt x="437" y="188"/>
                  </a:lnTo>
                  <a:lnTo>
                    <a:pt x="437" y="181"/>
                  </a:lnTo>
                  <a:lnTo>
                    <a:pt x="435" y="175"/>
                  </a:lnTo>
                  <a:lnTo>
                    <a:pt x="414" y="139"/>
                  </a:lnTo>
                  <a:lnTo>
                    <a:pt x="389" y="107"/>
                  </a:lnTo>
                  <a:lnTo>
                    <a:pt x="361" y="78"/>
                  </a:lnTo>
                  <a:lnTo>
                    <a:pt x="332" y="53"/>
                  </a:lnTo>
                  <a:lnTo>
                    <a:pt x="298" y="34"/>
                  </a:lnTo>
                  <a:lnTo>
                    <a:pt x="263" y="18"/>
                  </a:lnTo>
                  <a:lnTo>
                    <a:pt x="227" y="7"/>
                  </a:lnTo>
                  <a:lnTo>
                    <a:pt x="188" y="2"/>
                  </a:lnTo>
                  <a:lnTo>
                    <a:pt x="159" y="0"/>
                  </a:lnTo>
                  <a:lnTo>
                    <a:pt x="133" y="3"/>
                  </a:lnTo>
                  <a:lnTo>
                    <a:pt x="107" y="8"/>
                  </a:lnTo>
                  <a:lnTo>
                    <a:pt x="82" y="18"/>
                  </a:lnTo>
                  <a:lnTo>
                    <a:pt x="59" y="32"/>
                  </a:lnTo>
                  <a:lnTo>
                    <a:pt x="38" y="49"/>
                  </a:lnTo>
                  <a:lnTo>
                    <a:pt x="20" y="70"/>
                  </a:lnTo>
                  <a:lnTo>
                    <a:pt x="2" y="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30" name="Freeform 34"/>
            <p:cNvSpPr>
              <a:spLocks noChangeAspect="1"/>
            </p:cNvSpPr>
            <p:nvPr/>
          </p:nvSpPr>
          <p:spPr bwMode="auto">
            <a:xfrm>
              <a:off x="5261" y="558"/>
              <a:ext cx="195" cy="86"/>
            </a:xfrm>
            <a:custGeom>
              <a:avLst/>
              <a:gdLst>
                <a:gd name="T0" fmla="*/ 400 w 441"/>
                <a:gd name="T1" fmla="*/ 34 h 195"/>
                <a:gd name="T2" fmla="*/ 378 w 441"/>
                <a:gd name="T3" fmla="*/ 72 h 195"/>
                <a:gd name="T4" fmla="*/ 348 w 441"/>
                <a:gd name="T5" fmla="*/ 106 h 195"/>
                <a:gd name="T6" fmla="*/ 312 w 441"/>
                <a:gd name="T7" fmla="*/ 132 h 195"/>
                <a:gd name="T8" fmla="*/ 276 w 441"/>
                <a:gd name="T9" fmla="*/ 150 h 195"/>
                <a:gd name="T10" fmla="*/ 235 w 441"/>
                <a:gd name="T11" fmla="*/ 160 h 195"/>
                <a:gd name="T12" fmla="*/ 185 w 441"/>
                <a:gd name="T13" fmla="*/ 160 h 195"/>
                <a:gd name="T14" fmla="*/ 128 w 441"/>
                <a:gd name="T15" fmla="*/ 148 h 195"/>
                <a:gd name="T16" fmla="*/ 87 w 441"/>
                <a:gd name="T17" fmla="*/ 131 h 195"/>
                <a:gd name="T18" fmla="*/ 69 w 441"/>
                <a:gd name="T19" fmla="*/ 121 h 195"/>
                <a:gd name="T20" fmla="*/ 53 w 441"/>
                <a:gd name="T21" fmla="*/ 111 h 195"/>
                <a:gd name="T22" fmla="*/ 36 w 441"/>
                <a:gd name="T23" fmla="*/ 98 h 195"/>
                <a:gd name="T24" fmla="*/ 25 w 441"/>
                <a:gd name="T25" fmla="*/ 89 h 195"/>
                <a:gd name="T26" fmla="*/ 10 w 441"/>
                <a:gd name="T27" fmla="*/ 90 h 195"/>
                <a:gd name="T28" fmla="*/ 2 w 441"/>
                <a:gd name="T29" fmla="*/ 98 h 195"/>
                <a:gd name="T30" fmla="*/ 2 w 441"/>
                <a:gd name="T31" fmla="*/ 113 h 195"/>
                <a:gd name="T32" fmla="*/ 15 w 441"/>
                <a:gd name="T33" fmla="*/ 124 h 195"/>
                <a:gd name="T34" fmla="*/ 33 w 441"/>
                <a:gd name="T35" fmla="*/ 139 h 195"/>
                <a:gd name="T36" fmla="*/ 51 w 441"/>
                <a:gd name="T37" fmla="*/ 150 h 195"/>
                <a:gd name="T38" fmla="*/ 71 w 441"/>
                <a:gd name="T39" fmla="*/ 161 h 195"/>
                <a:gd name="T40" fmla="*/ 118 w 441"/>
                <a:gd name="T41" fmla="*/ 181 h 195"/>
                <a:gd name="T42" fmla="*/ 183 w 441"/>
                <a:gd name="T43" fmla="*/ 194 h 195"/>
                <a:gd name="T44" fmla="*/ 240 w 441"/>
                <a:gd name="T45" fmla="*/ 194 h 195"/>
                <a:gd name="T46" fmla="*/ 286 w 441"/>
                <a:gd name="T47" fmla="*/ 182 h 195"/>
                <a:gd name="T48" fmla="*/ 329 w 441"/>
                <a:gd name="T49" fmla="*/ 163 h 195"/>
                <a:gd name="T50" fmla="*/ 371 w 441"/>
                <a:gd name="T51" fmla="*/ 131 h 195"/>
                <a:gd name="T52" fmla="*/ 405 w 441"/>
                <a:gd name="T53" fmla="*/ 92 h 195"/>
                <a:gd name="T54" fmla="*/ 430 w 441"/>
                <a:gd name="T55" fmla="*/ 47 h 195"/>
                <a:gd name="T56" fmla="*/ 441 w 441"/>
                <a:gd name="T57" fmla="*/ 16 h 195"/>
                <a:gd name="T58" fmla="*/ 435 w 441"/>
                <a:gd name="T59" fmla="*/ 5 h 195"/>
                <a:gd name="T60" fmla="*/ 423 w 441"/>
                <a:gd name="T61" fmla="*/ 0 h 195"/>
                <a:gd name="T62" fmla="*/ 412 w 441"/>
                <a:gd name="T63" fmla="*/ 6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41" h="195">
                  <a:moveTo>
                    <a:pt x="409" y="13"/>
                  </a:moveTo>
                  <a:lnTo>
                    <a:pt x="400" y="34"/>
                  </a:lnTo>
                  <a:lnTo>
                    <a:pt x="389" y="55"/>
                  </a:lnTo>
                  <a:lnTo>
                    <a:pt x="378" y="72"/>
                  </a:lnTo>
                  <a:lnTo>
                    <a:pt x="363" y="90"/>
                  </a:lnTo>
                  <a:lnTo>
                    <a:pt x="348" y="106"/>
                  </a:lnTo>
                  <a:lnTo>
                    <a:pt x="330" y="121"/>
                  </a:lnTo>
                  <a:lnTo>
                    <a:pt x="312" y="132"/>
                  </a:lnTo>
                  <a:lnTo>
                    <a:pt x="293" y="144"/>
                  </a:lnTo>
                  <a:lnTo>
                    <a:pt x="276" y="150"/>
                  </a:lnTo>
                  <a:lnTo>
                    <a:pt x="257" y="155"/>
                  </a:lnTo>
                  <a:lnTo>
                    <a:pt x="235" y="160"/>
                  </a:lnTo>
                  <a:lnTo>
                    <a:pt x="211" y="161"/>
                  </a:lnTo>
                  <a:lnTo>
                    <a:pt x="185" y="160"/>
                  </a:lnTo>
                  <a:lnTo>
                    <a:pt x="157" y="156"/>
                  </a:lnTo>
                  <a:lnTo>
                    <a:pt x="128" y="148"/>
                  </a:lnTo>
                  <a:lnTo>
                    <a:pt x="97" y="135"/>
                  </a:lnTo>
                  <a:lnTo>
                    <a:pt x="87" y="131"/>
                  </a:lnTo>
                  <a:lnTo>
                    <a:pt x="77" y="126"/>
                  </a:lnTo>
                  <a:lnTo>
                    <a:pt x="69" y="121"/>
                  </a:lnTo>
                  <a:lnTo>
                    <a:pt x="61" y="116"/>
                  </a:lnTo>
                  <a:lnTo>
                    <a:pt x="53" y="111"/>
                  </a:lnTo>
                  <a:lnTo>
                    <a:pt x="44" y="105"/>
                  </a:lnTo>
                  <a:lnTo>
                    <a:pt x="36" y="98"/>
                  </a:lnTo>
                  <a:lnTo>
                    <a:pt x="30" y="92"/>
                  </a:lnTo>
                  <a:lnTo>
                    <a:pt x="25" y="89"/>
                  </a:lnTo>
                  <a:lnTo>
                    <a:pt x="18" y="89"/>
                  </a:lnTo>
                  <a:lnTo>
                    <a:pt x="10" y="90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0" y="105"/>
                  </a:lnTo>
                  <a:lnTo>
                    <a:pt x="2" y="113"/>
                  </a:lnTo>
                  <a:lnTo>
                    <a:pt x="7" y="118"/>
                  </a:lnTo>
                  <a:lnTo>
                    <a:pt x="15" y="124"/>
                  </a:lnTo>
                  <a:lnTo>
                    <a:pt x="23" y="132"/>
                  </a:lnTo>
                  <a:lnTo>
                    <a:pt x="33" y="139"/>
                  </a:lnTo>
                  <a:lnTo>
                    <a:pt x="41" y="144"/>
                  </a:lnTo>
                  <a:lnTo>
                    <a:pt x="51" y="150"/>
                  </a:lnTo>
                  <a:lnTo>
                    <a:pt x="61" y="156"/>
                  </a:lnTo>
                  <a:lnTo>
                    <a:pt x="71" y="161"/>
                  </a:lnTo>
                  <a:lnTo>
                    <a:pt x="82" y="166"/>
                  </a:lnTo>
                  <a:lnTo>
                    <a:pt x="118" y="181"/>
                  </a:lnTo>
                  <a:lnTo>
                    <a:pt x="152" y="189"/>
                  </a:lnTo>
                  <a:lnTo>
                    <a:pt x="183" y="194"/>
                  </a:lnTo>
                  <a:lnTo>
                    <a:pt x="213" y="195"/>
                  </a:lnTo>
                  <a:lnTo>
                    <a:pt x="240" y="194"/>
                  </a:lnTo>
                  <a:lnTo>
                    <a:pt x="265" y="189"/>
                  </a:lnTo>
                  <a:lnTo>
                    <a:pt x="286" y="182"/>
                  </a:lnTo>
                  <a:lnTo>
                    <a:pt x="306" y="174"/>
                  </a:lnTo>
                  <a:lnTo>
                    <a:pt x="329" y="163"/>
                  </a:lnTo>
                  <a:lnTo>
                    <a:pt x="350" y="148"/>
                  </a:lnTo>
                  <a:lnTo>
                    <a:pt x="371" y="131"/>
                  </a:lnTo>
                  <a:lnTo>
                    <a:pt x="389" y="113"/>
                  </a:lnTo>
                  <a:lnTo>
                    <a:pt x="405" y="92"/>
                  </a:lnTo>
                  <a:lnTo>
                    <a:pt x="418" y="71"/>
                  </a:lnTo>
                  <a:lnTo>
                    <a:pt x="430" y="47"/>
                  </a:lnTo>
                  <a:lnTo>
                    <a:pt x="440" y="22"/>
                  </a:lnTo>
                  <a:lnTo>
                    <a:pt x="441" y="16"/>
                  </a:lnTo>
                  <a:lnTo>
                    <a:pt x="440" y="9"/>
                  </a:lnTo>
                  <a:lnTo>
                    <a:pt x="435" y="5"/>
                  </a:lnTo>
                  <a:lnTo>
                    <a:pt x="430" y="1"/>
                  </a:lnTo>
                  <a:lnTo>
                    <a:pt x="423" y="0"/>
                  </a:lnTo>
                  <a:lnTo>
                    <a:pt x="417" y="1"/>
                  </a:lnTo>
                  <a:lnTo>
                    <a:pt x="412" y="6"/>
                  </a:lnTo>
                  <a:lnTo>
                    <a:pt x="409" y="1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31" name="Freeform 35"/>
            <p:cNvSpPr>
              <a:spLocks noChangeAspect="1"/>
            </p:cNvSpPr>
            <p:nvPr/>
          </p:nvSpPr>
          <p:spPr bwMode="auto">
            <a:xfrm>
              <a:off x="5076" y="341"/>
              <a:ext cx="128" cy="124"/>
            </a:xfrm>
            <a:custGeom>
              <a:avLst/>
              <a:gdLst>
                <a:gd name="T0" fmla="*/ 36 w 291"/>
                <a:gd name="T1" fmla="*/ 66 h 281"/>
                <a:gd name="T2" fmla="*/ 21 w 291"/>
                <a:gd name="T3" fmla="*/ 89 h 281"/>
                <a:gd name="T4" fmla="*/ 11 w 291"/>
                <a:gd name="T5" fmla="*/ 111 h 281"/>
                <a:gd name="T6" fmla="*/ 3 w 291"/>
                <a:gd name="T7" fmla="*/ 137 h 281"/>
                <a:gd name="T8" fmla="*/ 0 w 291"/>
                <a:gd name="T9" fmla="*/ 163 h 281"/>
                <a:gd name="T10" fmla="*/ 0 w 291"/>
                <a:gd name="T11" fmla="*/ 189 h 281"/>
                <a:gd name="T12" fmla="*/ 7 w 291"/>
                <a:gd name="T13" fmla="*/ 212 h 281"/>
                <a:gd name="T14" fmla="*/ 20 w 291"/>
                <a:gd name="T15" fmla="*/ 234 h 281"/>
                <a:gd name="T16" fmla="*/ 38 w 291"/>
                <a:gd name="T17" fmla="*/ 254 h 281"/>
                <a:gd name="T18" fmla="*/ 57 w 291"/>
                <a:gd name="T19" fmla="*/ 267 h 281"/>
                <a:gd name="T20" fmla="*/ 78 w 291"/>
                <a:gd name="T21" fmla="*/ 275 h 281"/>
                <a:gd name="T22" fmla="*/ 100 w 291"/>
                <a:gd name="T23" fmla="*/ 279 h 281"/>
                <a:gd name="T24" fmla="*/ 124 w 291"/>
                <a:gd name="T25" fmla="*/ 281 h 281"/>
                <a:gd name="T26" fmla="*/ 147 w 291"/>
                <a:gd name="T27" fmla="*/ 279 h 281"/>
                <a:gd name="T28" fmla="*/ 170 w 291"/>
                <a:gd name="T29" fmla="*/ 275 h 281"/>
                <a:gd name="T30" fmla="*/ 193 w 291"/>
                <a:gd name="T31" fmla="*/ 267 h 281"/>
                <a:gd name="T32" fmla="*/ 212 w 291"/>
                <a:gd name="T33" fmla="*/ 257 h 281"/>
                <a:gd name="T34" fmla="*/ 237 w 291"/>
                <a:gd name="T35" fmla="*/ 237 h 281"/>
                <a:gd name="T36" fmla="*/ 258 w 291"/>
                <a:gd name="T37" fmla="*/ 213 h 281"/>
                <a:gd name="T38" fmla="*/ 274 w 291"/>
                <a:gd name="T39" fmla="*/ 184 h 281"/>
                <a:gd name="T40" fmla="*/ 286 w 291"/>
                <a:gd name="T41" fmla="*/ 152 h 281"/>
                <a:gd name="T42" fmla="*/ 291 w 291"/>
                <a:gd name="T43" fmla="*/ 118 h 281"/>
                <a:gd name="T44" fmla="*/ 289 w 291"/>
                <a:gd name="T45" fmla="*/ 85 h 281"/>
                <a:gd name="T46" fmla="*/ 279 w 291"/>
                <a:gd name="T47" fmla="*/ 56 h 281"/>
                <a:gd name="T48" fmla="*/ 260 w 291"/>
                <a:gd name="T49" fmla="*/ 31 h 281"/>
                <a:gd name="T50" fmla="*/ 234 w 291"/>
                <a:gd name="T51" fmla="*/ 13 h 281"/>
                <a:gd name="T52" fmla="*/ 206 w 291"/>
                <a:gd name="T53" fmla="*/ 3 h 281"/>
                <a:gd name="T54" fmla="*/ 175 w 291"/>
                <a:gd name="T55" fmla="*/ 0 h 281"/>
                <a:gd name="T56" fmla="*/ 142 w 291"/>
                <a:gd name="T57" fmla="*/ 3 h 281"/>
                <a:gd name="T58" fmla="*/ 111 w 291"/>
                <a:gd name="T59" fmla="*/ 13 h 281"/>
                <a:gd name="T60" fmla="*/ 82 w 291"/>
                <a:gd name="T61" fmla="*/ 26 h 281"/>
                <a:gd name="T62" fmla="*/ 57 w 291"/>
                <a:gd name="T63" fmla="*/ 45 h 281"/>
                <a:gd name="T64" fmla="*/ 36 w 291"/>
                <a:gd name="T65" fmla="*/ 6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91" h="281">
                  <a:moveTo>
                    <a:pt x="36" y="66"/>
                  </a:moveTo>
                  <a:lnTo>
                    <a:pt x="21" y="89"/>
                  </a:lnTo>
                  <a:lnTo>
                    <a:pt x="11" y="111"/>
                  </a:lnTo>
                  <a:lnTo>
                    <a:pt x="3" y="137"/>
                  </a:lnTo>
                  <a:lnTo>
                    <a:pt x="0" y="163"/>
                  </a:lnTo>
                  <a:lnTo>
                    <a:pt x="0" y="189"/>
                  </a:lnTo>
                  <a:lnTo>
                    <a:pt x="7" y="212"/>
                  </a:lnTo>
                  <a:lnTo>
                    <a:pt x="20" y="234"/>
                  </a:lnTo>
                  <a:lnTo>
                    <a:pt x="38" y="254"/>
                  </a:lnTo>
                  <a:lnTo>
                    <a:pt x="57" y="267"/>
                  </a:lnTo>
                  <a:lnTo>
                    <a:pt x="78" y="275"/>
                  </a:lnTo>
                  <a:lnTo>
                    <a:pt x="100" y="279"/>
                  </a:lnTo>
                  <a:lnTo>
                    <a:pt x="124" y="281"/>
                  </a:lnTo>
                  <a:lnTo>
                    <a:pt x="147" y="279"/>
                  </a:lnTo>
                  <a:lnTo>
                    <a:pt x="170" y="275"/>
                  </a:lnTo>
                  <a:lnTo>
                    <a:pt x="193" y="267"/>
                  </a:lnTo>
                  <a:lnTo>
                    <a:pt x="212" y="257"/>
                  </a:lnTo>
                  <a:lnTo>
                    <a:pt x="237" y="237"/>
                  </a:lnTo>
                  <a:lnTo>
                    <a:pt x="258" y="213"/>
                  </a:lnTo>
                  <a:lnTo>
                    <a:pt x="274" y="184"/>
                  </a:lnTo>
                  <a:lnTo>
                    <a:pt x="286" y="152"/>
                  </a:lnTo>
                  <a:lnTo>
                    <a:pt x="291" y="118"/>
                  </a:lnTo>
                  <a:lnTo>
                    <a:pt x="289" y="85"/>
                  </a:lnTo>
                  <a:lnTo>
                    <a:pt x="279" y="56"/>
                  </a:lnTo>
                  <a:lnTo>
                    <a:pt x="260" y="31"/>
                  </a:lnTo>
                  <a:lnTo>
                    <a:pt x="234" y="13"/>
                  </a:lnTo>
                  <a:lnTo>
                    <a:pt x="206" y="3"/>
                  </a:lnTo>
                  <a:lnTo>
                    <a:pt x="175" y="0"/>
                  </a:lnTo>
                  <a:lnTo>
                    <a:pt x="142" y="3"/>
                  </a:lnTo>
                  <a:lnTo>
                    <a:pt x="111" y="13"/>
                  </a:lnTo>
                  <a:lnTo>
                    <a:pt x="82" y="26"/>
                  </a:lnTo>
                  <a:lnTo>
                    <a:pt x="57" y="45"/>
                  </a:lnTo>
                  <a:lnTo>
                    <a:pt x="36" y="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32" name="Freeform 36"/>
            <p:cNvSpPr>
              <a:spLocks noChangeAspect="1" noEditPoints="1"/>
            </p:cNvSpPr>
            <p:nvPr/>
          </p:nvSpPr>
          <p:spPr bwMode="auto">
            <a:xfrm>
              <a:off x="5103" y="368"/>
              <a:ext cx="61" cy="63"/>
            </a:xfrm>
            <a:custGeom>
              <a:avLst/>
              <a:gdLst>
                <a:gd name="T0" fmla="*/ 20 w 138"/>
                <a:gd name="T1" fmla="*/ 30 h 141"/>
                <a:gd name="T2" fmla="*/ 12 w 138"/>
                <a:gd name="T3" fmla="*/ 41 h 141"/>
                <a:gd name="T4" fmla="*/ 5 w 138"/>
                <a:gd name="T5" fmla="*/ 52 h 141"/>
                <a:gd name="T6" fmla="*/ 2 w 138"/>
                <a:gd name="T7" fmla="*/ 65 h 141"/>
                <a:gd name="T8" fmla="*/ 0 w 138"/>
                <a:gd name="T9" fmla="*/ 78 h 141"/>
                <a:gd name="T10" fmla="*/ 2 w 138"/>
                <a:gd name="T11" fmla="*/ 91 h 141"/>
                <a:gd name="T12" fmla="*/ 5 w 138"/>
                <a:gd name="T13" fmla="*/ 104 h 141"/>
                <a:gd name="T14" fmla="*/ 14 w 138"/>
                <a:gd name="T15" fmla="*/ 115 h 141"/>
                <a:gd name="T16" fmla="*/ 23 w 138"/>
                <a:gd name="T17" fmla="*/ 125 h 141"/>
                <a:gd name="T18" fmla="*/ 30 w 138"/>
                <a:gd name="T19" fmla="*/ 130 h 141"/>
                <a:gd name="T20" fmla="*/ 38 w 138"/>
                <a:gd name="T21" fmla="*/ 135 h 141"/>
                <a:gd name="T22" fmla="*/ 45 w 138"/>
                <a:gd name="T23" fmla="*/ 138 h 141"/>
                <a:gd name="T24" fmla="*/ 53 w 138"/>
                <a:gd name="T25" fmla="*/ 140 h 141"/>
                <a:gd name="T26" fmla="*/ 59 w 138"/>
                <a:gd name="T27" fmla="*/ 141 h 141"/>
                <a:gd name="T28" fmla="*/ 67 w 138"/>
                <a:gd name="T29" fmla="*/ 140 h 141"/>
                <a:gd name="T30" fmla="*/ 76 w 138"/>
                <a:gd name="T31" fmla="*/ 140 h 141"/>
                <a:gd name="T32" fmla="*/ 84 w 138"/>
                <a:gd name="T33" fmla="*/ 136 h 141"/>
                <a:gd name="T34" fmla="*/ 94 w 138"/>
                <a:gd name="T35" fmla="*/ 131 h 141"/>
                <a:gd name="T36" fmla="*/ 102 w 138"/>
                <a:gd name="T37" fmla="*/ 127 h 141"/>
                <a:gd name="T38" fmla="*/ 112 w 138"/>
                <a:gd name="T39" fmla="*/ 118 h 141"/>
                <a:gd name="T40" fmla="*/ 118 w 138"/>
                <a:gd name="T41" fmla="*/ 110 h 141"/>
                <a:gd name="T42" fmla="*/ 125 w 138"/>
                <a:gd name="T43" fmla="*/ 102 h 141"/>
                <a:gd name="T44" fmla="*/ 131 w 138"/>
                <a:gd name="T45" fmla="*/ 93 h 141"/>
                <a:gd name="T46" fmla="*/ 134 w 138"/>
                <a:gd name="T47" fmla="*/ 83 h 141"/>
                <a:gd name="T48" fmla="*/ 138 w 138"/>
                <a:gd name="T49" fmla="*/ 72 h 141"/>
                <a:gd name="T50" fmla="*/ 138 w 138"/>
                <a:gd name="T51" fmla="*/ 55 h 141"/>
                <a:gd name="T52" fmla="*/ 134 w 138"/>
                <a:gd name="T53" fmla="*/ 41 h 141"/>
                <a:gd name="T54" fmla="*/ 126 w 138"/>
                <a:gd name="T55" fmla="*/ 26 h 141"/>
                <a:gd name="T56" fmla="*/ 115 w 138"/>
                <a:gd name="T57" fmla="*/ 15 h 141"/>
                <a:gd name="T58" fmla="*/ 102 w 138"/>
                <a:gd name="T59" fmla="*/ 7 h 141"/>
                <a:gd name="T60" fmla="*/ 89 w 138"/>
                <a:gd name="T61" fmla="*/ 2 h 141"/>
                <a:gd name="T62" fmla="*/ 77 w 138"/>
                <a:gd name="T63" fmla="*/ 0 h 141"/>
                <a:gd name="T64" fmla="*/ 64 w 138"/>
                <a:gd name="T65" fmla="*/ 2 h 141"/>
                <a:gd name="T66" fmla="*/ 51 w 138"/>
                <a:gd name="T67" fmla="*/ 5 h 141"/>
                <a:gd name="T68" fmla="*/ 40 w 138"/>
                <a:gd name="T69" fmla="*/ 12 h 141"/>
                <a:gd name="T70" fmla="*/ 30 w 138"/>
                <a:gd name="T71" fmla="*/ 20 h 141"/>
                <a:gd name="T72" fmla="*/ 20 w 138"/>
                <a:gd name="T73" fmla="*/ 30 h 141"/>
                <a:gd name="T74" fmla="*/ 45 w 138"/>
                <a:gd name="T75" fmla="*/ 99 h 141"/>
                <a:gd name="T76" fmla="*/ 45 w 138"/>
                <a:gd name="T77" fmla="*/ 99 h 141"/>
                <a:gd name="T78" fmla="*/ 35 w 138"/>
                <a:gd name="T79" fmla="*/ 86 h 141"/>
                <a:gd name="T80" fmla="*/ 35 w 138"/>
                <a:gd name="T81" fmla="*/ 72 h 141"/>
                <a:gd name="T82" fmla="*/ 40 w 138"/>
                <a:gd name="T83" fmla="*/ 60 h 141"/>
                <a:gd name="T84" fmla="*/ 46 w 138"/>
                <a:gd name="T85" fmla="*/ 51 h 141"/>
                <a:gd name="T86" fmla="*/ 51 w 138"/>
                <a:gd name="T87" fmla="*/ 46 h 141"/>
                <a:gd name="T88" fmla="*/ 63 w 138"/>
                <a:gd name="T89" fmla="*/ 38 h 141"/>
                <a:gd name="T90" fmla="*/ 77 w 138"/>
                <a:gd name="T91" fmla="*/ 34 h 141"/>
                <a:gd name="T92" fmla="*/ 94 w 138"/>
                <a:gd name="T93" fmla="*/ 41 h 141"/>
                <a:gd name="T94" fmla="*/ 98 w 138"/>
                <a:gd name="T95" fmla="*/ 46 h 141"/>
                <a:gd name="T96" fmla="*/ 102 w 138"/>
                <a:gd name="T97" fmla="*/ 52 h 141"/>
                <a:gd name="T98" fmla="*/ 103 w 138"/>
                <a:gd name="T99" fmla="*/ 60 h 141"/>
                <a:gd name="T100" fmla="*/ 103 w 138"/>
                <a:gd name="T101" fmla="*/ 68 h 141"/>
                <a:gd name="T102" fmla="*/ 98 w 138"/>
                <a:gd name="T103" fmla="*/ 80 h 141"/>
                <a:gd name="T104" fmla="*/ 92 w 138"/>
                <a:gd name="T105" fmla="*/ 89 h 141"/>
                <a:gd name="T106" fmla="*/ 82 w 138"/>
                <a:gd name="T107" fmla="*/ 99 h 141"/>
                <a:gd name="T108" fmla="*/ 72 w 138"/>
                <a:gd name="T109" fmla="*/ 106 h 141"/>
                <a:gd name="T110" fmla="*/ 66 w 138"/>
                <a:gd name="T111" fmla="*/ 107 h 141"/>
                <a:gd name="T112" fmla="*/ 58 w 138"/>
                <a:gd name="T113" fmla="*/ 107 h 141"/>
                <a:gd name="T114" fmla="*/ 51 w 138"/>
                <a:gd name="T115" fmla="*/ 104 h 141"/>
                <a:gd name="T116" fmla="*/ 45 w 138"/>
                <a:gd name="T117" fmla="*/ 99 h 141"/>
                <a:gd name="T118" fmla="*/ 23 w 138"/>
                <a:gd name="T119" fmla="*/ 125 h 141"/>
                <a:gd name="T120" fmla="*/ 23 w 138"/>
                <a:gd name="T121" fmla="*/ 125 h 141"/>
                <a:gd name="T122" fmla="*/ 23 w 138"/>
                <a:gd name="T123" fmla="*/ 125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8" h="141">
                  <a:moveTo>
                    <a:pt x="20" y="30"/>
                  </a:moveTo>
                  <a:lnTo>
                    <a:pt x="12" y="41"/>
                  </a:lnTo>
                  <a:lnTo>
                    <a:pt x="5" y="52"/>
                  </a:lnTo>
                  <a:lnTo>
                    <a:pt x="2" y="65"/>
                  </a:lnTo>
                  <a:lnTo>
                    <a:pt x="0" y="78"/>
                  </a:lnTo>
                  <a:lnTo>
                    <a:pt x="2" y="91"/>
                  </a:lnTo>
                  <a:lnTo>
                    <a:pt x="5" y="104"/>
                  </a:lnTo>
                  <a:lnTo>
                    <a:pt x="14" y="115"/>
                  </a:lnTo>
                  <a:lnTo>
                    <a:pt x="23" y="125"/>
                  </a:lnTo>
                  <a:lnTo>
                    <a:pt x="30" y="130"/>
                  </a:lnTo>
                  <a:lnTo>
                    <a:pt x="38" y="135"/>
                  </a:lnTo>
                  <a:lnTo>
                    <a:pt x="45" y="138"/>
                  </a:lnTo>
                  <a:lnTo>
                    <a:pt x="53" y="140"/>
                  </a:lnTo>
                  <a:lnTo>
                    <a:pt x="59" y="141"/>
                  </a:lnTo>
                  <a:lnTo>
                    <a:pt x="67" y="140"/>
                  </a:lnTo>
                  <a:lnTo>
                    <a:pt x="76" y="140"/>
                  </a:lnTo>
                  <a:lnTo>
                    <a:pt x="84" y="136"/>
                  </a:lnTo>
                  <a:lnTo>
                    <a:pt x="94" y="131"/>
                  </a:lnTo>
                  <a:lnTo>
                    <a:pt x="102" y="127"/>
                  </a:lnTo>
                  <a:lnTo>
                    <a:pt x="112" y="118"/>
                  </a:lnTo>
                  <a:lnTo>
                    <a:pt x="118" y="110"/>
                  </a:lnTo>
                  <a:lnTo>
                    <a:pt x="125" y="102"/>
                  </a:lnTo>
                  <a:lnTo>
                    <a:pt x="131" y="93"/>
                  </a:lnTo>
                  <a:lnTo>
                    <a:pt x="134" y="83"/>
                  </a:lnTo>
                  <a:lnTo>
                    <a:pt x="138" y="72"/>
                  </a:lnTo>
                  <a:lnTo>
                    <a:pt x="138" y="55"/>
                  </a:lnTo>
                  <a:lnTo>
                    <a:pt x="134" y="41"/>
                  </a:lnTo>
                  <a:lnTo>
                    <a:pt x="126" y="26"/>
                  </a:lnTo>
                  <a:lnTo>
                    <a:pt x="115" y="15"/>
                  </a:lnTo>
                  <a:lnTo>
                    <a:pt x="102" y="7"/>
                  </a:lnTo>
                  <a:lnTo>
                    <a:pt x="89" y="2"/>
                  </a:lnTo>
                  <a:lnTo>
                    <a:pt x="77" y="0"/>
                  </a:lnTo>
                  <a:lnTo>
                    <a:pt x="64" y="2"/>
                  </a:lnTo>
                  <a:lnTo>
                    <a:pt x="51" y="5"/>
                  </a:lnTo>
                  <a:lnTo>
                    <a:pt x="40" y="12"/>
                  </a:lnTo>
                  <a:lnTo>
                    <a:pt x="30" y="20"/>
                  </a:lnTo>
                  <a:lnTo>
                    <a:pt x="20" y="30"/>
                  </a:lnTo>
                  <a:close/>
                  <a:moveTo>
                    <a:pt x="45" y="99"/>
                  </a:moveTo>
                  <a:lnTo>
                    <a:pt x="45" y="99"/>
                  </a:lnTo>
                  <a:lnTo>
                    <a:pt x="35" y="86"/>
                  </a:lnTo>
                  <a:lnTo>
                    <a:pt x="35" y="72"/>
                  </a:lnTo>
                  <a:lnTo>
                    <a:pt x="40" y="60"/>
                  </a:lnTo>
                  <a:lnTo>
                    <a:pt x="46" y="51"/>
                  </a:lnTo>
                  <a:lnTo>
                    <a:pt x="51" y="46"/>
                  </a:lnTo>
                  <a:lnTo>
                    <a:pt x="63" y="38"/>
                  </a:lnTo>
                  <a:lnTo>
                    <a:pt x="77" y="34"/>
                  </a:lnTo>
                  <a:lnTo>
                    <a:pt x="94" y="41"/>
                  </a:lnTo>
                  <a:lnTo>
                    <a:pt x="98" y="46"/>
                  </a:lnTo>
                  <a:lnTo>
                    <a:pt x="102" y="52"/>
                  </a:lnTo>
                  <a:lnTo>
                    <a:pt x="103" y="60"/>
                  </a:lnTo>
                  <a:lnTo>
                    <a:pt x="103" y="68"/>
                  </a:lnTo>
                  <a:lnTo>
                    <a:pt x="98" y="80"/>
                  </a:lnTo>
                  <a:lnTo>
                    <a:pt x="92" y="89"/>
                  </a:lnTo>
                  <a:lnTo>
                    <a:pt x="82" y="99"/>
                  </a:lnTo>
                  <a:lnTo>
                    <a:pt x="72" y="106"/>
                  </a:lnTo>
                  <a:lnTo>
                    <a:pt x="66" y="107"/>
                  </a:lnTo>
                  <a:lnTo>
                    <a:pt x="58" y="107"/>
                  </a:lnTo>
                  <a:lnTo>
                    <a:pt x="51" y="104"/>
                  </a:lnTo>
                  <a:lnTo>
                    <a:pt x="45" y="99"/>
                  </a:lnTo>
                  <a:close/>
                  <a:moveTo>
                    <a:pt x="23" y="125"/>
                  </a:moveTo>
                  <a:lnTo>
                    <a:pt x="23" y="125"/>
                  </a:lnTo>
                  <a:lnTo>
                    <a:pt x="23" y="1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b-NO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000" b="1" kern="1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omic Sans MS" panose="030F0702030302020204" pitchFamily="66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omic Sans MS" panose="030F0702030302020204" pitchFamily="66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omic Sans MS" panose="030F0702030302020204" pitchFamily="66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omic Sans MS" panose="030F0702030302020204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omic Sans MS" panose="030F0702030302020204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omic Sans MS" panose="030F0702030302020204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omic Sans MS" panose="030F0702030302020204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Comic Sans MS" panose="030F0702030302020204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b-NO" altLang="nb-NO"/>
              <a:t>Det er noe i luften!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374650" indent="-374650">
              <a:buFontTx/>
              <a:buChar char="•"/>
            </a:pPr>
            <a:r>
              <a:rPr lang="nb-NO" altLang="nb-NO"/>
              <a:t>Hva vet vi?</a:t>
            </a:r>
          </a:p>
          <a:p>
            <a:pPr marL="374650" indent="-374650">
              <a:buFontTx/>
              <a:buChar char="•"/>
            </a:pPr>
            <a:r>
              <a:rPr lang="nb-NO" altLang="nb-NO"/>
              <a:t>Blir man syk av det?</a:t>
            </a:r>
          </a:p>
          <a:p>
            <a:pPr marL="374650" indent="-374650">
              <a:buFontTx/>
              <a:buChar char="•"/>
            </a:pPr>
            <a:r>
              <a:rPr lang="nb-NO" altLang="nb-NO"/>
              <a:t>Hva kan gjøres?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48F754-126F-4612-BECE-75443E2A220E}" type="slidenum">
              <a:rPr lang="nb-NO" altLang="nb-NO"/>
              <a:pPr/>
              <a:t>10</a:t>
            </a:fld>
            <a:endParaRPr lang="nb-NO" altLang="nb-NO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Forbedringstiltak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Avskjerm hele eller deler av maskiner som produserer aerosoler</a:t>
            </a:r>
          </a:p>
          <a:p>
            <a:r>
              <a:rPr lang="nb-NO" altLang="nb-NO"/>
              <a:t>Vurder behov for dyser</a:t>
            </a:r>
          </a:p>
          <a:p>
            <a:r>
              <a:rPr lang="nb-NO" altLang="nb-NO"/>
              <a:t>Avskjerm dyser ved hjelp av skjermer/forheng</a:t>
            </a:r>
          </a:p>
          <a:p>
            <a:r>
              <a:rPr lang="nb-NO" altLang="nb-NO"/>
              <a:t>Avskjerm mekanisk salting av fisk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7686B-3519-451B-A41E-A192E7032614}" type="slidenum">
              <a:rPr lang="nb-NO" altLang="nb-NO"/>
              <a:pPr/>
              <a:t>11</a:t>
            </a:fld>
            <a:endParaRPr lang="nb-NO" altLang="nb-NO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Forbedringstiltak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Unngå unødvendig spyling</a:t>
            </a:r>
          </a:p>
          <a:p>
            <a:r>
              <a:rPr lang="nb-NO" altLang="nb-NO"/>
              <a:t>Unngå bruk av omluft i ventilasjonsanlegget</a:t>
            </a:r>
          </a:p>
          <a:p>
            <a:r>
              <a:rPr lang="nb-NO" altLang="nb-NO"/>
              <a:t>Skift ut fukt- og muggskadet materiale</a:t>
            </a:r>
          </a:p>
          <a:p>
            <a:r>
              <a:rPr lang="nb-NO" altLang="nb-NO"/>
              <a:t>Lagre trepaller innendørs</a:t>
            </a:r>
          </a:p>
          <a:p>
            <a:r>
              <a:rPr lang="nb-NO" altLang="nb-NO"/>
              <a:t>Isoler ventilasjonsrør og vannrør for å unngå kondens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6330B8-AADF-44C5-8EFB-C845AF81F264}" type="slidenum">
              <a:rPr lang="nb-NO" altLang="nb-NO"/>
              <a:pPr/>
              <a:t>12</a:t>
            </a:fld>
            <a:endParaRPr lang="nb-NO" altLang="nb-NO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Forbedringstiltak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Lag gode rutiner for renhold av lokalene</a:t>
            </a:r>
          </a:p>
          <a:p>
            <a:r>
              <a:rPr lang="nb-NO" altLang="nb-NO"/>
              <a:t>Bruk desinfeksjonsmidler som gir lite luftveisirritasjon</a:t>
            </a:r>
          </a:p>
          <a:p>
            <a:r>
              <a:rPr lang="nb-NO" altLang="nb-NO"/>
              <a:t>Siste utvei: verneutstyr (åndedrettsvern) der andre tiltak ikke er tilstrekkelige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81AC05E-3944-40B7-8247-C323EACBBBB2}" type="slidenum">
              <a:rPr lang="nb-NO" altLang="nb-NO"/>
              <a:pPr/>
              <a:t>13</a:t>
            </a:fld>
            <a:endParaRPr lang="nb-NO" altLang="nb-NO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Helseundersøkelse?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altLang="nb-NO" sz="2800"/>
              <a:t>Kun nødvendig i enkelte bedrifter</a:t>
            </a:r>
          </a:p>
          <a:p>
            <a:pPr lvl="1"/>
            <a:r>
              <a:rPr lang="nb-NO" altLang="nb-NO" sz="2400"/>
              <a:t>der mange rapporterer plager</a:t>
            </a:r>
          </a:p>
          <a:p>
            <a:pPr lvl="1"/>
            <a:r>
              <a:rPr lang="nb-NO" altLang="nb-NO" sz="2400"/>
              <a:t>der det ikke er mulig å redusere helseskadelig påvirkning</a:t>
            </a:r>
          </a:p>
        </p:txBody>
      </p:sp>
      <p:pic>
        <p:nvPicPr>
          <p:cNvPr id="54283" name="Picture 11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11750" y="1808163"/>
            <a:ext cx="3105150" cy="2717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848828E-7B85-4A0B-BFED-3CE328267253}" type="slidenum">
              <a:rPr lang="nb-NO" altLang="nb-NO"/>
              <a:pPr/>
              <a:t>14</a:t>
            </a:fld>
            <a:endParaRPr lang="nb-NO" altLang="nb-NO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Oppsummering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Det er noe i luften!</a:t>
            </a:r>
          </a:p>
          <a:p>
            <a:endParaRPr lang="nb-NO" altLang="nb-NO"/>
          </a:p>
          <a:p>
            <a:r>
              <a:rPr lang="nb-NO" altLang="nb-NO"/>
              <a:t>Dette kan gi luftveisplager hos noen.</a:t>
            </a:r>
          </a:p>
          <a:p>
            <a:endParaRPr lang="nb-NO" altLang="nb-NO"/>
          </a:p>
          <a:p>
            <a:r>
              <a:rPr lang="nb-NO" altLang="nb-NO"/>
              <a:t>Forebyggende tiltak er mulig.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4" name="Picture 4" descr="Kap1"/>
          <p:cNvPicPr>
            <a:picLocks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051050" y="0"/>
            <a:ext cx="5143500" cy="6858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139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D2386-6792-44F2-91AA-DB3572AD08DB}" type="slidenum">
              <a:rPr lang="nb-NO" altLang="nb-NO"/>
              <a:pPr/>
              <a:t>2</a:t>
            </a:fld>
            <a:endParaRPr lang="nb-NO" altLang="nb-NO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Hva vet vi?</a:t>
            </a:r>
          </a:p>
        </p:txBody>
      </p:sp>
      <p:sp>
        <p:nvSpPr>
          <p:cNvPr id="6164" name="Rectangle 2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ct val="50000"/>
              </a:spcAft>
              <a:buFontTx/>
              <a:buNone/>
            </a:pPr>
            <a:r>
              <a:rPr lang="nb-NO" altLang="nb-NO"/>
              <a:t>Ord som trenger forklaring:</a:t>
            </a:r>
          </a:p>
          <a:p>
            <a:pPr>
              <a:buFontTx/>
              <a:buNone/>
            </a:pPr>
            <a:r>
              <a:rPr lang="nb-NO" altLang="nb-NO"/>
              <a:t>Aerosoler		   Bioaerosoler</a:t>
            </a:r>
          </a:p>
          <a:p>
            <a:pPr>
              <a:buFontTx/>
              <a:buNone/>
            </a:pPr>
            <a:endParaRPr lang="nb-NO" altLang="nb-NO"/>
          </a:p>
        </p:txBody>
      </p:sp>
      <p:grpSp>
        <p:nvGrpSpPr>
          <p:cNvPr id="6172" name="Group 28"/>
          <p:cNvGrpSpPr>
            <a:grpSpLocks/>
          </p:cNvGrpSpPr>
          <p:nvPr/>
        </p:nvGrpSpPr>
        <p:grpSpPr bwMode="auto">
          <a:xfrm>
            <a:off x="827088" y="3463925"/>
            <a:ext cx="2009775" cy="2305050"/>
            <a:chOff x="680" y="1638"/>
            <a:chExt cx="1311" cy="1907"/>
          </a:xfrm>
        </p:grpSpPr>
        <p:grpSp>
          <p:nvGrpSpPr>
            <p:cNvPr id="6173" name="Group 29"/>
            <p:cNvGrpSpPr>
              <a:grpSpLocks/>
            </p:cNvGrpSpPr>
            <p:nvPr/>
          </p:nvGrpSpPr>
          <p:grpSpPr bwMode="auto">
            <a:xfrm>
              <a:off x="839" y="1638"/>
              <a:ext cx="1152" cy="1907"/>
              <a:chOff x="839" y="1638"/>
              <a:chExt cx="1152" cy="1907"/>
            </a:xfrm>
          </p:grpSpPr>
          <p:sp>
            <p:nvSpPr>
              <p:cNvPr id="6174" name="Freeform 30"/>
              <p:cNvSpPr>
                <a:spLocks/>
              </p:cNvSpPr>
              <p:nvPr/>
            </p:nvSpPr>
            <p:spPr bwMode="auto">
              <a:xfrm>
                <a:off x="1178" y="1638"/>
                <a:ext cx="441" cy="881"/>
              </a:xfrm>
              <a:custGeom>
                <a:avLst/>
                <a:gdLst>
                  <a:gd name="T0" fmla="*/ 102 w 378"/>
                  <a:gd name="T1" fmla="*/ 8 h 708"/>
                  <a:gd name="T2" fmla="*/ 102 w 378"/>
                  <a:gd name="T3" fmla="*/ 212 h 708"/>
                  <a:gd name="T4" fmla="*/ 34 w 378"/>
                  <a:gd name="T5" fmla="*/ 394 h 708"/>
                  <a:gd name="T6" fmla="*/ 11 w 378"/>
                  <a:gd name="T7" fmla="*/ 553 h 708"/>
                  <a:gd name="T8" fmla="*/ 102 w 378"/>
                  <a:gd name="T9" fmla="*/ 666 h 708"/>
                  <a:gd name="T10" fmla="*/ 261 w 378"/>
                  <a:gd name="T11" fmla="*/ 689 h 708"/>
                  <a:gd name="T12" fmla="*/ 374 w 378"/>
                  <a:gd name="T13" fmla="*/ 553 h 708"/>
                  <a:gd name="T14" fmla="*/ 283 w 378"/>
                  <a:gd name="T15" fmla="*/ 258 h 708"/>
                  <a:gd name="T16" fmla="*/ 102 w 378"/>
                  <a:gd name="T17" fmla="*/ 8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8" h="708">
                    <a:moveTo>
                      <a:pt x="102" y="8"/>
                    </a:moveTo>
                    <a:cubicBezTo>
                      <a:pt x="72" y="0"/>
                      <a:pt x="113" y="148"/>
                      <a:pt x="102" y="212"/>
                    </a:cubicBezTo>
                    <a:cubicBezTo>
                      <a:pt x="91" y="276"/>
                      <a:pt x="49" y="337"/>
                      <a:pt x="34" y="394"/>
                    </a:cubicBezTo>
                    <a:cubicBezTo>
                      <a:pt x="19" y="451"/>
                      <a:pt x="0" y="508"/>
                      <a:pt x="11" y="553"/>
                    </a:cubicBezTo>
                    <a:cubicBezTo>
                      <a:pt x="22" y="598"/>
                      <a:pt x="60" y="643"/>
                      <a:pt x="102" y="666"/>
                    </a:cubicBezTo>
                    <a:cubicBezTo>
                      <a:pt x="144" y="689"/>
                      <a:pt x="216" y="708"/>
                      <a:pt x="261" y="689"/>
                    </a:cubicBezTo>
                    <a:cubicBezTo>
                      <a:pt x="306" y="670"/>
                      <a:pt x="370" y="625"/>
                      <a:pt x="374" y="553"/>
                    </a:cubicBezTo>
                    <a:cubicBezTo>
                      <a:pt x="378" y="481"/>
                      <a:pt x="328" y="345"/>
                      <a:pt x="283" y="258"/>
                    </a:cubicBezTo>
                    <a:cubicBezTo>
                      <a:pt x="238" y="171"/>
                      <a:pt x="132" y="16"/>
                      <a:pt x="102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ECFF"/>
                  </a:gs>
                  <a:gs pos="100000">
                    <a:srgbClr val="0099FF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75" name="Freeform 31"/>
              <p:cNvSpPr>
                <a:spLocks/>
              </p:cNvSpPr>
              <p:nvPr/>
            </p:nvSpPr>
            <p:spPr bwMode="auto">
              <a:xfrm>
                <a:off x="1458" y="2593"/>
                <a:ext cx="533" cy="540"/>
              </a:xfrm>
              <a:custGeom>
                <a:avLst/>
                <a:gdLst>
                  <a:gd name="T0" fmla="*/ 298 w 533"/>
                  <a:gd name="T1" fmla="*/ 8 h 540"/>
                  <a:gd name="T2" fmla="*/ 38 w 533"/>
                  <a:gd name="T3" fmla="*/ 92 h 540"/>
                  <a:gd name="T4" fmla="*/ 67 w 533"/>
                  <a:gd name="T5" fmla="*/ 260 h 540"/>
                  <a:gd name="T6" fmla="*/ 36 w 533"/>
                  <a:gd name="T7" fmla="*/ 398 h 540"/>
                  <a:gd name="T8" fmla="*/ 131 w 533"/>
                  <a:gd name="T9" fmla="*/ 529 h 540"/>
                  <a:gd name="T10" fmla="*/ 335 w 533"/>
                  <a:gd name="T11" fmla="*/ 464 h 540"/>
                  <a:gd name="T12" fmla="*/ 532 w 533"/>
                  <a:gd name="T13" fmla="*/ 398 h 540"/>
                  <a:gd name="T14" fmla="*/ 344 w 533"/>
                  <a:gd name="T15" fmla="*/ 203 h 540"/>
                  <a:gd name="T16" fmla="*/ 298 w 533"/>
                  <a:gd name="T17" fmla="*/ 8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3" h="540">
                    <a:moveTo>
                      <a:pt x="298" y="8"/>
                    </a:moveTo>
                    <a:cubicBezTo>
                      <a:pt x="237" y="0"/>
                      <a:pt x="76" y="50"/>
                      <a:pt x="38" y="92"/>
                    </a:cubicBezTo>
                    <a:cubicBezTo>
                      <a:pt x="0" y="134"/>
                      <a:pt x="67" y="209"/>
                      <a:pt x="67" y="260"/>
                    </a:cubicBezTo>
                    <a:cubicBezTo>
                      <a:pt x="67" y="311"/>
                      <a:pt x="25" y="353"/>
                      <a:pt x="36" y="398"/>
                    </a:cubicBezTo>
                    <a:cubicBezTo>
                      <a:pt x="47" y="443"/>
                      <a:pt x="81" y="518"/>
                      <a:pt x="131" y="529"/>
                    </a:cubicBezTo>
                    <a:cubicBezTo>
                      <a:pt x="181" y="540"/>
                      <a:pt x="268" y="486"/>
                      <a:pt x="335" y="464"/>
                    </a:cubicBezTo>
                    <a:cubicBezTo>
                      <a:pt x="402" y="442"/>
                      <a:pt x="531" y="441"/>
                      <a:pt x="532" y="398"/>
                    </a:cubicBezTo>
                    <a:cubicBezTo>
                      <a:pt x="533" y="355"/>
                      <a:pt x="383" y="268"/>
                      <a:pt x="344" y="203"/>
                    </a:cubicBezTo>
                    <a:cubicBezTo>
                      <a:pt x="305" y="138"/>
                      <a:pt x="308" y="48"/>
                      <a:pt x="298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hlink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76" name="Freeform 32"/>
              <p:cNvSpPr>
                <a:spLocks/>
              </p:cNvSpPr>
              <p:nvPr/>
            </p:nvSpPr>
            <p:spPr bwMode="auto">
              <a:xfrm>
                <a:off x="839" y="2359"/>
                <a:ext cx="301" cy="615"/>
              </a:xfrm>
              <a:custGeom>
                <a:avLst/>
                <a:gdLst>
                  <a:gd name="T0" fmla="*/ 102 w 378"/>
                  <a:gd name="T1" fmla="*/ 8 h 708"/>
                  <a:gd name="T2" fmla="*/ 102 w 378"/>
                  <a:gd name="T3" fmla="*/ 212 h 708"/>
                  <a:gd name="T4" fmla="*/ 34 w 378"/>
                  <a:gd name="T5" fmla="*/ 394 h 708"/>
                  <a:gd name="T6" fmla="*/ 11 w 378"/>
                  <a:gd name="T7" fmla="*/ 553 h 708"/>
                  <a:gd name="T8" fmla="*/ 102 w 378"/>
                  <a:gd name="T9" fmla="*/ 666 h 708"/>
                  <a:gd name="T10" fmla="*/ 261 w 378"/>
                  <a:gd name="T11" fmla="*/ 689 h 708"/>
                  <a:gd name="T12" fmla="*/ 374 w 378"/>
                  <a:gd name="T13" fmla="*/ 553 h 708"/>
                  <a:gd name="T14" fmla="*/ 283 w 378"/>
                  <a:gd name="T15" fmla="*/ 258 h 708"/>
                  <a:gd name="T16" fmla="*/ 102 w 378"/>
                  <a:gd name="T17" fmla="*/ 8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8" h="708">
                    <a:moveTo>
                      <a:pt x="102" y="8"/>
                    </a:moveTo>
                    <a:cubicBezTo>
                      <a:pt x="72" y="0"/>
                      <a:pt x="113" y="148"/>
                      <a:pt x="102" y="212"/>
                    </a:cubicBezTo>
                    <a:cubicBezTo>
                      <a:pt x="91" y="276"/>
                      <a:pt x="49" y="337"/>
                      <a:pt x="34" y="394"/>
                    </a:cubicBezTo>
                    <a:cubicBezTo>
                      <a:pt x="19" y="451"/>
                      <a:pt x="0" y="508"/>
                      <a:pt x="11" y="553"/>
                    </a:cubicBezTo>
                    <a:cubicBezTo>
                      <a:pt x="22" y="598"/>
                      <a:pt x="60" y="643"/>
                      <a:pt x="102" y="666"/>
                    </a:cubicBezTo>
                    <a:cubicBezTo>
                      <a:pt x="144" y="689"/>
                      <a:pt x="216" y="708"/>
                      <a:pt x="261" y="689"/>
                    </a:cubicBezTo>
                    <a:cubicBezTo>
                      <a:pt x="306" y="670"/>
                      <a:pt x="370" y="625"/>
                      <a:pt x="374" y="553"/>
                    </a:cubicBezTo>
                    <a:cubicBezTo>
                      <a:pt x="378" y="481"/>
                      <a:pt x="328" y="345"/>
                      <a:pt x="283" y="258"/>
                    </a:cubicBezTo>
                    <a:cubicBezTo>
                      <a:pt x="238" y="171"/>
                      <a:pt x="132" y="16"/>
                      <a:pt x="102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CC"/>
                  </a:gs>
                  <a:gs pos="100000">
                    <a:srgbClr val="0099FF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77" name="Freeform 33"/>
              <p:cNvSpPr>
                <a:spLocks/>
              </p:cNvSpPr>
              <p:nvPr/>
            </p:nvSpPr>
            <p:spPr bwMode="auto">
              <a:xfrm>
                <a:off x="1208" y="3181"/>
                <a:ext cx="330" cy="364"/>
              </a:xfrm>
              <a:custGeom>
                <a:avLst/>
                <a:gdLst>
                  <a:gd name="T0" fmla="*/ 126 w 330"/>
                  <a:gd name="T1" fmla="*/ 4 h 364"/>
                  <a:gd name="T2" fmla="*/ 9 w 330"/>
                  <a:gd name="T3" fmla="*/ 108 h 364"/>
                  <a:gd name="T4" fmla="*/ 72 w 330"/>
                  <a:gd name="T5" fmla="*/ 201 h 364"/>
                  <a:gd name="T6" fmla="*/ 54 w 330"/>
                  <a:gd name="T7" fmla="*/ 283 h 364"/>
                  <a:gd name="T8" fmla="*/ 126 w 330"/>
                  <a:gd name="T9" fmla="*/ 341 h 364"/>
                  <a:gd name="T10" fmla="*/ 253 w 330"/>
                  <a:gd name="T11" fmla="*/ 352 h 364"/>
                  <a:gd name="T12" fmla="*/ 269 w 330"/>
                  <a:gd name="T13" fmla="*/ 266 h 364"/>
                  <a:gd name="T14" fmla="*/ 306 w 330"/>
                  <a:gd name="T15" fmla="*/ 80 h 364"/>
                  <a:gd name="T16" fmla="*/ 126 w 330"/>
                  <a:gd name="T17" fmla="*/ 4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0" h="364">
                    <a:moveTo>
                      <a:pt x="126" y="4"/>
                    </a:moveTo>
                    <a:cubicBezTo>
                      <a:pt x="83" y="0"/>
                      <a:pt x="18" y="75"/>
                      <a:pt x="9" y="108"/>
                    </a:cubicBezTo>
                    <a:cubicBezTo>
                      <a:pt x="0" y="141"/>
                      <a:pt x="64" y="172"/>
                      <a:pt x="72" y="201"/>
                    </a:cubicBezTo>
                    <a:cubicBezTo>
                      <a:pt x="80" y="230"/>
                      <a:pt x="45" y="260"/>
                      <a:pt x="54" y="283"/>
                    </a:cubicBezTo>
                    <a:cubicBezTo>
                      <a:pt x="63" y="306"/>
                      <a:pt x="93" y="329"/>
                      <a:pt x="126" y="341"/>
                    </a:cubicBezTo>
                    <a:cubicBezTo>
                      <a:pt x="160" y="352"/>
                      <a:pt x="229" y="364"/>
                      <a:pt x="253" y="352"/>
                    </a:cubicBezTo>
                    <a:cubicBezTo>
                      <a:pt x="277" y="340"/>
                      <a:pt x="260" y="311"/>
                      <a:pt x="269" y="266"/>
                    </a:cubicBezTo>
                    <a:cubicBezTo>
                      <a:pt x="278" y="221"/>
                      <a:pt x="330" y="124"/>
                      <a:pt x="306" y="80"/>
                    </a:cubicBezTo>
                    <a:cubicBezTo>
                      <a:pt x="282" y="36"/>
                      <a:pt x="163" y="20"/>
                      <a:pt x="126" y="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rgbClr val="66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680" y="3090"/>
              <a:ext cx="419" cy="436"/>
            </a:xfrm>
            <a:custGeom>
              <a:avLst/>
              <a:gdLst>
                <a:gd name="T0" fmla="*/ 180 w 419"/>
                <a:gd name="T1" fmla="*/ 4 h 436"/>
                <a:gd name="T2" fmla="*/ 63 w 419"/>
                <a:gd name="T3" fmla="*/ 108 h 436"/>
                <a:gd name="T4" fmla="*/ 7 w 419"/>
                <a:gd name="T5" fmla="*/ 308 h 436"/>
                <a:gd name="T6" fmla="*/ 108 w 419"/>
                <a:gd name="T7" fmla="*/ 283 h 436"/>
                <a:gd name="T8" fmla="*/ 170 w 419"/>
                <a:gd name="T9" fmla="*/ 424 h 436"/>
                <a:gd name="T10" fmla="*/ 307 w 419"/>
                <a:gd name="T11" fmla="*/ 352 h 436"/>
                <a:gd name="T12" fmla="*/ 410 w 419"/>
                <a:gd name="T13" fmla="*/ 280 h 436"/>
                <a:gd name="T14" fmla="*/ 360 w 419"/>
                <a:gd name="T15" fmla="*/ 80 h 436"/>
                <a:gd name="T16" fmla="*/ 180 w 419"/>
                <a:gd name="T17" fmla="*/ 4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9" h="436">
                  <a:moveTo>
                    <a:pt x="180" y="4"/>
                  </a:moveTo>
                  <a:cubicBezTo>
                    <a:pt x="137" y="0"/>
                    <a:pt x="92" y="57"/>
                    <a:pt x="63" y="108"/>
                  </a:cubicBezTo>
                  <a:cubicBezTo>
                    <a:pt x="34" y="159"/>
                    <a:pt x="0" y="279"/>
                    <a:pt x="7" y="308"/>
                  </a:cubicBezTo>
                  <a:cubicBezTo>
                    <a:pt x="14" y="337"/>
                    <a:pt x="81" y="264"/>
                    <a:pt x="108" y="283"/>
                  </a:cubicBezTo>
                  <a:cubicBezTo>
                    <a:pt x="135" y="302"/>
                    <a:pt x="137" y="412"/>
                    <a:pt x="170" y="424"/>
                  </a:cubicBezTo>
                  <a:cubicBezTo>
                    <a:pt x="203" y="436"/>
                    <a:pt x="267" y="376"/>
                    <a:pt x="307" y="352"/>
                  </a:cubicBezTo>
                  <a:cubicBezTo>
                    <a:pt x="347" y="328"/>
                    <a:pt x="401" y="325"/>
                    <a:pt x="410" y="280"/>
                  </a:cubicBezTo>
                  <a:cubicBezTo>
                    <a:pt x="419" y="235"/>
                    <a:pt x="398" y="126"/>
                    <a:pt x="360" y="80"/>
                  </a:cubicBezTo>
                  <a:cubicBezTo>
                    <a:pt x="322" y="34"/>
                    <a:pt x="217" y="20"/>
                    <a:pt x="180" y="4"/>
                  </a:cubicBezTo>
                  <a:close/>
                </a:path>
              </a:pathLst>
            </a:custGeom>
            <a:gradFill rotWithShape="1">
              <a:gsLst>
                <a:gs pos="0">
                  <a:srgbClr val="663300"/>
                </a:gs>
                <a:gs pos="100000">
                  <a:schemeClr val="tx1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6179" name="Group 35"/>
          <p:cNvGrpSpPr>
            <a:grpSpLocks/>
          </p:cNvGrpSpPr>
          <p:nvPr/>
        </p:nvGrpSpPr>
        <p:grpSpPr bwMode="auto">
          <a:xfrm>
            <a:off x="4967288" y="3429000"/>
            <a:ext cx="2009775" cy="2305050"/>
            <a:chOff x="3288" y="1616"/>
            <a:chExt cx="1311" cy="1907"/>
          </a:xfrm>
        </p:grpSpPr>
        <p:grpSp>
          <p:nvGrpSpPr>
            <p:cNvPr id="6180" name="Group 36"/>
            <p:cNvGrpSpPr>
              <a:grpSpLocks/>
            </p:cNvGrpSpPr>
            <p:nvPr/>
          </p:nvGrpSpPr>
          <p:grpSpPr bwMode="auto">
            <a:xfrm>
              <a:off x="3447" y="1616"/>
              <a:ext cx="1152" cy="1907"/>
              <a:chOff x="3470" y="1614"/>
              <a:chExt cx="1152" cy="1907"/>
            </a:xfrm>
          </p:grpSpPr>
          <p:sp>
            <p:nvSpPr>
              <p:cNvPr id="6181" name="Freeform 37"/>
              <p:cNvSpPr>
                <a:spLocks/>
              </p:cNvSpPr>
              <p:nvPr/>
            </p:nvSpPr>
            <p:spPr bwMode="auto">
              <a:xfrm>
                <a:off x="3809" y="1614"/>
                <a:ext cx="441" cy="881"/>
              </a:xfrm>
              <a:custGeom>
                <a:avLst/>
                <a:gdLst>
                  <a:gd name="T0" fmla="*/ 102 w 378"/>
                  <a:gd name="T1" fmla="*/ 8 h 708"/>
                  <a:gd name="T2" fmla="*/ 102 w 378"/>
                  <a:gd name="T3" fmla="*/ 212 h 708"/>
                  <a:gd name="T4" fmla="*/ 34 w 378"/>
                  <a:gd name="T5" fmla="*/ 394 h 708"/>
                  <a:gd name="T6" fmla="*/ 11 w 378"/>
                  <a:gd name="T7" fmla="*/ 553 h 708"/>
                  <a:gd name="T8" fmla="*/ 102 w 378"/>
                  <a:gd name="T9" fmla="*/ 666 h 708"/>
                  <a:gd name="T10" fmla="*/ 261 w 378"/>
                  <a:gd name="T11" fmla="*/ 689 h 708"/>
                  <a:gd name="T12" fmla="*/ 374 w 378"/>
                  <a:gd name="T13" fmla="*/ 553 h 708"/>
                  <a:gd name="T14" fmla="*/ 283 w 378"/>
                  <a:gd name="T15" fmla="*/ 258 h 708"/>
                  <a:gd name="T16" fmla="*/ 102 w 378"/>
                  <a:gd name="T17" fmla="*/ 8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8" h="708">
                    <a:moveTo>
                      <a:pt x="102" y="8"/>
                    </a:moveTo>
                    <a:cubicBezTo>
                      <a:pt x="72" y="0"/>
                      <a:pt x="113" y="148"/>
                      <a:pt x="102" y="212"/>
                    </a:cubicBezTo>
                    <a:cubicBezTo>
                      <a:pt x="91" y="276"/>
                      <a:pt x="49" y="337"/>
                      <a:pt x="34" y="394"/>
                    </a:cubicBezTo>
                    <a:cubicBezTo>
                      <a:pt x="19" y="451"/>
                      <a:pt x="0" y="508"/>
                      <a:pt x="11" y="553"/>
                    </a:cubicBezTo>
                    <a:cubicBezTo>
                      <a:pt x="22" y="598"/>
                      <a:pt x="60" y="643"/>
                      <a:pt x="102" y="666"/>
                    </a:cubicBezTo>
                    <a:cubicBezTo>
                      <a:pt x="144" y="689"/>
                      <a:pt x="216" y="708"/>
                      <a:pt x="261" y="689"/>
                    </a:cubicBezTo>
                    <a:cubicBezTo>
                      <a:pt x="306" y="670"/>
                      <a:pt x="370" y="625"/>
                      <a:pt x="374" y="553"/>
                    </a:cubicBezTo>
                    <a:cubicBezTo>
                      <a:pt x="378" y="481"/>
                      <a:pt x="328" y="345"/>
                      <a:pt x="283" y="258"/>
                    </a:cubicBezTo>
                    <a:cubicBezTo>
                      <a:pt x="238" y="171"/>
                      <a:pt x="132" y="16"/>
                      <a:pt x="102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CCECFF"/>
                  </a:gs>
                  <a:gs pos="100000">
                    <a:srgbClr val="0099FF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82" name="Freeform 38"/>
              <p:cNvSpPr>
                <a:spLocks/>
              </p:cNvSpPr>
              <p:nvPr/>
            </p:nvSpPr>
            <p:spPr bwMode="auto">
              <a:xfrm>
                <a:off x="4089" y="2569"/>
                <a:ext cx="533" cy="540"/>
              </a:xfrm>
              <a:custGeom>
                <a:avLst/>
                <a:gdLst>
                  <a:gd name="T0" fmla="*/ 298 w 533"/>
                  <a:gd name="T1" fmla="*/ 8 h 540"/>
                  <a:gd name="T2" fmla="*/ 38 w 533"/>
                  <a:gd name="T3" fmla="*/ 92 h 540"/>
                  <a:gd name="T4" fmla="*/ 67 w 533"/>
                  <a:gd name="T5" fmla="*/ 260 h 540"/>
                  <a:gd name="T6" fmla="*/ 36 w 533"/>
                  <a:gd name="T7" fmla="*/ 398 h 540"/>
                  <a:gd name="T8" fmla="*/ 131 w 533"/>
                  <a:gd name="T9" fmla="*/ 529 h 540"/>
                  <a:gd name="T10" fmla="*/ 335 w 533"/>
                  <a:gd name="T11" fmla="*/ 464 h 540"/>
                  <a:gd name="T12" fmla="*/ 532 w 533"/>
                  <a:gd name="T13" fmla="*/ 398 h 540"/>
                  <a:gd name="T14" fmla="*/ 344 w 533"/>
                  <a:gd name="T15" fmla="*/ 203 h 540"/>
                  <a:gd name="T16" fmla="*/ 298 w 533"/>
                  <a:gd name="T17" fmla="*/ 8 h 5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33" h="540">
                    <a:moveTo>
                      <a:pt x="298" y="8"/>
                    </a:moveTo>
                    <a:cubicBezTo>
                      <a:pt x="237" y="0"/>
                      <a:pt x="76" y="50"/>
                      <a:pt x="38" y="92"/>
                    </a:cubicBezTo>
                    <a:cubicBezTo>
                      <a:pt x="0" y="134"/>
                      <a:pt x="67" y="209"/>
                      <a:pt x="67" y="260"/>
                    </a:cubicBezTo>
                    <a:cubicBezTo>
                      <a:pt x="67" y="311"/>
                      <a:pt x="25" y="353"/>
                      <a:pt x="36" y="398"/>
                    </a:cubicBezTo>
                    <a:cubicBezTo>
                      <a:pt x="47" y="443"/>
                      <a:pt x="81" y="518"/>
                      <a:pt x="131" y="529"/>
                    </a:cubicBezTo>
                    <a:cubicBezTo>
                      <a:pt x="181" y="540"/>
                      <a:pt x="268" y="486"/>
                      <a:pt x="335" y="464"/>
                    </a:cubicBezTo>
                    <a:cubicBezTo>
                      <a:pt x="402" y="442"/>
                      <a:pt x="531" y="441"/>
                      <a:pt x="532" y="398"/>
                    </a:cubicBezTo>
                    <a:cubicBezTo>
                      <a:pt x="533" y="355"/>
                      <a:pt x="383" y="268"/>
                      <a:pt x="344" y="203"/>
                    </a:cubicBezTo>
                    <a:cubicBezTo>
                      <a:pt x="305" y="138"/>
                      <a:pt x="308" y="48"/>
                      <a:pt x="298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chemeClr val="hlink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83" name="Freeform 39"/>
              <p:cNvSpPr>
                <a:spLocks/>
              </p:cNvSpPr>
              <p:nvPr/>
            </p:nvSpPr>
            <p:spPr bwMode="auto">
              <a:xfrm>
                <a:off x="3470" y="2335"/>
                <a:ext cx="301" cy="615"/>
              </a:xfrm>
              <a:custGeom>
                <a:avLst/>
                <a:gdLst>
                  <a:gd name="T0" fmla="*/ 102 w 378"/>
                  <a:gd name="T1" fmla="*/ 8 h 708"/>
                  <a:gd name="T2" fmla="*/ 102 w 378"/>
                  <a:gd name="T3" fmla="*/ 212 h 708"/>
                  <a:gd name="T4" fmla="*/ 34 w 378"/>
                  <a:gd name="T5" fmla="*/ 394 h 708"/>
                  <a:gd name="T6" fmla="*/ 11 w 378"/>
                  <a:gd name="T7" fmla="*/ 553 h 708"/>
                  <a:gd name="T8" fmla="*/ 102 w 378"/>
                  <a:gd name="T9" fmla="*/ 666 h 708"/>
                  <a:gd name="T10" fmla="*/ 261 w 378"/>
                  <a:gd name="T11" fmla="*/ 689 h 708"/>
                  <a:gd name="T12" fmla="*/ 374 w 378"/>
                  <a:gd name="T13" fmla="*/ 553 h 708"/>
                  <a:gd name="T14" fmla="*/ 283 w 378"/>
                  <a:gd name="T15" fmla="*/ 258 h 708"/>
                  <a:gd name="T16" fmla="*/ 102 w 378"/>
                  <a:gd name="T17" fmla="*/ 8 h 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78" h="708">
                    <a:moveTo>
                      <a:pt x="102" y="8"/>
                    </a:moveTo>
                    <a:cubicBezTo>
                      <a:pt x="72" y="0"/>
                      <a:pt x="113" y="148"/>
                      <a:pt x="102" y="212"/>
                    </a:cubicBezTo>
                    <a:cubicBezTo>
                      <a:pt x="91" y="276"/>
                      <a:pt x="49" y="337"/>
                      <a:pt x="34" y="394"/>
                    </a:cubicBezTo>
                    <a:cubicBezTo>
                      <a:pt x="19" y="451"/>
                      <a:pt x="0" y="508"/>
                      <a:pt x="11" y="553"/>
                    </a:cubicBezTo>
                    <a:cubicBezTo>
                      <a:pt x="22" y="598"/>
                      <a:pt x="60" y="643"/>
                      <a:pt x="102" y="666"/>
                    </a:cubicBezTo>
                    <a:cubicBezTo>
                      <a:pt x="144" y="689"/>
                      <a:pt x="216" y="708"/>
                      <a:pt x="261" y="689"/>
                    </a:cubicBezTo>
                    <a:cubicBezTo>
                      <a:pt x="306" y="670"/>
                      <a:pt x="370" y="625"/>
                      <a:pt x="374" y="553"/>
                    </a:cubicBezTo>
                    <a:cubicBezTo>
                      <a:pt x="378" y="481"/>
                      <a:pt x="328" y="345"/>
                      <a:pt x="283" y="258"/>
                    </a:cubicBezTo>
                    <a:cubicBezTo>
                      <a:pt x="238" y="171"/>
                      <a:pt x="132" y="16"/>
                      <a:pt x="102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FFFCC"/>
                  </a:gs>
                  <a:gs pos="100000">
                    <a:srgbClr val="0099FF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84" name="Freeform 40"/>
              <p:cNvSpPr>
                <a:spLocks/>
              </p:cNvSpPr>
              <p:nvPr/>
            </p:nvSpPr>
            <p:spPr bwMode="auto">
              <a:xfrm>
                <a:off x="3839" y="3157"/>
                <a:ext cx="330" cy="364"/>
              </a:xfrm>
              <a:custGeom>
                <a:avLst/>
                <a:gdLst>
                  <a:gd name="T0" fmla="*/ 126 w 330"/>
                  <a:gd name="T1" fmla="*/ 4 h 364"/>
                  <a:gd name="T2" fmla="*/ 9 w 330"/>
                  <a:gd name="T3" fmla="*/ 108 h 364"/>
                  <a:gd name="T4" fmla="*/ 72 w 330"/>
                  <a:gd name="T5" fmla="*/ 201 h 364"/>
                  <a:gd name="T6" fmla="*/ 54 w 330"/>
                  <a:gd name="T7" fmla="*/ 283 h 364"/>
                  <a:gd name="T8" fmla="*/ 126 w 330"/>
                  <a:gd name="T9" fmla="*/ 341 h 364"/>
                  <a:gd name="T10" fmla="*/ 253 w 330"/>
                  <a:gd name="T11" fmla="*/ 352 h 364"/>
                  <a:gd name="T12" fmla="*/ 269 w 330"/>
                  <a:gd name="T13" fmla="*/ 266 h 364"/>
                  <a:gd name="T14" fmla="*/ 306 w 330"/>
                  <a:gd name="T15" fmla="*/ 80 h 364"/>
                  <a:gd name="T16" fmla="*/ 126 w 330"/>
                  <a:gd name="T17" fmla="*/ 4 h 3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30" h="364">
                    <a:moveTo>
                      <a:pt x="126" y="4"/>
                    </a:moveTo>
                    <a:cubicBezTo>
                      <a:pt x="83" y="0"/>
                      <a:pt x="18" y="75"/>
                      <a:pt x="9" y="108"/>
                    </a:cubicBezTo>
                    <a:cubicBezTo>
                      <a:pt x="0" y="141"/>
                      <a:pt x="64" y="172"/>
                      <a:pt x="72" y="201"/>
                    </a:cubicBezTo>
                    <a:cubicBezTo>
                      <a:pt x="80" y="230"/>
                      <a:pt x="45" y="260"/>
                      <a:pt x="54" y="283"/>
                    </a:cubicBezTo>
                    <a:cubicBezTo>
                      <a:pt x="63" y="306"/>
                      <a:pt x="93" y="329"/>
                      <a:pt x="126" y="341"/>
                    </a:cubicBezTo>
                    <a:cubicBezTo>
                      <a:pt x="160" y="352"/>
                      <a:pt x="229" y="364"/>
                      <a:pt x="253" y="352"/>
                    </a:cubicBezTo>
                    <a:cubicBezTo>
                      <a:pt x="277" y="340"/>
                      <a:pt x="260" y="311"/>
                      <a:pt x="269" y="266"/>
                    </a:cubicBezTo>
                    <a:cubicBezTo>
                      <a:pt x="278" y="221"/>
                      <a:pt x="330" y="124"/>
                      <a:pt x="306" y="80"/>
                    </a:cubicBezTo>
                    <a:cubicBezTo>
                      <a:pt x="282" y="36"/>
                      <a:pt x="163" y="20"/>
                      <a:pt x="126" y="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2"/>
                  </a:gs>
                  <a:gs pos="100000">
                    <a:srgbClr val="663300"/>
                  </a:gs>
                </a:gsLst>
                <a:path path="rect">
                  <a:fillToRect l="50000" t="50000" r="50000" b="50000"/>
                </a:path>
              </a:gradFill>
              <a:ln w="9525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185" name="Group 41"/>
            <p:cNvGrpSpPr>
              <a:grpSpLocks noChangeAspect="1"/>
            </p:cNvGrpSpPr>
            <p:nvPr/>
          </p:nvGrpSpPr>
          <p:grpSpPr bwMode="auto">
            <a:xfrm flipV="1">
              <a:off x="3811" y="2212"/>
              <a:ext cx="204" cy="145"/>
              <a:chOff x="4967" y="152"/>
              <a:chExt cx="723" cy="515"/>
            </a:xfrm>
          </p:grpSpPr>
          <p:sp>
            <p:nvSpPr>
              <p:cNvPr id="6186" name="AutoShape 42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87" name="Freeform 43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88" name="Freeform 44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89" name="Freeform 45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90" name="Freeform 46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91" name="Freeform 47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92" name="Freeform 48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93" name="Freeform 49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94" name="Freeform 50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195" name="Group 51"/>
            <p:cNvGrpSpPr>
              <a:grpSpLocks noChangeAspect="1"/>
            </p:cNvGrpSpPr>
            <p:nvPr/>
          </p:nvGrpSpPr>
          <p:grpSpPr bwMode="auto">
            <a:xfrm flipV="1">
              <a:off x="4173" y="2841"/>
              <a:ext cx="245" cy="174"/>
              <a:chOff x="4967" y="152"/>
              <a:chExt cx="723" cy="515"/>
            </a:xfrm>
          </p:grpSpPr>
          <p:sp>
            <p:nvSpPr>
              <p:cNvPr id="6196" name="AutoShape 52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97" name="Freeform 53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98" name="Freeform 54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199" name="Freeform 55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00" name="Freeform 56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01" name="Freeform 57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02" name="Freeform 58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03" name="Freeform 59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04" name="Freeform 60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205" name="Group 61"/>
            <p:cNvGrpSpPr>
              <a:grpSpLocks noChangeAspect="1"/>
            </p:cNvGrpSpPr>
            <p:nvPr/>
          </p:nvGrpSpPr>
          <p:grpSpPr bwMode="auto">
            <a:xfrm flipV="1">
              <a:off x="3902" y="2001"/>
              <a:ext cx="245" cy="174"/>
              <a:chOff x="4967" y="152"/>
              <a:chExt cx="723" cy="515"/>
            </a:xfrm>
          </p:grpSpPr>
          <p:sp>
            <p:nvSpPr>
              <p:cNvPr id="6206" name="AutoShape 62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07" name="Freeform 63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08" name="Freeform 64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09" name="Freeform 65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10" name="Freeform 66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11" name="Freeform 67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12" name="Freeform 68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13" name="Freeform 69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14" name="Freeform 70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215" name="Group 71"/>
            <p:cNvGrpSpPr>
              <a:grpSpLocks noChangeAspect="1"/>
            </p:cNvGrpSpPr>
            <p:nvPr/>
          </p:nvGrpSpPr>
          <p:grpSpPr bwMode="auto">
            <a:xfrm flipV="1">
              <a:off x="3901" y="3208"/>
              <a:ext cx="154" cy="109"/>
              <a:chOff x="4967" y="152"/>
              <a:chExt cx="723" cy="515"/>
            </a:xfrm>
          </p:grpSpPr>
          <p:sp>
            <p:nvSpPr>
              <p:cNvPr id="6216" name="AutoShape 72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17" name="Freeform 73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18" name="Freeform 74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19" name="Freeform 75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20" name="Freeform 76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21" name="Freeform 77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22" name="Freeform 78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23" name="Freeform 79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24" name="Freeform 80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225" name="Group 81"/>
            <p:cNvGrpSpPr>
              <a:grpSpLocks noChangeAspect="1"/>
            </p:cNvGrpSpPr>
            <p:nvPr/>
          </p:nvGrpSpPr>
          <p:grpSpPr bwMode="auto">
            <a:xfrm flipV="1">
              <a:off x="3494" y="2636"/>
              <a:ext cx="154" cy="109"/>
              <a:chOff x="4967" y="152"/>
              <a:chExt cx="723" cy="515"/>
            </a:xfrm>
          </p:grpSpPr>
          <p:sp>
            <p:nvSpPr>
              <p:cNvPr id="6226" name="AutoShape 82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27" name="Freeform 83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28" name="Freeform 84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29" name="Freeform 85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30" name="Freeform 86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31" name="Freeform 87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32" name="Freeform 88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33" name="Freeform 89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34" name="Freeform 90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235" name="Group 91"/>
            <p:cNvGrpSpPr>
              <a:grpSpLocks noChangeAspect="1"/>
            </p:cNvGrpSpPr>
            <p:nvPr/>
          </p:nvGrpSpPr>
          <p:grpSpPr bwMode="auto">
            <a:xfrm flipV="1">
              <a:off x="4218" y="2686"/>
              <a:ext cx="154" cy="109"/>
              <a:chOff x="4967" y="152"/>
              <a:chExt cx="723" cy="515"/>
            </a:xfrm>
          </p:grpSpPr>
          <p:sp>
            <p:nvSpPr>
              <p:cNvPr id="6236" name="AutoShape 92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37" name="Freeform 93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38" name="Freeform 94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39" name="Freeform 95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40" name="Freeform 96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41" name="Freeform 97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42" name="Freeform 98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43" name="Freeform 99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44" name="Freeform 100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245" name="Group 101"/>
            <p:cNvGrpSpPr>
              <a:grpSpLocks noChangeAspect="1"/>
            </p:cNvGrpSpPr>
            <p:nvPr/>
          </p:nvGrpSpPr>
          <p:grpSpPr bwMode="auto">
            <a:xfrm flipV="1">
              <a:off x="3607" y="2773"/>
              <a:ext cx="108" cy="77"/>
              <a:chOff x="4967" y="152"/>
              <a:chExt cx="723" cy="515"/>
            </a:xfrm>
          </p:grpSpPr>
          <p:sp>
            <p:nvSpPr>
              <p:cNvPr id="6246" name="AutoShape 102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47" name="Freeform 103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48" name="Freeform 104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49" name="Freeform 105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50" name="Freeform 106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51" name="Freeform 107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52" name="Freeform 108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53" name="Freeform 109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54" name="Freeform 110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255" name="Group 111"/>
            <p:cNvGrpSpPr>
              <a:grpSpLocks noChangeAspect="1"/>
            </p:cNvGrpSpPr>
            <p:nvPr/>
          </p:nvGrpSpPr>
          <p:grpSpPr bwMode="auto">
            <a:xfrm flipV="1">
              <a:off x="3947" y="3398"/>
              <a:ext cx="108" cy="77"/>
              <a:chOff x="4967" y="152"/>
              <a:chExt cx="723" cy="515"/>
            </a:xfrm>
          </p:grpSpPr>
          <p:sp>
            <p:nvSpPr>
              <p:cNvPr id="6256" name="AutoShape 112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57" name="Freeform 113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58" name="Freeform 114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59" name="Freeform 115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60" name="Freeform 116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61" name="Freeform 117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62" name="Freeform 118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63" name="Freeform 119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64" name="Freeform 120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265" name="Group 121"/>
            <p:cNvGrpSpPr>
              <a:grpSpLocks noChangeAspect="1"/>
            </p:cNvGrpSpPr>
            <p:nvPr/>
          </p:nvGrpSpPr>
          <p:grpSpPr bwMode="auto">
            <a:xfrm flipV="1">
              <a:off x="4061" y="2296"/>
              <a:ext cx="108" cy="77"/>
              <a:chOff x="4967" y="152"/>
              <a:chExt cx="723" cy="515"/>
            </a:xfrm>
          </p:grpSpPr>
          <p:sp>
            <p:nvSpPr>
              <p:cNvPr id="6266" name="AutoShape 122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67" name="Freeform 123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68" name="Freeform 124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69" name="Freeform 125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70" name="Freeform 126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71" name="Freeform 127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72" name="Freeform 128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73" name="Freeform 129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74" name="Freeform 130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sp>
          <p:nvSpPr>
            <p:cNvPr id="6275" name="Freeform 131"/>
            <p:cNvSpPr>
              <a:spLocks/>
            </p:cNvSpPr>
            <p:nvPr/>
          </p:nvSpPr>
          <p:spPr bwMode="auto">
            <a:xfrm>
              <a:off x="3288" y="3067"/>
              <a:ext cx="419" cy="436"/>
            </a:xfrm>
            <a:custGeom>
              <a:avLst/>
              <a:gdLst>
                <a:gd name="T0" fmla="*/ 180 w 419"/>
                <a:gd name="T1" fmla="*/ 4 h 436"/>
                <a:gd name="T2" fmla="*/ 63 w 419"/>
                <a:gd name="T3" fmla="*/ 108 h 436"/>
                <a:gd name="T4" fmla="*/ 7 w 419"/>
                <a:gd name="T5" fmla="*/ 308 h 436"/>
                <a:gd name="T6" fmla="*/ 108 w 419"/>
                <a:gd name="T7" fmla="*/ 283 h 436"/>
                <a:gd name="T8" fmla="*/ 170 w 419"/>
                <a:gd name="T9" fmla="*/ 424 h 436"/>
                <a:gd name="T10" fmla="*/ 307 w 419"/>
                <a:gd name="T11" fmla="*/ 352 h 436"/>
                <a:gd name="T12" fmla="*/ 410 w 419"/>
                <a:gd name="T13" fmla="*/ 280 h 436"/>
                <a:gd name="T14" fmla="*/ 360 w 419"/>
                <a:gd name="T15" fmla="*/ 80 h 436"/>
                <a:gd name="T16" fmla="*/ 180 w 419"/>
                <a:gd name="T17" fmla="*/ 4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9" h="436">
                  <a:moveTo>
                    <a:pt x="180" y="4"/>
                  </a:moveTo>
                  <a:cubicBezTo>
                    <a:pt x="137" y="0"/>
                    <a:pt x="92" y="57"/>
                    <a:pt x="63" y="108"/>
                  </a:cubicBezTo>
                  <a:cubicBezTo>
                    <a:pt x="34" y="159"/>
                    <a:pt x="0" y="279"/>
                    <a:pt x="7" y="308"/>
                  </a:cubicBezTo>
                  <a:cubicBezTo>
                    <a:pt x="14" y="337"/>
                    <a:pt x="81" y="264"/>
                    <a:pt x="108" y="283"/>
                  </a:cubicBezTo>
                  <a:cubicBezTo>
                    <a:pt x="135" y="302"/>
                    <a:pt x="137" y="412"/>
                    <a:pt x="170" y="424"/>
                  </a:cubicBezTo>
                  <a:cubicBezTo>
                    <a:pt x="203" y="436"/>
                    <a:pt x="267" y="376"/>
                    <a:pt x="307" y="352"/>
                  </a:cubicBezTo>
                  <a:cubicBezTo>
                    <a:pt x="347" y="328"/>
                    <a:pt x="401" y="325"/>
                    <a:pt x="410" y="280"/>
                  </a:cubicBezTo>
                  <a:cubicBezTo>
                    <a:pt x="419" y="235"/>
                    <a:pt x="398" y="126"/>
                    <a:pt x="360" y="80"/>
                  </a:cubicBezTo>
                  <a:cubicBezTo>
                    <a:pt x="322" y="34"/>
                    <a:pt x="217" y="20"/>
                    <a:pt x="180" y="4"/>
                  </a:cubicBezTo>
                  <a:close/>
                </a:path>
              </a:pathLst>
            </a:custGeom>
            <a:gradFill rotWithShape="1">
              <a:gsLst>
                <a:gs pos="0">
                  <a:srgbClr val="663300"/>
                </a:gs>
                <a:gs pos="100000">
                  <a:schemeClr val="tx1"/>
                </a:gs>
              </a:gsLst>
              <a:path path="rect">
                <a:fillToRect l="50000" t="50000" r="50000" b="50000"/>
              </a:path>
            </a:gradFill>
            <a:ln w="9525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grpSp>
          <p:nvGrpSpPr>
            <p:cNvPr id="6276" name="Group 132"/>
            <p:cNvGrpSpPr>
              <a:grpSpLocks noChangeAspect="1"/>
            </p:cNvGrpSpPr>
            <p:nvPr/>
          </p:nvGrpSpPr>
          <p:grpSpPr bwMode="auto">
            <a:xfrm flipV="1">
              <a:off x="3402" y="3158"/>
              <a:ext cx="154" cy="109"/>
              <a:chOff x="4967" y="152"/>
              <a:chExt cx="723" cy="515"/>
            </a:xfrm>
          </p:grpSpPr>
          <p:sp>
            <p:nvSpPr>
              <p:cNvPr id="6277" name="AutoShape 133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78" name="Freeform 134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79" name="Freeform 135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80" name="Freeform 136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81" name="Freeform 137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82" name="Freeform 138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83" name="Freeform 139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84" name="Freeform 140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85" name="Freeform 141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286" name="Group 142"/>
            <p:cNvGrpSpPr>
              <a:grpSpLocks noChangeAspect="1"/>
            </p:cNvGrpSpPr>
            <p:nvPr/>
          </p:nvGrpSpPr>
          <p:grpSpPr bwMode="auto">
            <a:xfrm flipV="1">
              <a:off x="3515" y="3226"/>
              <a:ext cx="154" cy="109"/>
              <a:chOff x="4967" y="152"/>
              <a:chExt cx="723" cy="515"/>
            </a:xfrm>
          </p:grpSpPr>
          <p:sp>
            <p:nvSpPr>
              <p:cNvPr id="6287" name="AutoShape 143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88" name="Freeform 144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89" name="Freeform 145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90" name="Freeform 146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91" name="Freeform 147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92" name="Freeform 148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93" name="Freeform 149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94" name="Freeform 150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95" name="Freeform 151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  <p:grpSp>
          <p:nvGrpSpPr>
            <p:cNvPr id="6296" name="Group 152"/>
            <p:cNvGrpSpPr>
              <a:grpSpLocks noChangeAspect="1"/>
            </p:cNvGrpSpPr>
            <p:nvPr/>
          </p:nvGrpSpPr>
          <p:grpSpPr bwMode="auto">
            <a:xfrm flipV="1">
              <a:off x="3448" y="3348"/>
              <a:ext cx="108" cy="77"/>
              <a:chOff x="4967" y="152"/>
              <a:chExt cx="723" cy="515"/>
            </a:xfrm>
          </p:grpSpPr>
          <p:sp>
            <p:nvSpPr>
              <p:cNvPr id="6297" name="AutoShape 153"/>
              <p:cNvSpPr>
                <a:spLocks noChangeAspect="1" noChangeArrowheads="1" noTextEdit="1"/>
              </p:cNvSpPr>
              <p:nvPr/>
            </p:nvSpPr>
            <p:spPr bwMode="auto">
              <a:xfrm>
                <a:off x="4967" y="152"/>
                <a:ext cx="723" cy="5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98" name="Freeform 154"/>
              <p:cNvSpPr>
                <a:spLocks noChangeAspect="1"/>
              </p:cNvSpPr>
              <p:nvPr/>
            </p:nvSpPr>
            <p:spPr bwMode="auto">
              <a:xfrm>
                <a:off x="5233" y="513"/>
                <a:ext cx="235" cy="145"/>
              </a:xfrm>
              <a:custGeom>
                <a:avLst/>
                <a:gdLst>
                  <a:gd name="T0" fmla="*/ 531 w 531"/>
                  <a:gd name="T1" fmla="*/ 39 h 328"/>
                  <a:gd name="T2" fmla="*/ 526 w 531"/>
                  <a:gd name="T3" fmla="*/ 115 h 328"/>
                  <a:gd name="T4" fmla="*/ 507 w 531"/>
                  <a:gd name="T5" fmla="*/ 186 h 328"/>
                  <a:gd name="T6" fmla="*/ 464 w 531"/>
                  <a:gd name="T7" fmla="*/ 247 h 328"/>
                  <a:gd name="T8" fmla="*/ 415 w 531"/>
                  <a:gd name="T9" fmla="*/ 284 h 328"/>
                  <a:gd name="T10" fmla="*/ 374 w 531"/>
                  <a:gd name="T11" fmla="*/ 304 h 328"/>
                  <a:gd name="T12" fmla="*/ 330 w 531"/>
                  <a:gd name="T13" fmla="*/ 318 h 328"/>
                  <a:gd name="T14" fmla="*/ 284 w 531"/>
                  <a:gd name="T15" fmla="*/ 326 h 328"/>
                  <a:gd name="T16" fmla="*/ 237 w 531"/>
                  <a:gd name="T17" fmla="*/ 328 h 328"/>
                  <a:gd name="T18" fmla="*/ 191 w 531"/>
                  <a:gd name="T19" fmla="*/ 323 h 328"/>
                  <a:gd name="T20" fmla="*/ 147 w 531"/>
                  <a:gd name="T21" fmla="*/ 312 h 328"/>
                  <a:gd name="T22" fmla="*/ 106 w 531"/>
                  <a:gd name="T23" fmla="*/ 292 h 328"/>
                  <a:gd name="T24" fmla="*/ 70 w 531"/>
                  <a:gd name="T25" fmla="*/ 267 h 328"/>
                  <a:gd name="T26" fmla="*/ 41 w 531"/>
                  <a:gd name="T27" fmla="*/ 234 h 328"/>
                  <a:gd name="T28" fmla="*/ 20 w 531"/>
                  <a:gd name="T29" fmla="*/ 197 h 328"/>
                  <a:gd name="T30" fmla="*/ 5 w 531"/>
                  <a:gd name="T31" fmla="*/ 155 h 328"/>
                  <a:gd name="T32" fmla="*/ 13 w 531"/>
                  <a:gd name="T33" fmla="*/ 132 h 328"/>
                  <a:gd name="T34" fmla="*/ 38 w 531"/>
                  <a:gd name="T35" fmla="*/ 134 h 328"/>
                  <a:gd name="T36" fmla="*/ 62 w 531"/>
                  <a:gd name="T37" fmla="*/ 139 h 328"/>
                  <a:gd name="T38" fmla="*/ 88 w 531"/>
                  <a:gd name="T39" fmla="*/ 142 h 328"/>
                  <a:gd name="T40" fmla="*/ 118 w 531"/>
                  <a:gd name="T41" fmla="*/ 140 h 328"/>
                  <a:gd name="T42" fmla="*/ 149 w 531"/>
                  <a:gd name="T43" fmla="*/ 137 h 328"/>
                  <a:gd name="T44" fmla="*/ 180 w 531"/>
                  <a:gd name="T45" fmla="*/ 131 h 328"/>
                  <a:gd name="T46" fmla="*/ 211 w 531"/>
                  <a:gd name="T47" fmla="*/ 123 h 328"/>
                  <a:gd name="T48" fmla="*/ 252 w 531"/>
                  <a:gd name="T49" fmla="*/ 111 h 328"/>
                  <a:gd name="T50" fmla="*/ 302 w 531"/>
                  <a:gd name="T51" fmla="*/ 95 h 328"/>
                  <a:gd name="T52" fmla="*/ 353 w 531"/>
                  <a:gd name="T53" fmla="*/ 76 h 328"/>
                  <a:gd name="T54" fmla="*/ 402 w 531"/>
                  <a:gd name="T55" fmla="*/ 55 h 328"/>
                  <a:gd name="T56" fmla="*/ 440 w 531"/>
                  <a:gd name="T57" fmla="*/ 40 h 328"/>
                  <a:gd name="T58" fmla="*/ 464 w 531"/>
                  <a:gd name="T59" fmla="*/ 29 h 328"/>
                  <a:gd name="T60" fmla="*/ 489 w 531"/>
                  <a:gd name="T61" fmla="*/ 19 h 328"/>
                  <a:gd name="T62" fmla="*/ 513 w 531"/>
                  <a:gd name="T63" fmla="*/ 8 h 328"/>
                  <a:gd name="T64" fmla="*/ 528 w 531"/>
                  <a:gd name="T65" fmla="*/ 0 h 3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31" h="328">
                    <a:moveTo>
                      <a:pt x="528" y="0"/>
                    </a:moveTo>
                    <a:lnTo>
                      <a:pt x="531" y="39"/>
                    </a:lnTo>
                    <a:lnTo>
                      <a:pt x="529" y="77"/>
                    </a:lnTo>
                    <a:lnTo>
                      <a:pt x="526" y="115"/>
                    </a:lnTo>
                    <a:lnTo>
                      <a:pt x="518" y="150"/>
                    </a:lnTo>
                    <a:lnTo>
                      <a:pt x="507" y="186"/>
                    </a:lnTo>
                    <a:lnTo>
                      <a:pt x="489" y="216"/>
                    </a:lnTo>
                    <a:lnTo>
                      <a:pt x="464" y="247"/>
                    </a:lnTo>
                    <a:lnTo>
                      <a:pt x="433" y="273"/>
                    </a:lnTo>
                    <a:lnTo>
                      <a:pt x="415" y="284"/>
                    </a:lnTo>
                    <a:lnTo>
                      <a:pt x="396" y="296"/>
                    </a:lnTo>
                    <a:lnTo>
                      <a:pt x="374" y="304"/>
                    </a:lnTo>
                    <a:lnTo>
                      <a:pt x="353" y="312"/>
                    </a:lnTo>
                    <a:lnTo>
                      <a:pt x="330" y="318"/>
                    </a:lnTo>
                    <a:lnTo>
                      <a:pt x="307" y="323"/>
                    </a:lnTo>
                    <a:lnTo>
                      <a:pt x="284" y="326"/>
                    </a:lnTo>
                    <a:lnTo>
                      <a:pt x="262" y="328"/>
                    </a:lnTo>
                    <a:lnTo>
                      <a:pt x="237" y="328"/>
                    </a:lnTo>
                    <a:lnTo>
                      <a:pt x="214" y="326"/>
                    </a:lnTo>
                    <a:lnTo>
                      <a:pt x="191" y="323"/>
                    </a:lnTo>
                    <a:lnTo>
                      <a:pt x="168" y="318"/>
                    </a:lnTo>
                    <a:lnTo>
                      <a:pt x="147" y="312"/>
                    </a:lnTo>
                    <a:lnTo>
                      <a:pt x="126" y="304"/>
                    </a:lnTo>
                    <a:lnTo>
                      <a:pt x="106" y="292"/>
                    </a:lnTo>
                    <a:lnTo>
                      <a:pt x="88" y="281"/>
                    </a:lnTo>
                    <a:lnTo>
                      <a:pt x="70" y="267"/>
                    </a:lnTo>
                    <a:lnTo>
                      <a:pt x="54" y="250"/>
                    </a:lnTo>
                    <a:lnTo>
                      <a:pt x="41" y="234"/>
                    </a:lnTo>
                    <a:lnTo>
                      <a:pt x="30" y="216"/>
                    </a:lnTo>
                    <a:lnTo>
                      <a:pt x="20" y="197"/>
                    </a:lnTo>
                    <a:lnTo>
                      <a:pt x="12" y="176"/>
                    </a:lnTo>
                    <a:lnTo>
                      <a:pt x="5" y="155"/>
                    </a:lnTo>
                    <a:lnTo>
                      <a:pt x="0" y="132"/>
                    </a:lnTo>
                    <a:lnTo>
                      <a:pt x="13" y="132"/>
                    </a:lnTo>
                    <a:lnTo>
                      <a:pt x="25" y="134"/>
                    </a:lnTo>
                    <a:lnTo>
                      <a:pt x="38" y="134"/>
                    </a:lnTo>
                    <a:lnTo>
                      <a:pt x="51" y="137"/>
                    </a:lnTo>
                    <a:lnTo>
                      <a:pt x="62" y="139"/>
                    </a:lnTo>
                    <a:lnTo>
                      <a:pt x="75" y="140"/>
                    </a:lnTo>
                    <a:lnTo>
                      <a:pt x="88" y="142"/>
                    </a:lnTo>
                    <a:lnTo>
                      <a:pt x="101" y="142"/>
                    </a:lnTo>
                    <a:lnTo>
                      <a:pt x="118" y="140"/>
                    </a:lnTo>
                    <a:lnTo>
                      <a:pt x="133" y="139"/>
                    </a:lnTo>
                    <a:lnTo>
                      <a:pt x="149" y="137"/>
                    </a:lnTo>
                    <a:lnTo>
                      <a:pt x="165" y="134"/>
                    </a:lnTo>
                    <a:lnTo>
                      <a:pt x="180" y="131"/>
                    </a:lnTo>
                    <a:lnTo>
                      <a:pt x="196" y="128"/>
                    </a:lnTo>
                    <a:lnTo>
                      <a:pt x="211" y="123"/>
                    </a:lnTo>
                    <a:lnTo>
                      <a:pt x="226" y="119"/>
                    </a:lnTo>
                    <a:lnTo>
                      <a:pt x="252" y="111"/>
                    </a:lnTo>
                    <a:lnTo>
                      <a:pt x="278" y="103"/>
                    </a:lnTo>
                    <a:lnTo>
                      <a:pt x="302" y="95"/>
                    </a:lnTo>
                    <a:lnTo>
                      <a:pt x="329" y="85"/>
                    </a:lnTo>
                    <a:lnTo>
                      <a:pt x="353" y="76"/>
                    </a:lnTo>
                    <a:lnTo>
                      <a:pt x="378" y="66"/>
                    </a:lnTo>
                    <a:lnTo>
                      <a:pt x="402" y="55"/>
                    </a:lnTo>
                    <a:lnTo>
                      <a:pt x="428" y="45"/>
                    </a:lnTo>
                    <a:lnTo>
                      <a:pt x="440" y="40"/>
                    </a:lnTo>
                    <a:lnTo>
                      <a:pt x="453" y="35"/>
                    </a:lnTo>
                    <a:lnTo>
                      <a:pt x="464" y="29"/>
                    </a:lnTo>
                    <a:lnTo>
                      <a:pt x="477" y="24"/>
                    </a:lnTo>
                    <a:lnTo>
                      <a:pt x="489" y="19"/>
                    </a:lnTo>
                    <a:lnTo>
                      <a:pt x="502" y="13"/>
                    </a:lnTo>
                    <a:lnTo>
                      <a:pt x="513" y="8"/>
                    </a:lnTo>
                    <a:lnTo>
                      <a:pt x="526" y="3"/>
                    </a:lnTo>
                    <a:lnTo>
                      <a:pt x="528" y="0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299" name="Freeform 155"/>
              <p:cNvSpPr>
                <a:spLocks noChangeAspect="1"/>
              </p:cNvSpPr>
              <p:nvPr/>
            </p:nvSpPr>
            <p:spPr bwMode="auto">
              <a:xfrm>
                <a:off x="5231" y="164"/>
                <a:ext cx="235" cy="143"/>
              </a:xfrm>
              <a:custGeom>
                <a:avLst/>
                <a:gdLst>
                  <a:gd name="T0" fmla="*/ 153 w 532"/>
                  <a:gd name="T1" fmla="*/ 12 h 324"/>
                  <a:gd name="T2" fmla="*/ 178 w 532"/>
                  <a:gd name="T3" fmla="*/ 5 h 324"/>
                  <a:gd name="T4" fmla="*/ 202 w 532"/>
                  <a:gd name="T5" fmla="*/ 2 h 324"/>
                  <a:gd name="T6" fmla="*/ 227 w 532"/>
                  <a:gd name="T7" fmla="*/ 0 h 324"/>
                  <a:gd name="T8" fmla="*/ 251 w 532"/>
                  <a:gd name="T9" fmla="*/ 2 h 324"/>
                  <a:gd name="T10" fmla="*/ 276 w 532"/>
                  <a:gd name="T11" fmla="*/ 5 h 324"/>
                  <a:gd name="T12" fmla="*/ 299 w 532"/>
                  <a:gd name="T13" fmla="*/ 10 h 324"/>
                  <a:gd name="T14" fmla="*/ 321 w 532"/>
                  <a:gd name="T15" fmla="*/ 17 h 324"/>
                  <a:gd name="T16" fmla="*/ 344 w 532"/>
                  <a:gd name="T17" fmla="*/ 25 h 324"/>
                  <a:gd name="T18" fmla="*/ 366 w 532"/>
                  <a:gd name="T19" fmla="*/ 36 h 324"/>
                  <a:gd name="T20" fmla="*/ 387 w 532"/>
                  <a:gd name="T21" fmla="*/ 47 h 324"/>
                  <a:gd name="T22" fmla="*/ 408 w 532"/>
                  <a:gd name="T23" fmla="*/ 62 h 324"/>
                  <a:gd name="T24" fmla="*/ 426 w 532"/>
                  <a:gd name="T25" fmla="*/ 76 h 324"/>
                  <a:gd name="T26" fmla="*/ 444 w 532"/>
                  <a:gd name="T27" fmla="*/ 93 h 324"/>
                  <a:gd name="T28" fmla="*/ 462 w 532"/>
                  <a:gd name="T29" fmla="*/ 110 h 324"/>
                  <a:gd name="T30" fmla="*/ 477 w 532"/>
                  <a:gd name="T31" fmla="*/ 130 h 324"/>
                  <a:gd name="T32" fmla="*/ 491 w 532"/>
                  <a:gd name="T33" fmla="*/ 149 h 324"/>
                  <a:gd name="T34" fmla="*/ 516 w 532"/>
                  <a:gd name="T35" fmla="*/ 193 h 324"/>
                  <a:gd name="T36" fmla="*/ 527 w 532"/>
                  <a:gd name="T37" fmla="*/ 233 h 324"/>
                  <a:gd name="T38" fmla="*/ 531 w 532"/>
                  <a:gd name="T39" fmla="*/ 275 h 324"/>
                  <a:gd name="T40" fmla="*/ 532 w 532"/>
                  <a:gd name="T41" fmla="*/ 324 h 324"/>
                  <a:gd name="T42" fmla="*/ 508 w 532"/>
                  <a:gd name="T43" fmla="*/ 304 h 324"/>
                  <a:gd name="T44" fmla="*/ 478 w 532"/>
                  <a:gd name="T45" fmla="*/ 287 h 324"/>
                  <a:gd name="T46" fmla="*/ 446 w 532"/>
                  <a:gd name="T47" fmla="*/ 270 h 324"/>
                  <a:gd name="T48" fmla="*/ 411 w 532"/>
                  <a:gd name="T49" fmla="*/ 258 h 324"/>
                  <a:gd name="T50" fmla="*/ 375 w 532"/>
                  <a:gd name="T51" fmla="*/ 246 h 324"/>
                  <a:gd name="T52" fmla="*/ 339 w 532"/>
                  <a:gd name="T53" fmla="*/ 237 h 324"/>
                  <a:gd name="T54" fmla="*/ 305 w 532"/>
                  <a:gd name="T55" fmla="*/ 230 h 324"/>
                  <a:gd name="T56" fmla="*/ 274 w 532"/>
                  <a:gd name="T57" fmla="*/ 225 h 324"/>
                  <a:gd name="T58" fmla="*/ 251 w 532"/>
                  <a:gd name="T59" fmla="*/ 224 h 324"/>
                  <a:gd name="T60" fmla="*/ 228 w 532"/>
                  <a:gd name="T61" fmla="*/ 222 h 324"/>
                  <a:gd name="T62" fmla="*/ 205 w 532"/>
                  <a:gd name="T63" fmla="*/ 220 h 324"/>
                  <a:gd name="T64" fmla="*/ 184 w 532"/>
                  <a:gd name="T65" fmla="*/ 220 h 324"/>
                  <a:gd name="T66" fmla="*/ 161 w 532"/>
                  <a:gd name="T67" fmla="*/ 220 h 324"/>
                  <a:gd name="T68" fmla="*/ 139 w 532"/>
                  <a:gd name="T69" fmla="*/ 220 h 324"/>
                  <a:gd name="T70" fmla="*/ 116 w 532"/>
                  <a:gd name="T71" fmla="*/ 220 h 324"/>
                  <a:gd name="T72" fmla="*/ 93 w 532"/>
                  <a:gd name="T73" fmla="*/ 220 h 324"/>
                  <a:gd name="T74" fmla="*/ 80 w 532"/>
                  <a:gd name="T75" fmla="*/ 222 h 324"/>
                  <a:gd name="T76" fmla="*/ 65 w 532"/>
                  <a:gd name="T77" fmla="*/ 224 h 324"/>
                  <a:gd name="T78" fmla="*/ 49 w 532"/>
                  <a:gd name="T79" fmla="*/ 225 h 324"/>
                  <a:gd name="T80" fmla="*/ 32 w 532"/>
                  <a:gd name="T81" fmla="*/ 225 h 324"/>
                  <a:gd name="T82" fmla="*/ 18 w 532"/>
                  <a:gd name="T83" fmla="*/ 224 h 324"/>
                  <a:gd name="T84" fmla="*/ 6 w 532"/>
                  <a:gd name="T85" fmla="*/ 220 h 324"/>
                  <a:gd name="T86" fmla="*/ 0 w 532"/>
                  <a:gd name="T87" fmla="*/ 212 h 324"/>
                  <a:gd name="T88" fmla="*/ 0 w 532"/>
                  <a:gd name="T89" fmla="*/ 199 h 324"/>
                  <a:gd name="T90" fmla="*/ 5 w 532"/>
                  <a:gd name="T91" fmla="*/ 186 h 324"/>
                  <a:gd name="T92" fmla="*/ 13 w 532"/>
                  <a:gd name="T93" fmla="*/ 173 h 324"/>
                  <a:gd name="T94" fmla="*/ 23 w 532"/>
                  <a:gd name="T95" fmla="*/ 161 h 324"/>
                  <a:gd name="T96" fmla="*/ 31 w 532"/>
                  <a:gd name="T97" fmla="*/ 149 h 324"/>
                  <a:gd name="T98" fmla="*/ 39 w 532"/>
                  <a:gd name="T99" fmla="*/ 135 h 324"/>
                  <a:gd name="T100" fmla="*/ 45 w 532"/>
                  <a:gd name="T101" fmla="*/ 120 h 324"/>
                  <a:gd name="T102" fmla="*/ 52 w 532"/>
                  <a:gd name="T103" fmla="*/ 106 h 324"/>
                  <a:gd name="T104" fmla="*/ 58 w 532"/>
                  <a:gd name="T105" fmla="*/ 91 h 324"/>
                  <a:gd name="T106" fmla="*/ 67 w 532"/>
                  <a:gd name="T107" fmla="*/ 78 h 324"/>
                  <a:gd name="T108" fmla="*/ 76 w 532"/>
                  <a:gd name="T109" fmla="*/ 65 h 324"/>
                  <a:gd name="T110" fmla="*/ 86 w 532"/>
                  <a:gd name="T111" fmla="*/ 54 h 324"/>
                  <a:gd name="T112" fmla="*/ 98 w 532"/>
                  <a:gd name="T113" fmla="*/ 43 h 324"/>
                  <a:gd name="T114" fmla="*/ 111 w 532"/>
                  <a:gd name="T115" fmla="*/ 33 h 324"/>
                  <a:gd name="T116" fmla="*/ 124 w 532"/>
                  <a:gd name="T117" fmla="*/ 25 h 324"/>
                  <a:gd name="T118" fmla="*/ 139 w 532"/>
                  <a:gd name="T119" fmla="*/ 17 h 324"/>
                  <a:gd name="T120" fmla="*/ 153 w 532"/>
                  <a:gd name="T121" fmla="*/ 12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32" h="324">
                    <a:moveTo>
                      <a:pt x="153" y="12"/>
                    </a:moveTo>
                    <a:lnTo>
                      <a:pt x="178" y="5"/>
                    </a:lnTo>
                    <a:lnTo>
                      <a:pt x="202" y="2"/>
                    </a:lnTo>
                    <a:lnTo>
                      <a:pt x="227" y="0"/>
                    </a:lnTo>
                    <a:lnTo>
                      <a:pt x="251" y="2"/>
                    </a:lnTo>
                    <a:lnTo>
                      <a:pt x="276" y="5"/>
                    </a:lnTo>
                    <a:lnTo>
                      <a:pt x="299" y="10"/>
                    </a:lnTo>
                    <a:lnTo>
                      <a:pt x="321" y="17"/>
                    </a:lnTo>
                    <a:lnTo>
                      <a:pt x="344" y="25"/>
                    </a:lnTo>
                    <a:lnTo>
                      <a:pt x="366" y="36"/>
                    </a:lnTo>
                    <a:lnTo>
                      <a:pt x="387" y="47"/>
                    </a:lnTo>
                    <a:lnTo>
                      <a:pt x="408" y="62"/>
                    </a:lnTo>
                    <a:lnTo>
                      <a:pt x="426" y="76"/>
                    </a:lnTo>
                    <a:lnTo>
                      <a:pt x="444" y="93"/>
                    </a:lnTo>
                    <a:lnTo>
                      <a:pt x="462" y="110"/>
                    </a:lnTo>
                    <a:lnTo>
                      <a:pt x="477" y="130"/>
                    </a:lnTo>
                    <a:lnTo>
                      <a:pt x="491" y="149"/>
                    </a:lnTo>
                    <a:lnTo>
                      <a:pt x="516" y="193"/>
                    </a:lnTo>
                    <a:lnTo>
                      <a:pt x="527" y="233"/>
                    </a:lnTo>
                    <a:lnTo>
                      <a:pt x="531" y="275"/>
                    </a:lnTo>
                    <a:lnTo>
                      <a:pt x="532" y="324"/>
                    </a:lnTo>
                    <a:lnTo>
                      <a:pt x="508" y="304"/>
                    </a:lnTo>
                    <a:lnTo>
                      <a:pt x="478" y="287"/>
                    </a:lnTo>
                    <a:lnTo>
                      <a:pt x="446" y="270"/>
                    </a:lnTo>
                    <a:lnTo>
                      <a:pt x="411" y="258"/>
                    </a:lnTo>
                    <a:lnTo>
                      <a:pt x="375" y="246"/>
                    </a:lnTo>
                    <a:lnTo>
                      <a:pt x="339" y="237"/>
                    </a:lnTo>
                    <a:lnTo>
                      <a:pt x="305" y="230"/>
                    </a:lnTo>
                    <a:lnTo>
                      <a:pt x="274" y="225"/>
                    </a:lnTo>
                    <a:lnTo>
                      <a:pt x="251" y="224"/>
                    </a:lnTo>
                    <a:lnTo>
                      <a:pt x="228" y="222"/>
                    </a:lnTo>
                    <a:lnTo>
                      <a:pt x="205" y="220"/>
                    </a:lnTo>
                    <a:lnTo>
                      <a:pt x="184" y="220"/>
                    </a:lnTo>
                    <a:lnTo>
                      <a:pt x="161" y="220"/>
                    </a:lnTo>
                    <a:lnTo>
                      <a:pt x="139" y="220"/>
                    </a:lnTo>
                    <a:lnTo>
                      <a:pt x="116" y="220"/>
                    </a:lnTo>
                    <a:lnTo>
                      <a:pt x="93" y="220"/>
                    </a:lnTo>
                    <a:lnTo>
                      <a:pt x="80" y="222"/>
                    </a:lnTo>
                    <a:lnTo>
                      <a:pt x="65" y="224"/>
                    </a:lnTo>
                    <a:lnTo>
                      <a:pt x="49" y="225"/>
                    </a:lnTo>
                    <a:lnTo>
                      <a:pt x="32" y="225"/>
                    </a:lnTo>
                    <a:lnTo>
                      <a:pt x="18" y="224"/>
                    </a:lnTo>
                    <a:lnTo>
                      <a:pt x="6" y="220"/>
                    </a:lnTo>
                    <a:lnTo>
                      <a:pt x="0" y="212"/>
                    </a:lnTo>
                    <a:lnTo>
                      <a:pt x="0" y="199"/>
                    </a:lnTo>
                    <a:lnTo>
                      <a:pt x="5" y="186"/>
                    </a:lnTo>
                    <a:lnTo>
                      <a:pt x="13" y="173"/>
                    </a:lnTo>
                    <a:lnTo>
                      <a:pt x="23" y="161"/>
                    </a:lnTo>
                    <a:lnTo>
                      <a:pt x="31" y="149"/>
                    </a:lnTo>
                    <a:lnTo>
                      <a:pt x="39" y="135"/>
                    </a:lnTo>
                    <a:lnTo>
                      <a:pt x="45" y="120"/>
                    </a:lnTo>
                    <a:lnTo>
                      <a:pt x="52" y="106"/>
                    </a:lnTo>
                    <a:lnTo>
                      <a:pt x="58" y="91"/>
                    </a:lnTo>
                    <a:lnTo>
                      <a:pt x="67" y="78"/>
                    </a:lnTo>
                    <a:lnTo>
                      <a:pt x="76" y="65"/>
                    </a:lnTo>
                    <a:lnTo>
                      <a:pt x="86" y="54"/>
                    </a:lnTo>
                    <a:lnTo>
                      <a:pt x="98" y="43"/>
                    </a:lnTo>
                    <a:lnTo>
                      <a:pt x="111" y="33"/>
                    </a:lnTo>
                    <a:lnTo>
                      <a:pt x="124" y="25"/>
                    </a:lnTo>
                    <a:lnTo>
                      <a:pt x="139" y="17"/>
                    </a:lnTo>
                    <a:lnTo>
                      <a:pt x="153" y="12"/>
                    </a:lnTo>
                    <a:close/>
                  </a:path>
                </a:pathLst>
              </a:custGeom>
              <a:solidFill>
                <a:srgbClr val="FF66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300" name="Freeform 156"/>
              <p:cNvSpPr>
                <a:spLocks noChangeAspect="1"/>
              </p:cNvSpPr>
              <p:nvPr/>
            </p:nvSpPr>
            <p:spPr bwMode="auto">
              <a:xfrm>
                <a:off x="4968" y="236"/>
                <a:ext cx="720" cy="359"/>
              </a:xfrm>
              <a:custGeom>
                <a:avLst/>
                <a:gdLst>
                  <a:gd name="T0" fmla="*/ 280 w 1624"/>
                  <a:gd name="T1" fmla="*/ 110 h 812"/>
                  <a:gd name="T2" fmla="*/ 330 w 1624"/>
                  <a:gd name="T3" fmla="*/ 84 h 812"/>
                  <a:gd name="T4" fmla="*/ 383 w 1624"/>
                  <a:gd name="T5" fmla="*/ 62 h 812"/>
                  <a:gd name="T6" fmla="*/ 436 w 1624"/>
                  <a:gd name="T7" fmla="*/ 42 h 812"/>
                  <a:gd name="T8" fmla="*/ 490 w 1624"/>
                  <a:gd name="T9" fmla="*/ 28 h 812"/>
                  <a:gd name="T10" fmla="*/ 552 w 1624"/>
                  <a:gd name="T11" fmla="*/ 15 h 812"/>
                  <a:gd name="T12" fmla="*/ 628 w 1624"/>
                  <a:gd name="T13" fmla="*/ 5 h 812"/>
                  <a:gd name="T14" fmla="*/ 724 w 1624"/>
                  <a:gd name="T15" fmla="*/ 0 h 812"/>
                  <a:gd name="T16" fmla="*/ 806 w 1624"/>
                  <a:gd name="T17" fmla="*/ 5 h 812"/>
                  <a:gd name="T18" fmla="*/ 881 w 1624"/>
                  <a:gd name="T19" fmla="*/ 18 h 812"/>
                  <a:gd name="T20" fmla="*/ 951 w 1624"/>
                  <a:gd name="T21" fmla="*/ 34 h 812"/>
                  <a:gd name="T22" fmla="*/ 1020 w 1624"/>
                  <a:gd name="T23" fmla="*/ 55 h 812"/>
                  <a:gd name="T24" fmla="*/ 1092 w 1624"/>
                  <a:gd name="T25" fmla="*/ 83 h 812"/>
                  <a:gd name="T26" fmla="*/ 1149 w 1624"/>
                  <a:gd name="T27" fmla="*/ 113 h 812"/>
                  <a:gd name="T28" fmla="*/ 1199 w 1624"/>
                  <a:gd name="T29" fmla="*/ 144 h 812"/>
                  <a:gd name="T30" fmla="*/ 1245 w 1624"/>
                  <a:gd name="T31" fmla="*/ 178 h 812"/>
                  <a:gd name="T32" fmla="*/ 1286 w 1624"/>
                  <a:gd name="T33" fmla="*/ 215 h 812"/>
                  <a:gd name="T34" fmla="*/ 1333 w 1624"/>
                  <a:gd name="T35" fmla="*/ 265 h 812"/>
                  <a:gd name="T36" fmla="*/ 1384 w 1624"/>
                  <a:gd name="T37" fmla="*/ 317 h 812"/>
                  <a:gd name="T38" fmla="*/ 1451 w 1624"/>
                  <a:gd name="T39" fmla="*/ 228 h 812"/>
                  <a:gd name="T40" fmla="*/ 1528 w 1624"/>
                  <a:gd name="T41" fmla="*/ 113 h 812"/>
                  <a:gd name="T42" fmla="*/ 1572 w 1624"/>
                  <a:gd name="T43" fmla="*/ 71 h 812"/>
                  <a:gd name="T44" fmla="*/ 1608 w 1624"/>
                  <a:gd name="T45" fmla="*/ 152 h 812"/>
                  <a:gd name="T46" fmla="*/ 1624 w 1624"/>
                  <a:gd name="T47" fmla="*/ 435 h 812"/>
                  <a:gd name="T48" fmla="*/ 1609 w 1624"/>
                  <a:gd name="T49" fmla="*/ 568 h 812"/>
                  <a:gd name="T50" fmla="*/ 1583 w 1624"/>
                  <a:gd name="T51" fmla="*/ 671 h 812"/>
                  <a:gd name="T52" fmla="*/ 1552 w 1624"/>
                  <a:gd name="T53" fmla="*/ 715 h 812"/>
                  <a:gd name="T54" fmla="*/ 1489 w 1624"/>
                  <a:gd name="T55" fmla="*/ 639 h 812"/>
                  <a:gd name="T56" fmla="*/ 1407 w 1624"/>
                  <a:gd name="T57" fmla="*/ 524 h 812"/>
                  <a:gd name="T58" fmla="*/ 1348 w 1624"/>
                  <a:gd name="T59" fmla="*/ 505 h 812"/>
                  <a:gd name="T60" fmla="*/ 1268 w 1624"/>
                  <a:gd name="T61" fmla="*/ 589 h 812"/>
                  <a:gd name="T62" fmla="*/ 1178 w 1624"/>
                  <a:gd name="T63" fmla="*/ 658 h 812"/>
                  <a:gd name="T64" fmla="*/ 1103 w 1624"/>
                  <a:gd name="T65" fmla="*/ 702 h 812"/>
                  <a:gd name="T66" fmla="*/ 1034 w 1624"/>
                  <a:gd name="T67" fmla="*/ 731 h 812"/>
                  <a:gd name="T68" fmla="*/ 964 w 1624"/>
                  <a:gd name="T69" fmla="*/ 755 h 812"/>
                  <a:gd name="T70" fmla="*/ 892 w 1624"/>
                  <a:gd name="T71" fmla="*/ 776 h 812"/>
                  <a:gd name="T72" fmla="*/ 819 w 1624"/>
                  <a:gd name="T73" fmla="*/ 792 h 812"/>
                  <a:gd name="T74" fmla="*/ 740 w 1624"/>
                  <a:gd name="T75" fmla="*/ 805 h 812"/>
                  <a:gd name="T76" fmla="*/ 657 w 1624"/>
                  <a:gd name="T77" fmla="*/ 812 h 812"/>
                  <a:gd name="T78" fmla="*/ 580 w 1624"/>
                  <a:gd name="T79" fmla="*/ 808 h 812"/>
                  <a:gd name="T80" fmla="*/ 503 w 1624"/>
                  <a:gd name="T81" fmla="*/ 796 h 812"/>
                  <a:gd name="T82" fmla="*/ 427 w 1624"/>
                  <a:gd name="T83" fmla="*/ 776 h 812"/>
                  <a:gd name="T84" fmla="*/ 343 w 1624"/>
                  <a:gd name="T85" fmla="*/ 752 h 812"/>
                  <a:gd name="T86" fmla="*/ 258 w 1624"/>
                  <a:gd name="T87" fmla="*/ 716 h 812"/>
                  <a:gd name="T88" fmla="*/ 164 w 1624"/>
                  <a:gd name="T89" fmla="*/ 663 h 812"/>
                  <a:gd name="T90" fmla="*/ 100 w 1624"/>
                  <a:gd name="T91" fmla="*/ 613 h 812"/>
                  <a:gd name="T92" fmla="*/ 43 w 1624"/>
                  <a:gd name="T93" fmla="*/ 532 h 812"/>
                  <a:gd name="T94" fmla="*/ 4 w 1624"/>
                  <a:gd name="T95" fmla="*/ 458 h 812"/>
                  <a:gd name="T96" fmla="*/ 7 w 1624"/>
                  <a:gd name="T97" fmla="*/ 424 h 812"/>
                  <a:gd name="T98" fmla="*/ 28 w 1624"/>
                  <a:gd name="T99" fmla="*/ 369 h 812"/>
                  <a:gd name="T100" fmla="*/ 74 w 1624"/>
                  <a:gd name="T101" fmla="*/ 290 h 812"/>
                  <a:gd name="T102" fmla="*/ 129 w 1624"/>
                  <a:gd name="T103" fmla="*/ 226 h 812"/>
                  <a:gd name="T104" fmla="*/ 198 w 1624"/>
                  <a:gd name="T105" fmla="*/ 167 h 8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624" h="812">
                    <a:moveTo>
                      <a:pt x="249" y="131"/>
                    </a:moveTo>
                    <a:lnTo>
                      <a:pt x="265" y="121"/>
                    </a:lnTo>
                    <a:lnTo>
                      <a:pt x="280" y="110"/>
                    </a:lnTo>
                    <a:lnTo>
                      <a:pt x="296" y="102"/>
                    </a:lnTo>
                    <a:lnTo>
                      <a:pt x="314" y="92"/>
                    </a:lnTo>
                    <a:lnTo>
                      <a:pt x="330" y="84"/>
                    </a:lnTo>
                    <a:lnTo>
                      <a:pt x="347" y="76"/>
                    </a:lnTo>
                    <a:lnTo>
                      <a:pt x="365" y="68"/>
                    </a:lnTo>
                    <a:lnTo>
                      <a:pt x="383" y="62"/>
                    </a:lnTo>
                    <a:lnTo>
                      <a:pt x="401" y="55"/>
                    </a:lnTo>
                    <a:lnTo>
                      <a:pt x="418" y="49"/>
                    </a:lnTo>
                    <a:lnTo>
                      <a:pt x="436" y="42"/>
                    </a:lnTo>
                    <a:lnTo>
                      <a:pt x="454" y="37"/>
                    </a:lnTo>
                    <a:lnTo>
                      <a:pt x="472" y="32"/>
                    </a:lnTo>
                    <a:lnTo>
                      <a:pt x="490" y="28"/>
                    </a:lnTo>
                    <a:lnTo>
                      <a:pt x="510" y="23"/>
                    </a:lnTo>
                    <a:lnTo>
                      <a:pt x="528" y="20"/>
                    </a:lnTo>
                    <a:lnTo>
                      <a:pt x="552" y="15"/>
                    </a:lnTo>
                    <a:lnTo>
                      <a:pt x="577" y="11"/>
                    </a:lnTo>
                    <a:lnTo>
                      <a:pt x="601" y="8"/>
                    </a:lnTo>
                    <a:lnTo>
                      <a:pt x="628" y="5"/>
                    </a:lnTo>
                    <a:lnTo>
                      <a:pt x="657" y="2"/>
                    </a:lnTo>
                    <a:lnTo>
                      <a:pt x="688" y="0"/>
                    </a:lnTo>
                    <a:lnTo>
                      <a:pt x="724" y="0"/>
                    </a:lnTo>
                    <a:lnTo>
                      <a:pt x="762" y="2"/>
                    </a:lnTo>
                    <a:lnTo>
                      <a:pt x="783" y="3"/>
                    </a:lnTo>
                    <a:lnTo>
                      <a:pt x="806" y="5"/>
                    </a:lnTo>
                    <a:lnTo>
                      <a:pt x="832" y="10"/>
                    </a:lnTo>
                    <a:lnTo>
                      <a:pt x="856" y="13"/>
                    </a:lnTo>
                    <a:lnTo>
                      <a:pt x="881" y="18"/>
                    </a:lnTo>
                    <a:lnTo>
                      <a:pt x="907" y="24"/>
                    </a:lnTo>
                    <a:lnTo>
                      <a:pt x="930" y="29"/>
                    </a:lnTo>
                    <a:lnTo>
                      <a:pt x="951" y="34"/>
                    </a:lnTo>
                    <a:lnTo>
                      <a:pt x="972" y="39"/>
                    </a:lnTo>
                    <a:lnTo>
                      <a:pt x="995" y="47"/>
                    </a:lnTo>
                    <a:lnTo>
                      <a:pt x="1020" y="55"/>
                    </a:lnTo>
                    <a:lnTo>
                      <a:pt x="1044" y="63"/>
                    </a:lnTo>
                    <a:lnTo>
                      <a:pt x="1067" y="73"/>
                    </a:lnTo>
                    <a:lnTo>
                      <a:pt x="1092" y="83"/>
                    </a:lnTo>
                    <a:lnTo>
                      <a:pt x="1113" y="94"/>
                    </a:lnTo>
                    <a:lnTo>
                      <a:pt x="1132" y="104"/>
                    </a:lnTo>
                    <a:lnTo>
                      <a:pt x="1149" y="113"/>
                    </a:lnTo>
                    <a:lnTo>
                      <a:pt x="1167" y="123"/>
                    </a:lnTo>
                    <a:lnTo>
                      <a:pt x="1183" y="133"/>
                    </a:lnTo>
                    <a:lnTo>
                      <a:pt x="1199" y="144"/>
                    </a:lnTo>
                    <a:lnTo>
                      <a:pt x="1214" y="154"/>
                    </a:lnTo>
                    <a:lnTo>
                      <a:pt x="1230" y="167"/>
                    </a:lnTo>
                    <a:lnTo>
                      <a:pt x="1245" y="178"/>
                    </a:lnTo>
                    <a:lnTo>
                      <a:pt x="1260" y="191"/>
                    </a:lnTo>
                    <a:lnTo>
                      <a:pt x="1273" y="202"/>
                    </a:lnTo>
                    <a:lnTo>
                      <a:pt x="1286" y="215"/>
                    </a:lnTo>
                    <a:lnTo>
                      <a:pt x="1301" y="231"/>
                    </a:lnTo>
                    <a:lnTo>
                      <a:pt x="1317" y="248"/>
                    </a:lnTo>
                    <a:lnTo>
                      <a:pt x="1333" y="265"/>
                    </a:lnTo>
                    <a:lnTo>
                      <a:pt x="1350" y="283"/>
                    </a:lnTo>
                    <a:lnTo>
                      <a:pt x="1366" y="301"/>
                    </a:lnTo>
                    <a:lnTo>
                      <a:pt x="1384" y="317"/>
                    </a:lnTo>
                    <a:lnTo>
                      <a:pt x="1402" y="296"/>
                    </a:lnTo>
                    <a:lnTo>
                      <a:pt x="1425" y="265"/>
                    </a:lnTo>
                    <a:lnTo>
                      <a:pt x="1451" y="228"/>
                    </a:lnTo>
                    <a:lnTo>
                      <a:pt x="1477" y="188"/>
                    </a:lnTo>
                    <a:lnTo>
                      <a:pt x="1503" y="149"/>
                    </a:lnTo>
                    <a:lnTo>
                      <a:pt x="1528" y="113"/>
                    </a:lnTo>
                    <a:lnTo>
                      <a:pt x="1547" y="86"/>
                    </a:lnTo>
                    <a:lnTo>
                      <a:pt x="1560" y="70"/>
                    </a:lnTo>
                    <a:lnTo>
                      <a:pt x="1572" y="71"/>
                    </a:lnTo>
                    <a:lnTo>
                      <a:pt x="1587" y="89"/>
                    </a:lnTo>
                    <a:lnTo>
                      <a:pt x="1600" y="118"/>
                    </a:lnTo>
                    <a:lnTo>
                      <a:pt x="1608" y="152"/>
                    </a:lnTo>
                    <a:lnTo>
                      <a:pt x="1619" y="243"/>
                    </a:lnTo>
                    <a:lnTo>
                      <a:pt x="1624" y="340"/>
                    </a:lnTo>
                    <a:lnTo>
                      <a:pt x="1624" y="435"/>
                    </a:lnTo>
                    <a:lnTo>
                      <a:pt x="1618" y="516"/>
                    </a:lnTo>
                    <a:lnTo>
                      <a:pt x="1614" y="537"/>
                    </a:lnTo>
                    <a:lnTo>
                      <a:pt x="1609" y="568"/>
                    </a:lnTo>
                    <a:lnTo>
                      <a:pt x="1601" y="603"/>
                    </a:lnTo>
                    <a:lnTo>
                      <a:pt x="1593" y="639"/>
                    </a:lnTo>
                    <a:lnTo>
                      <a:pt x="1583" y="671"/>
                    </a:lnTo>
                    <a:lnTo>
                      <a:pt x="1573" y="697"/>
                    </a:lnTo>
                    <a:lnTo>
                      <a:pt x="1562" y="713"/>
                    </a:lnTo>
                    <a:lnTo>
                      <a:pt x="1552" y="715"/>
                    </a:lnTo>
                    <a:lnTo>
                      <a:pt x="1538" y="700"/>
                    </a:lnTo>
                    <a:lnTo>
                      <a:pt x="1515" y="673"/>
                    </a:lnTo>
                    <a:lnTo>
                      <a:pt x="1489" y="639"/>
                    </a:lnTo>
                    <a:lnTo>
                      <a:pt x="1461" y="600"/>
                    </a:lnTo>
                    <a:lnTo>
                      <a:pt x="1431" y="561"/>
                    </a:lnTo>
                    <a:lnTo>
                      <a:pt x="1407" y="524"/>
                    </a:lnTo>
                    <a:lnTo>
                      <a:pt x="1386" y="493"/>
                    </a:lnTo>
                    <a:lnTo>
                      <a:pt x="1373" y="474"/>
                    </a:lnTo>
                    <a:lnTo>
                      <a:pt x="1348" y="505"/>
                    </a:lnTo>
                    <a:lnTo>
                      <a:pt x="1322" y="534"/>
                    </a:lnTo>
                    <a:lnTo>
                      <a:pt x="1296" y="563"/>
                    </a:lnTo>
                    <a:lnTo>
                      <a:pt x="1268" y="589"/>
                    </a:lnTo>
                    <a:lnTo>
                      <a:pt x="1239" y="614"/>
                    </a:lnTo>
                    <a:lnTo>
                      <a:pt x="1209" y="637"/>
                    </a:lnTo>
                    <a:lnTo>
                      <a:pt x="1178" y="658"/>
                    </a:lnTo>
                    <a:lnTo>
                      <a:pt x="1147" y="678"/>
                    </a:lnTo>
                    <a:lnTo>
                      <a:pt x="1126" y="689"/>
                    </a:lnTo>
                    <a:lnTo>
                      <a:pt x="1103" y="702"/>
                    </a:lnTo>
                    <a:lnTo>
                      <a:pt x="1080" y="711"/>
                    </a:lnTo>
                    <a:lnTo>
                      <a:pt x="1057" y="721"/>
                    </a:lnTo>
                    <a:lnTo>
                      <a:pt x="1034" y="731"/>
                    </a:lnTo>
                    <a:lnTo>
                      <a:pt x="1011" y="741"/>
                    </a:lnTo>
                    <a:lnTo>
                      <a:pt x="987" y="749"/>
                    </a:lnTo>
                    <a:lnTo>
                      <a:pt x="964" y="755"/>
                    </a:lnTo>
                    <a:lnTo>
                      <a:pt x="940" y="763"/>
                    </a:lnTo>
                    <a:lnTo>
                      <a:pt x="917" y="770"/>
                    </a:lnTo>
                    <a:lnTo>
                      <a:pt x="892" y="776"/>
                    </a:lnTo>
                    <a:lnTo>
                      <a:pt x="868" y="781"/>
                    </a:lnTo>
                    <a:lnTo>
                      <a:pt x="843" y="787"/>
                    </a:lnTo>
                    <a:lnTo>
                      <a:pt x="819" y="792"/>
                    </a:lnTo>
                    <a:lnTo>
                      <a:pt x="794" y="796"/>
                    </a:lnTo>
                    <a:lnTo>
                      <a:pt x="770" y="800"/>
                    </a:lnTo>
                    <a:lnTo>
                      <a:pt x="740" y="805"/>
                    </a:lnTo>
                    <a:lnTo>
                      <a:pt x="713" y="808"/>
                    </a:lnTo>
                    <a:lnTo>
                      <a:pt x="685" y="810"/>
                    </a:lnTo>
                    <a:lnTo>
                      <a:pt x="657" y="812"/>
                    </a:lnTo>
                    <a:lnTo>
                      <a:pt x="631" y="812"/>
                    </a:lnTo>
                    <a:lnTo>
                      <a:pt x="605" y="810"/>
                    </a:lnTo>
                    <a:lnTo>
                      <a:pt x="580" y="808"/>
                    </a:lnTo>
                    <a:lnTo>
                      <a:pt x="554" y="805"/>
                    </a:lnTo>
                    <a:lnTo>
                      <a:pt x="530" y="800"/>
                    </a:lnTo>
                    <a:lnTo>
                      <a:pt x="503" y="796"/>
                    </a:lnTo>
                    <a:lnTo>
                      <a:pt x="477" y="791"/>
                    </a:lnTo>
                    <a:lnTo>
                      <a:pt x="453" y="784"/>
                    </a:lnTo>
                    <a:lnTo>
                      <a:pt x="427" y="776"/>
                    </a:lnTo>
                    <a:lnTo>
                      <a:pt x="399" y="770"/>
                    </a:lnTo>
                    <a:lnTo>
                      <a:pt x="371" y="760"/>
                    </a:lnTo>
                    <a:lnTo>
                      <a:pt x="343" y="752"/>
                    </a:lnTo>
                    <a:lnTo>
                      <a:pt x="319" y="744"/>
                    </a:lnTo>
                    <a:lnTo>
                      <a:pt x="289" y="731"/>
                    </a:lnTo>
                    <a:lnTo>
                      <a:pt x="258" y="716"/>
                    </a:lnTo>
                    <a:lnTo>
                      <a:pt x="226" y="700"/>
                    </a:lnTo>
                    <a:lnTo>
                      <a:pt x="193" y="682"/>
                    </a:lnTo>
                    <a:lnTo>
                      <a:pt x="164" y="663"/>
                    </a:lnTo>
                    <a:lnTo>
                      <a:pt x="137" y="645"/>
                    </a:lnTo>
                    <a:lnTo>
                      <a:pt x="116" y="629"/>
                    </a:lnTo>
                    <a:lnTo>
                      <a:pt x="100" y="613"/>
                    </a:lnTo>
                    <a:lnTo>
                      <a:pt x="82" y="590"/>
                    </a:lnTo>
                    <a:lnTo>
                      <a:pt x="62" y="561"/>
                    </a:lnTo>
                    <a:lnTo>
                      <a:pt x="43" y="532"/>
                    </a:lnTo>
                    <a:lnTo>
                      <a:pt x="26" y="503"/>
                    </a:lnTo>
                    <a:lnTo>
                      <a:pt x="12" y="477"/>
                    </a:lnTo>
                    <a:lnTo>
                      <a:pt x="4" y="458"/>
                    </a:lnTo>
                    <a:lnTo>
                      <a:pt x="0" y="446"/>
                    </a:lnTo>
                    <a:lnTo>
                      <a:pt x="2" y="437"/>
                    </a:lnTo>
                    <a:lnTo>
                      <a:pt x="7" y="424"/>
                    </a:lnTo>
                    <a:lnTo>
                      <a:pt x="12" y="408"/>
                    </a:lnTo>
                    <a:lnTo>
                      <a:pt x="18" y="390"/>
                    </a:lnTo>
                    <a:lnTo>
                      <a:pt x="28" y="369"/>
                    </a:lnTo>
                    <a:lnTo>
                      <a:pt x="39" y="345"/>
                    </a:lnTo>
                    <a:lnTo>
                      <a:pt x="54" y="319"/>
                    </a:lnTo>
                    <a:lnTo>
                      <a:pt x="74" y="290"/>
                    </a:lnTo>
                    <a:lnTo>
                      <a:pt x="90" y="269"/>
                    </a:lnTo>
                    <a:lnTo>
                      <a:pt x="108" y="248"/>
                    </a:lnTo>
                    <a:lnTo>
                      <a:pt x="129" y="226"/>
                    </a:lnTo>
                    <a:lnTo>
                      <a:pt x="151" y="205"/>
                    </a:lnTo>
                    <a:lnTo>
                      <a:pt x="173" y="186"/>
                    </a:lnTo>
                    <a:lnTo>
                      <a:pt x="198" y="167"/>
                    </a:lnTo>
                    <a:lnTo>
                      <a:pt x="224" y="149"/>
                    </a:lnTo>
                    <a:lnTo>
                      <a:pt x="249" y="131"/>
                    </a:lnTo>
                    <a:close/>
                  </a:path>
                </a:pathLst>
              </a:cu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301" name="Freeform 157"/>
              <p:cNvSpPr>
                <a:spLocks noChangeAspect="1"/>
              </p:cNvSpPr>
              <p:nvPr/>
            </p:nvSpPr>
            <p:spPr bwMode="auto">
              <a:xfrm>
                <a:off x="4982" y="248"/>
                <a:ext cx="690" cy="334"/>
              </a:xfrm>
              <a:custGeom>
                <a:avLst/>
                <a:gdLst>
                  <a:gd name="T0" fmla="*/ 229 w 1557"/>
                  <a:gd name="T1" fmla="*/ 136 h 754"/>
                  <a:gd name="T2" fmla="*/ 147 w 1557"/>
                  <a:gd name="T3" fmla="*/ 204 h 754"/>
                  <a:gd name="T4" fmla="*/ 77 w 1557"/>
                  <a:gd name="T5" fmla="*/ 282 h 754"/>
                  <a:gd name="T6" fmla="*/ 17 w 1557"/>
                  <a:gd name="T7" fmla="*/ 374 h 754"/>
                  <a:gd name="T8" fmla="*/ 0 w 1557"/>
                  <a:gd name="T9" fmla="*/ 409 h 754"/>
                  <a:gd name="T10" fmla="*/ 77 w 1557"/>
                  <a:gd name="T11" fmla="*/ 534 h 754"/>
                  <a:gd name="T12" fmla="*/ 231 w 1557"/>
                  <a:gd name="T13" fmla="*/ 650 h 754"/>
                  <a:gd name="T14" fmla="*/ 412 w 1557"/>
                  <a:gd name="T15" fmla="*/ 721 h 754"/>
                  <a:gd name="T16" fmla="*/ 585 w 1557"/>
                  <a:gd name="T17" fmla="*/ 752 h 754"/>
                  <a:gd name="T18" fmla="*/ 752 w 1557"/>
                  <a:gd name="T19" fmla="*/ 746 h 754"/>
                  <a:gd name="T20" fmla="*/ 923 w 1557"/>
                  <a:gd name="T21" fmla="*/ 700 h 754"/>
                  <a:gd name="T22" fmla="*/ 1090 w 1557"/>
                  <a:gd name="T23" fmla="*/ 623 h 754"/>
                  <a:gd name="T24" fmla="*/ 1239 w 1557"/>
                  <a:gd name="T25" fmla="*/ 514 h 754"/>
                  <a:gd name="T26" fmla="*/ 1302 w 1557"/>
                  <a:gd name="T27" fmla="*/ 451 h 754"/>
                  <a:gd name="T28" fmla="*/ 1312 w 1557"/>
                  <a:gd name="T29" fmla="*/ 429 h 754"/>
                  <a:gd name="T30" fmla="*/ 1288 w 1557"/>
                  <a:gd name="T31" fmla="*/ 421 h 754"/>
                  <a:gd name="T32" fmla="*/ 1181 w 1557"/>
                  <a:gd name="T33" fmla="*/ 518 h 754"/>
                  <a:gd name="T34" fmla="*/ 1034 w 1557"/>
                  <a:gd name="T35" fmla="*/ 616 h 754"/>
                  <a:gd name="T36" fmla="*/ 873 w 1557"/>
                  <a:gd name="T37" fmla="*/ 682 h 754"/>
                  <a:gd name="T38" fmla="*/ 708 w 1557"/>
                  <a:gd name="T39" fmla="*/ 716 h 754"/>
                  <a:gd name="T40" fmla="*/ 552 w 1557"/>
                  <a:gd name="T41" fmla="*/ 715 h 754"/>
                  <a:gd name="T42" fmla="*/ 386 w 1557"/>
                  <a:gd name="T43" fmla="*/ 678 h 754"/>
                  <a:gd name="T44" fmla="*/ 218 w 1557"/>
                  <a:gd name="T45" fmla="*/ 602 h 754"/>
                  <a:gd name="T46" fmla="*/ 82 w 1557"/>
                  <a:gd name="T47" fmla="*/ 484 h 754"/>
                  <a:gd name="T48" fmla="*/ 64 w 1557"/>
                  <a:gd name="T49" fmla="*/ 362 h 754"/>
                  <a:gd name="T50" fmla="*/ 123 w 1557"/>
                  <a:gd name="T51" fmla="*/ 280 h 754"/>
                  <a:gd name="T52" fmla="*/ 193 w 1557"/>
                  <a:gd name="T53" fmla="*/ 209 h 754"/>
                  <a:gd name="T54" fmla="*/ 271 w 1557"/>
                  <a:gd name="T55" fmla="*/ 149 h 754"/>
                  <a:gd name="T56" fmla="*/ 404 w 1557"/>
                  <a:gd name="T57" fmla="*/ 83 h 754"/>
                  <a:gd name="T58" fmla="*/ 592 w 1557"/>
                  <a:gd name="T59" fmla="*/ 37 h 754"/>
                  <a:gd name="T60" fmla="*/ 786 w 1557"/>
                  <a:gd name="T61" fmla="*/ 42 h 754"/>
                  <a:gd name="T62" fmla="*/ 984 w 1557"/>
                  <a:gd name="T63" fmla="*/ 96 h 754"/>
                  <a:gd name="T64" fmla="*/ 1144 w 1557"/>
                  <a:gd name="T65" fmla="*/ 181 h 754"/>
                  <a:gd name="T66" fmla="*/ 1261 w 1557"/>
                  <a:gd name="T67" fmla="*/ 288 h 754"/>
                  <a:gd name="T68" fmla="*/ 1366 w 1557"/>
                  <a:gd name="T69" fmla="*/ 417 h 754"/>
                  <a:gd name="T70" fmla="*/ 1458 w 1557"/>
                  <a:gd name="T71" fmla="*/ 555 h 754"/>
                  <a:gd name="T72" fmla="*/ 1507 w 1557"/>
                  <a:gd name="T73" fmla="*/ 628 h 754"/>
                  <a:gd name="T74" fmla="*/ 1526 w 1557"/>
                  <a:gd name="T75" fmla="*/ 624 h 754"/>
                  <a:gd name="T76" fmla="*/ 1557 w 1557"/>
                  <a:gd name="T77" fmla="*/ 359 h 754"/>
                  <a:gd name="T78" fmla="*/ 1541 w 1557"/>
                  <a:gd name="T79" fmla="*/ 105 h 754"/>
                  <a:gd name="T80" fmla="*/ 1521 w 1557"/>
                  <a:gd name="T81" fmla="*/ 104 h 754"/>
                  <a:gd name="T82" fmla="*/ 1495 w 1557"/>
                  <a:gd name="T83" fmla="*/ 152 h 754"/>
                  <a:gd name="T84" fmla="*/ 1436 w 1557"/>
                  <a:gd name="T85" fmla="*/ 244 h 754"/>
                  <a:gd name="T86" fmla="*/ 1394 w 1557"/>
                  <a:gd name="T87" fmla="*/ 307 h 754"/>
                  <a:gd name="T88" fmla="*/ 1413 w 1557"/>
                  <a:gd name="T89" fmla="*/ 324 h 754"/>
                  <a:gd name="T90" fmla="*/ 1453 w 1557"/>
                  <a:gd name="T91" fmla="*/ 280 h 754"/>
                  <a:gd name="T92" fmla="*/ 1500 w 1557"/>
                  <a:gd name="T93" fmla="*/ 210 h 754"/>
                  <a:gd name="T94" fmla="*/ 1521 w 1557"/>
                  <a:gd name="T95" fmla="*/ 240 h 754"/>
                  <a:gd name="T96" fmla="*/ 1520 w 1557"/>
                  <a:gd name="T97" fmla="*/ 445 h 754"/>
                  <a:gd name="T98" fmla="*/ 1466 w 1557"/>
                  <a:gd name="T99" fmla="*/ 503 h 754"/>
                  <a:gd name="T100" fmla="*/ 1376 w 1557"/>
                  <a:gd name="T101" fmla="*/ 372 h 754"/>
                  <a:gd name="T102" fmla="*/ 1275 w 1557"/>
                  <a:gd name="T103" fmla="*/ 251 h 754"/>
                  <a:gd name="T104" fmla="*/ 1160 w 1557"/>
                  <a:gd name="T105" fmla="*/ 149 h 754"/>
                  <a:gd name="T106" fmla="*/ 995 w 1557"/>
                  <a:gd name="T107" fmla="*/ 63 h 754"/>
                  <a:gd name="T108" fmla="*/ 789 w 1557"/>
                  <a:gd name="T109" fmla="*/ 8 h 754"/>
                  <a:gd name="T110" fmla="*/ 587 w 1557"/>
                  <a:gd name="T111" fmla="*/ 5 h 754"/>
                  <a:gd name="T112" fmla="*/ 391 w 1557"/>
                  <a:gd name="T113" fmla="*/ 52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557" h="754">
                    <a:moveTo>
                      <a:pt x="299" y="94"/>
                    </a:moveTo>
                    <a:lnTo>
                      <a:pt x="275" y="107"/>
                    </a:lnTo>
                    <a:lnTo>
                      <a:pt x="252" y="122"/>
                    </a:lnTo>
                    <a:lnTo>
                      <a:pt x="229" y="136"/>
                    </a:lnTo>
                    <a:lnTo>
                      <a:pt x="208" y="152"/>
                    </a:lnTo>
                    <a:lnTo>
                      <a:pt x="187" y="168"/>
                    </a:lnTo>
                    <a:lnTo>
                      <a:pt x="167" y="186"/>
                    </a:lnTo>
                    <a:lnTo>
                      <a:pt x="147" y="204"/>
                    </a:lnTo>
                    <a:lnTo>
                      <a:pt x="129" y="222"/>
                    </a:lnTo>
                    <a:lnTo>
                      <a:pt x="111" y="241"/>
                    </a:lnTo>
                    <a:lnTo>
                      <a:pt x="95" y="261"/>
                    </a:lnTo>
                    <a:lnTo>
                      <a:pt x="77" y="282"/>
                    </a:lnTo>
                    <a:lnTo>
                      <a:pt x="62" y="303"/>
                    </a:lnTo>
                    <a:lnTo>
                      <a:pt x="46" y="325"/>
                    </a:lnTo>
                    <a:lnTo>
                      <a:pt x="31" y="349"/>
                    </a:lnTo>
                    <a:lnTo>
                      <a:pt x="17" y="374"/>
                    </a:lnTo>
                    <a:lnTo>
                      <a:pt x="4" y="398"/>
                    </a:lnTo>
                    <a:lnTo>
                      <a:pt x="2" y="401"/>
                    </a:lnTo>
                    <a:lnTo>
                      <a:pt x="0" y="404"/>
                    </a:lnTo>
                    <a:lnTo>
                      <a:pt x="0" y="409"/>
                    </a:lnTo>
                    <a:lnTo>
                      <a:pt x="2" y="413"/>
                    </a:lnTo>
                    <a:lnTo>
                      <a:pt x="23" y="456"/>
                    </a:lnTo>
                    <a:lnTo>
                      <a:pt x="48" y="497"/>
                    </a:lnTo>
                    <a:lnTo>
                      <a:pt x="77" y="534"/>
                    </a:lnTo>
                    <a:lnTo>
                      <a:pt x="111" y="568"/>
                    </a:lnTo>
                    <a:lnTo>
                      <a:pt x="149" y="598"/>
                    </a:lnTo>
                    <a:lnTo>
                      <a:pt x="188" y="626"/>
                    </a:lnTo>
                    <a:lnTo>
                      <a:pt x="231" y="650"/>
                    </a:lnTo>
                    <a:lnTo>
                      <a:pt x="275" y="673"/>
                    </a:lnTo>
                    <a:lnTo>
                      <a:pt x="320" y="692"/>
                    </a:lnTo>
                    <a:lnTo>
                      <a:pt x="366" y="708"/>
                    </a:lnTo>
                    <a:lnTo>
                      <a:pt x="412" y="721"/>
                    </a:lnTo>
                    <a:lnTo>
                      <a:pt x="458" y="733"/>
                    </a:lnTo>
                    <a:lnTo>
                      <a:pt x="502" y="742"/>
                    </a:lnTo>
                    <a:lnTo>
                      <a:pt x="544" y="749"/>
                    </a:lnTo>
                    <a:lnTo>
                      <a:pt x="585" y="752"/>
                    </a:lnTo>
                    <a:lnTo>
                      <a:pt x="624" y="754"/>
                    </a:lnTo>
                    <a:lnTo>
                      <a:pt x="667" y="754"/>
                    </a:lnTo>
                    <a:lnTo>
                      <a:pt x="709" y="750"/>
                    </a:lnTo>
                    <a:lnTo>
                      <a:pt x="752" y="746"/>
                    </a:lnTo>
                    <a:lnTo>
                      <a:pt x="796" y="737"/>
                    </a:lnTo>
                    <a:lnTo>
                      <a:pt x="838" y="728"/>
                    </a:lnTo>
                    <a:lnTo>
                      <a:pt x="881" y="715"/>
                    </a:lnTo>
                    <a:lnTo>
                      <a:pt x="923" y="700"/>
                    </a:lnTo>
                    <a:lnTo>
                      <a:pt x="966" y="684"/>
                    </a:lnTo>
                    <a:lnTo>
                      <a:pt x="1008" y="666"/>
                    </a:lnTo>
                    <a:lnTo>
                      <a:pt x="1049" y="645"/>
                    </a:lnTo>
                    <a:lnTo>
                      <a:pt x="1090" y="623"/>
                    </a:lnTo>
                    <a:lnTo>
                      <a:pt x="1129" y="598"/>
                    </a:lnTo>
                    <a:lnTo>
                      <a:pt x="1167" y="571"/>
                    </a:lnTo>
                    <a:lnTo>
                      <a:pt x="1204" y="543"/>
                    </a:lnTo>
                    <a:lnTo>
                      <a:pt x="1239" y="514"/>
                    </a:lnTo>
                    <a:lnTo>
                      <a:pt x="1273" y="482"/>
                    </a:lnTo>
                    <a:lnTo>
                      <a:pt x="1278" y="477"/>
                    </a:lnTo>
                    <a:lnTo>
                      <a:pt x="1291" y="464"/>
                    </a:lnTo>
                    <a:lnTo>
                      <a:pt x="1302" y="451"/>
                    </a:lnTo>
                    <a:lnTo>
                      <a:pt x="1307" y="446"/>
                    </a:lnTo>
                    <a:lnTo>
                      <a:pt x="1310" y="442"/>
                    </a:lnTo>
                    <a:lnTo>
                      <a:pt x="1314" y="435"/>
                    </a:lnTo>
                    <a:lnTo>
                      <a:pt x="1312" y="429"/>
                    </a:lnTo>
                    <a:lnTo>
                      <a:pt x="1309" y="422"/>
                    </a:lnTo>
                    <a:lnTo>
                      <a:pt x="1302" y="419"/>
                    </a:lnTo>
                    <a:lnTo>
                      <a:pt x="1296" y="417"/>
                    </a:lnTo>
                    <a:lnTo>
                      <a:pt x="1288" y="421"/>
                    </a:lnTo>
                    <a:lnTo>
                      <a:pt x="1283" y="424"/>
                    </a:lnTo>
                    <a:lnTo>
                      <a:pt x="1248" y="459"/>
                    </a:lnTo>
                    <a:lnTo>
                      <a:pt x="1216" y="490"/>
                    </a:lnTo>
                    <a:lnTo>
                      <a:pt x="1181" y="518"/>
                    </a:lnTo>
                    <a:lnTo>
                      <a:pt x="1147" y="545"/>
                    </a:lnTo>
                    <a:lnTo>
                      <a:pt x="1110" y="571"/>
                    </a:lnTo>
                    <a:lnTo>
                      <a:pt x="1072" y="594"/>
                    </a:lnTo>
                    <a:lnTo>
                      <a:pt x="1034" y="616"/>
                    </a:lnTo>
                    <a:lnTo>
                      <a:pt x="995" y="636"/>
                    </a:lnTo>
                    <a:lnTo>
                      <a:pt x="954" y="653"/>
                    </a:lnTo>
                    <a:lnTo>
                      <a:pt x="914" y="670"/>
                    </a:lnTo>
                    <a:lnTo>
                      <a:pt x="873" y="682"/>
                    </a:lnTo>
                    <a:lnTo>
                      <a:pt x="832" y="695"/>
                    </a:lnTo>
                    <a:lnTo>
                      <a:pt x="789" y="704"/>
                    </a:lnTo>
                    <a:lnTo>
                      <a:pt x="749" y="712"/>
                    </a:lnTo>
                    <a:lnTo>
                      <a:pt x="708" y="716"/>
                    </a:lnTo>
                    <a:lnTo>
                      <a:pt x="667" y="720"/>
                    </a:lnTo>
                    <a:lnTo>
                      <a:pt x="626" y="720"/>
                    </a:lnTo>
                    <a:lnTo>
                      <a:pt x="590" y="718"/>
                    </a:lnTo>
                    <a:lnTo>
                      <a:pt x="552" y="715"/>
                    </a:lnTo>
                    <a:lnTo>
                      <a:pt x="513" y="708"/>
                    </a:lnTo>
                    <a:lnTo>
                      <a:pt x="471" y="700"/>
                    </a:lnTo>
                    <a:lnTo>
                      <a:pt x="428" y="691"/>
                    </a:lnTo>
                    <a:lnTo>
                      <a:pt x="386" y="678"/>
                    </a:lnTo>
                    <a:lnTo>
                      <a:pt x="342" y="663"/>
                    </a:lnTo>
                    <a:lnTo>
                      <a:pt x="299" y="645"/>
                    </a:lnTo>
                    <a:lnTo>
                      <a:pt x="257" y="624"/>
                    </a:lnTo>
                    <a:lnTo>
                      <a:pt x="218" y="602"/>
                    </a:lnTo>
                    <a:lnTo>
                      <a:pt x="178" y="577"/>
                    </a:lnTo>
                    <a:lnTo>
                      <a:pt x="142" y="548"/>
                    </a:lnTo>
                    <a:lnTo>
                      <a:pt x="111" y="518"/>
                    </a:lnTo>
                    <a:lnTo>
                      <a:pt x="82" y="484"/>
                    </a:lnTo>
                    <a:lnTo>
                      <a:pt x="57" y="448"/>
                    </a:lnTo>
                    <a:lnTo>
                      <a:pt x="38" y="408"/>
                    </a:lnTo>
                    <a:lnTo>
                      <a:pt x="51" y="385"/>
                    </a:lnTo>
                    <a:lnTo>
                      <a:pt x="64" y="362"/>
                    </a:lnTo>
                    <a:lnTo>
                      <a:pt x="79" y="340"/>
                    </a:lnTo>
                    <a:lnTo>
                      <a:pt x="92" y="319"/>
                    </a:lnTo>
                    <a:lnTo>
                      <a:pt x="108" y="299"/>
                    </a:lnTo>
                    <a:lnTo>
                      <a:pt x="123" y="280"/>
                    </a:lnTo>
                    <a:lnTo>
                      <a:pt x="139" y="261"/>
                    </a:lnTo>
                    <a:lnTo>
                      <a:pt x="157" y="243"/>
                    </a:lnTo>
                    <a:lnTo>
                      <a:pt x="173" y="225"/>
                    </a:lnTo>
                    <a:lnTo>
                      <a:pt x="193" y="209"/>
                    </a:lnTo>
                    <a:lnTo>
                      <a:pt x="211" y="193"/>
                    </a:lnTo>
                    <a:lnTo>
                      <a:pt x="231" y="178"/>
                    </a:lnTo>
                    <a:lnTo>
                      <a:pt x="250" y="164"/>
                    </a:lnTo>
                    <a:lnTo>
                      <a:pt x="271" y="149"/>
                    </a:lnTo>
                    <a:lnTo>
                      <a:pt x="293" y="136"/>
                    </a:lnTo>
                    <a:lnTo>
                      <a:pt x="316" y="123"/>
                    </a:lnTo>
                    <a:lnTo>
                      <a:pt x="360" y="100"/>
                    </a:lnTo>
                    <a:lnTo>
                      <a:pt x="404" y="83"/>
                    </a:lnTo>
                    <a:lnTo>
                      <a:pt x="450" y="67"/>
                    </a:lnTo>
                    <a:lnTo>
                      <a:pt x="497" y="54"/>
                    </a:lnTo>
                    <a:lnTo>
                      <a:pt x="543" y="44"/>
                    </a:lnTo>
                    <a:lnTo>
                      <a:pt x="592" y="37"/>
                    </a:lnTo>
                    <a:lnTo>
                      <a:pt x="639" y="34"/>
                    </a:lnTo>
                    <a:lnTo>
                      <a:pt x="688" y="33"/>
                    </a:lnTo>
                    <a:lnTo>
                      <a:pt x="737" y="36"/>
                    </a:lnTo>
                    <a:lnTo>
                      <a:pt x="786" y="42"/>
                    </a:lnTo>
                    <a:lnTo>
                      <a:pt x="835" y="50"/>
                    </a:lnTo>
                    <a:lnTo>
                      <a:pt x="884" y="62"/>
                    </a:lnTo>
                    <a:lnTo>
                      <a:pt x="935" y="78"/>
                    </a:lnTo>
                    <a:lnTo>
                      <a:pt x="984" y="96"/>
                    </a:lnTo>
                    <a:lnTo>
                      <a:pt x="1031" y="117"/>
                    </a:lnTo>
                    <a:lnTo>
                      <a:pt x="1080" y="141"/>
                    </a:lnTo>
                    <a:lnTo>
                      <a:pt x="1113" y="160"/>
                    </a:lnTo>
                    <a:lnTo>
                      <a:pt x="1144" y="181"/>
                    </a:lnTo>
                    <a:lnTo>
                      <a:pt x="1175" y="206"/>
                    </a:lnTo>
                    <a:lnTo>
                      <a:pt x="1204" y="231"/>
                    </a:lnTo>
                    <a:lnTo>
                      <a:pt x="1234" y="259"/>
                    </a:lnTo>
                    <a:lnTo>
                      <a:pt x="1261" y="288"/>
                    </a:lnTo>
                    <a:lnTo>
                      <a:pt x="1289" y="319"/>
                    </a:lnTo>
                    <a:lnTo>
                      <a:pt x="1315" y="351"/>
                    </a:lnTo>
                    <a:lnTo>
                      <a:pt x="1342" y="383"/>
                    </a:lnTo>
                    <a:lnTo>
                      <a:pt x="1366" y="417"/>
                    </a:lnTo>
                    <a:lnTo>
                      <a:pt x="1391" y="451"/>
                    </a:lnTo>
                    <a:lnTo>
                      <a:pt x="1413" y="487"/>
                    </a:lnTo>
                    <a:lnTo>
                      <a:pt x="1436" y="521"/>
                    </a:lnTo>
                    <a:lnTo>
                      <a:pt x="1458" y="555"/>
                    </a:lnTo>
                    <a:lnTo>
                      <a:pt x="1479" y="589"/>
                    </a:lnTo>
                    <a:lnTo>
                      <a:pt x="1500" y="621"/>
                    </a:lnTo>
                    <a:lnTo>
                      <a:pt x="1503" y="626"/>
                    </a:lnTo>
                    <a:lnTo>
                      <a:pt x="1507" y="628"/>
                    </a:lnTo>
                    <a:lnTo>
                      <a:pt x="1511" y="629"/>
                    </a:lnTo>
                    <a:lnTo>
                      <a:pt x="1516" y="629"/>
                    </a:lnTo>
                    <a:lnTo>
                      <a:pt x="1521" y="628"/>
                    </a:lnTo>
                    <a:lnTo>
                      <a:pt x="1526" y="624"/>
                    </a:lnTo>
                    <a:lnTo>
                      <a:pt x="1529" y="621"/>
                    </a:lnTo>
                    <a:lnTo>
                      <a:pt x="1531" y="616"/>
                    </a:lnTo>
                    <a:lnTo>
                      <a:pt x="1549" y="503"/>
                    </a:lnTo>
                    <a:lnTo>
                      <a:pt x="1557" y="359"/>
                    </a:lnTo>
                    <a:lnTo>
                      <a:pt x="1556" y="220"/>
                    </a:lnTo>
                    <a:lnTo>
                      <a:pt x="1546" y="115"/>
                    </a:lnTo>
                    <a:lnTo>
                      <a:pt x="1544" y="110"/>
                    </a:lnTo>
                    <a:lnTo>
                      <a:pt x="1541" y="105"/>
                    </a:lnTo>
                    <a:lnTo>
                      <a:pt x="1538" y="102"/>
                    </a:lnTo>
                    <a:lnTo>
                      <a:pt x="1531" y="100"/>
                    </a:lnTo>
                    <a:lnTo>
                      <a:pt x="1526" y="100"/>
                    </a:lnTo>
                    <a:lnTo>
                      <a:pt x="1521" y="104"/>
                    </a:lnTo>
                    <a:lnTo>
                      <a:pt x="1516" y="107"/>
                    </a:lnTo>
                    <a:lnTo>
                      <a:pt x="1513" y="112"/>
                    </a:lnTo>
                    <a:lnTo>
                      <a:pt x="1505" y="131"/>
                    </a:lnTo>
                    <a:lnTo>
                      <a:pt x="1495" y="152"/>
                    </a:lnTo>
                    <a:lnTo>
                      <a:pt x="1482" y="173"/>
                    </a:lnTo>
                    <a:lnTo>
                      <a:pt x="1469" y="196"/>
                    </a:lnTo>
                    <a:lnTo>
                      <a:pt x="1454" y="220"/>
                    </a:lnTo>
                    <a:lnTo>
                      <a:pt x="1436" y="244"/>
                    </a:lnTo>
                    <a:lnTo>
                      <a:pt x="1418" y="270"/>
                    </a:lnTo>
                    <a:lnTo>
                      <a:pt x="1397" y="296"/>
                    </a:lnTo>
                    <a:lnTo>
                      <a:pt x="1394" y="301"/>
                    </a:lnTo>
                    <a:lnTo>
                      <a:pt x="1394" y="307"/>
                    </a:lnTo>
                    <a:lnTo>
                      <a:pt x="1395" y="316"/>
                    </a:lnTo>
                    <a:lnTo>
                      <a:pt x="1400" y="320"/>
                    </a:lnTo>
                    <a:lnTo>
                      <a:pt x="1405" y="324"/>
                    </a:lnTo>
                    <a:lnTo>
                      <a:pt x="1413" y="324"/>
                    </a:lnTo>
                    <a:lnTo>
                      <a:pt x="1420" y="320"/>
                    </a:lnTo>
                    <a:lnTo>
                      <a:pt x="1425" y="317"/>
                    </a:lnTo>
                    <a:lnTo>
                      <a:pt x="1440" y="298"/>
                    </a:lnTo>
                    <a:lnTo>
                      <a:pt x="1453" y="280"/>
                    </a:lnTo>
                    <a:lnTo>
                      <a:pt x="1466" y="262"/>
                    </a:lnTo>
                    <a:lnTo>
                      <a:pt x="1479" y="244"/>
                    </a:lnTo>
                    <a:lnTo>
                      <a:pt x="1490" y="227"/>
                    </a:lnTo>
                    <a:lnTo>
                      <a:pt x="1500" y="210"/>
                    </a:lnTo>
                    <a:lnTo>
                      <a:pt x="1510" y="194"/>
                    </a:lnTo>
                    <a:lnTo>
                      <a:pt x="1520" y="178"/>
                    </a:lnTo>
                    <a:lnTo>
                      <a:pt x="1521" y="207"/>
                    </a:lnTo>
                    <a:lnTo>
                      <a:pt x="1521" y="240"/>
                    </a:lnTo>
                    <a:lnTo>
                      <a:pt x="1523" y="273"/>
                    </a:lnTo>
                    <a:lnTo>
                      <a:pt x="1523" y="309"/>
                    </a:lnTo>
                    <a:lnTo>
                      <a:pt x="1521" y="377"/>
                    </a:lnTo>
                    <a:lnTo>
                      <a:pt x="1520" y="445"/>
                    </a:lnTo>
                    <a:lnTo>
                      <a:pt x="1515" y="510"/>
                    </a:lnTo>
                    <a:lnTo>
                      <a:pt x="1507" y="568"/>
                    </a:lnTo>
                    <a:lnTo>
                      <a:pt x="1487" y="535"/>
                    </a:lnTo>
                    <a:lnTo>
                      <a:pt x="1466" y="503"/>
                    </a:lnTo>
                    <a:lnTo>
                      <a:pt x="1444" y="471"/>
                    </a:lnTo>
                    <a:lnTo>
                      <a:pt x="1422" y="437"/>
                    </a:lnTo>
                    <a:lnTo>
                      <a:pt x="1399" y="404"/>
                    </a:lnTo>
                    <a:lnTo>
                      <a:pt x="1376" y="372"/>
                    </a:lnTo>
                    <a:lnTo>
                      <a:pt x="1351" y="341"/>
                    </a:lnTo>
                    <a:lnTo>
                      <a:pt x="1327" y="309"/>
                    </a:lnTo>
                    <a:lnTo>
                      <a:pt x="1301" y="280"/>
                    </a:lnTo>
                    <a:lnTo>
                      <a:pt x="1275" y="251"/>
                    </a:lnTo>
                    <a:lnTo>
                      <a:pt x="1247" y="223"/>
                    </a:lnTo>
                    <a:lnTo>
                      <a:pt x="1219" y="196"/>
                    </a:lnTo>
                    <a:lnTo>
                      <a:pt x="1190" y="172"/>
                    </a:lnTo>
                    <a:lnTo>
                      <a:pt x="1160" y="149"/>
                    </a:lnTo>
                    <a:lnTo>
                      <a:pt x="1129" y="128"/>
                    </a:lnTo>
                    <a:lnTo>
                      <a:pt x="1096" y="110"/>
                    </a:lnTo>
                    <a:lnTo>
                      <a:pt x="1046" y="86"/>
                    </a:lnTo>
                    <a:lnTo>
                      <a:pt x="995" y="63"/>
                    </a:lnTo>
                    <a:lnTo>
                      <a:pt x="945" y="46"/>
                    </a:lnTo>
                    <a:lnTo>
                      <a:pt x="892" y="29"/>
                    </a:lnTo>
                    <a:lnTo>
                      <a:pt x="842" y="18"/>
                    </a:lnTo>
                    <a:lnTo>
                      <a:pt x="789" y="8"/>
                    </a:lnTo>
                    <a:lnTo>
                      <a:pt x="739" y="3"/>
                    </a:lnTo>
                    <a:lnTo>
                      <a:pt x="688" y="0"/>
                    </a:lnTo>
                    <a:lnTo>
                      <a:pt x="637" y="0"/>
                    </a:lnTo>
                    <a:lnTo>
                      <a:pt x="587" y="5"/>
                    </a:lnTo>
                    <a:lnTo>
                      <a:pt x="536" y="12"/>
                    </a:lnTo>
                    <a:lnTo>
                      <a:pt x="487" y="21"/>
                    </a:lnTo>
                    <a:lnTo>
                      <a:pt x="440" y="34"/>
                    </a:lnTo>
                    <a:lnTo>
                      <a:pt x="391" y="52"/>
                    </a:lnTo>
                    <a:lnTo>
                      <a:pt x="345" y="71"/>
                    </a:lnTo>
                    <a:lnTo>
                      <a:pt x="299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302" name="Freeform 158"/>
              <p:cNvSpPr>
                <a:spLocks noChangeAspect="1"/>
              </p:cNvSpPr>
              <p:nvPr/>
            </p:nvSpPr>
            <p:spPr bwMode="auto">
              <a:xfrm>
                <a:off x="5259" y="180"/>
                <a:ext cx="193" cy="88"/>
              </a:xfrm>
              <a:custGeom>
                <a:avLst/>
                <a:gdLst>
                  <a:gd name="T0" fmla="*/ 2 w 437"/>
                  <a:gd name="T1" fmla="*/ 94 h 199"/>
                  <a:gd name="T2" fmla="*/ 0 w 437"/>
                  <a:gd name="T3" fmla="*/ 100 h 199"/>
                  <a:gd name="T4" fmla="*/ 0 w 437"/>
                  <a:gd name="T5" fmla="*/ 107 h 199"/>
                  <a:gd name="T6" fmla="*/ 2 w 437"/>
                  <a:gd name="T7" fmla="*/ 112 h 199"/>
                  <a:gd name="T8" fmla="*/ 7 w 437"/>
                  <a:gd name="T9" fmla="*/ 116 h 199"/>
                  <a:gd name="T10" fmla="*/ 13 w 437"/>
                  <a:gd name="T11" fmla="*/ 118 h 199"/>
                  <a:gd name="T12" fmla="*/ 20 w 437"/>
                  <a:gd name="T13" fmla="*/ 118 h 199"/>
                  <a:gd name="T14" fmla="*/ 25 w 437"/>
                  <a:gd name="T15" fmla="*/ 116 h 199"/>
                  <a:gd name="T16" fmla="*/ 30 w 437"/>
                  <a:gd name="T17" fmla="*/ 112 h 199"/>
                  <a:gd name="T18" fmla="*/ 44 w 437"/>
                  <a:gd name="T19" fmla="*/ 91 h 199"/>
                  <a:gd name="T20" fmla="*/ 61 w 437"/>
                  <a:gd name="T21" fmla="*/ 74 h 199"/>
                  <a:gd name="T22" fmla="*/ 79 w 437"/>
                  <a:gd name="T23" fmla="*/ 60 h 199"/>
                  <a:gd name="T24" fmla="*/ 97 w 437"/>
                  <a:gd name="T25" fmla="*/ 49 h 199"/>
                  <a:gd name="T26" fmla="*/ 116 w 437"/>
                  <a:gd name="T27" fmla="*/ 40 h 199"/>
                  <a:gd name="T28" fmla="*/ 139 w 437"/>
                  <a:gd name="T29" fmla="*/ 36 h 199"/>
                  <a:gd name="T30" fmla="*/ 160 w 437"/>
                  <a:gd name="T31" fmla="*/ 34 h 199"/>
                  <a:gd name="T32" fmla="*/ 185 w 437"/>
                  <a:gd name="T33" fmla="*/ 34 h 199"/>
                  <a:gd name="T34" fmla="*/ 219 w 437"/>
                  <a:gd name="T35" fmla="*/ 39 h 199"/>
                  <a:gd name="T36" fmla="*/ 252 w 437"/>
                  <a:gd name="T37" fmla="*/ 49 h 199"/>
                  <a:gd name="T38" fmla="*/ 283 w 437"/>
                  <a:gd name="T39" fmla="*/ 63 h 199"/>
                  <a:gd name="T40" fmla="*/ 312 w 437"/>
                  <a:gd name="T41" fmla="*/ 81 h 199"/>
                  <a:gd name="T42" fmla="*/ 340 w 437"/>
                  <a:gd name="T43" fmla="*/ 104 h 199"/>
                  <a:gd name="T44" fmla="*/ 365 w 437"/>
                  <a:gd name="T45" fmla="*/ 129 h 199"/>
                  <a:gd name="T46" fmla="*/ 386 w 437"/>
                  <a:gd name="T47" fmla="*/ 158 h 199"/>
                  <a:gd name="T48" fmla="*/ 405 w 437"/>
                  <a:gd name="T49" fmla="*/ 191 h 199"/>
                  <a:gd name="T50" fmla="*/ 409 w 437"/>
                  <a:gd name="T51" fmla="*/ 196 h 199"/>
                  <a:gd name="T52" fmla="*/ 415 w 437"/>
                  <a:gd name="T53" fmla="*/ 199 h 199"/>
                  <a:gd name="T54" fmla="*/ 422 w 437"/>
                  <a:gd name="T55" fmla="*/ 199 h 199"/>
                  <a:gd name="T56" fmla="*/ 428 w 437"/>
                  <a:gd name="T57" fmla="*/ 197 h 199"/>
                  <a:gd name="T58" fmla="*/ 433 w 437"/>
                  <a:gd name="T59" fmla="*/ 194 h 199"/>
                  <a:gd name="T60" fmla="*/ 437 w 437"/>
                  <a:gd name="T61" fmla="*/ 188 h 199"/>
                  <a:gd name="T62" fmla="*/ 437 w 437"/>
                  <a:gd name="T63" fmla="*/ 181 h 199"/>
                  <a:gd name="T64" fmla="*/ 435 w 437"/>
                  <a:gd name="T65" fmla="*/ 175 h 199"/>
                  <a:gd name="T66" fmla="*/ 414 w 437"/>
                  <a:gd name="T67" fmla="*/ 139 h 199"/>
                  <a:gd name="T68" fmla="*/ 389 w 437"/>
                  <a:gd name="T69" fmla="*/ 107 h 199"/>
                  <a:gd name="T70" fmla="*/ 361 w 437"/>
                  <a:gd name="T71" fmla="*/ 78 h 199"/>
                  <a:gd name="T72" fmla="*/ 332 w 437"/>
                  <a:gd name="T73" fmla="*/ 53 h 199"/>
                  <a:gd name="T74" fmla="*/ 298 w 437"/>
                  <a:gd name="T75" fmla="*/ 34 h 199"/>
                  <a:gd name="T76" fmla="*/ 263 w 437"/>
                  <a:gd name="T77" fmla="*/ 18 h 199"/>
                  <a:gd name="T78" fmla="*/ 227 w 437"/>
                  <a:gd name="T79" fmla="*/ 7 h 199"/>
                  <a:gd name="T80" fmla="*/ 188 w 437"/>
                  <a:gd name="T81" fmla="*/ 2 h 199"/>
                  <a:gd name="T82" fmla="*/ 159 w 437"/>
                  <a:gd name="T83" fmla="*/ 0 h 199"/>
                  <a:gd name="T84" fmla="*/ 133 w 437"/>
                  <a:gd name="T85" fmla="*/ 3 h 199"/>
                  <a:gd name="T86" fmla="*/ 107 w 437"/>
                  <a:gd name="T87" fmla="*/ 8 h 199"/>
                  <a:gd name="T88" fmla="*/ 82 w 437"/>
                  <a:gd name="T89" fmla="*/ 18 h 199"/>
                  <a:gd name="T90" fmla="*/ 59 w 437"/>
                  <a:gd name="T91" fmla="*/ 32 h 199"/>
                  <a:gd name="T92" fmla="*/ 38 w 437"/>
                  <a:gd name="T93" fmla="*/ 49 h 199"/>
                  <a:gd name="T94" fmla="*/ 20 w 437"/>
                  <a:gd name="T95" fmla="*/ 70 h 199"/>
                  <a:gd name="T96" fmla="*/ 2 w 437"/>
                  <a:gd name="T97" fmla="*/ 94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437" h="199">
                    <a:moveTo>
                      <a:pt x="2" y="94"/>
                    </a:moveTo>
                    <a:lnTo>
                      <a:pt x="0" y="100"/>
                    </a:lnTo>
                    <a:lnTo>
                      <a:pt x="0" y="107"/>
                    </a:lnTo>
                    <a:lnTo>
                      <a:pt x="2" y="112"/>
                    </a:lnTo>
                    <a:lnTo>
                      <a:pt x="7" y="116"/>
                    </a:lnTo>
                    <a:lnTo>
                      <a:pt x="13" y="118"/>
                    </a:lnTo>
                    <a:lnTo>
                      <a:pt x="20" y="118"/>
                    </a:lnTo>
                    <a:lnTo>
                      <a:pt x="25" y="116"/>
                    </a:lnTo>
                    <a:lnTo>
                      <a:pt x="30" y="112"/>
                    </a:lnTo>
                    <a:lnTo>
                      <a:pt x="44" y="91"/>
                    </a:lnTo>
                    <a:lnTo>
                      <a:pt x="61" y="74"/>
                    </a:lnTo>
                    <a:lnTo>
                      <a:pt x="79" y="60"/>
                    </a:lnTo>
                    <a:lnTo>
                      <a:pt x="97" y="49"/>
                    </a:lnTo>
                    <a:lnTo>
                      <a:pt x="116" y="40"/>
                    </a:lnTo>
                    <a:lnTo>
                      <a:pt x="139" y="36"/>
                    </a:lnTo>
                    <a:lnTo>
                      <a:pt x="160" y="34"/>
                    </a:lnTo>
                    <a:lnTo>
                      <a:pt x="185" y="34"/>
                    </a:lnTo>
                    <a:lnTo>
                      <a:pt x="219" y="39"/>
                    </a:lnTo>
                    <a:lnTo>
                      <a:pt x="252" y="49"/>
                    </a:lnTo>
                    <a:lnTo>
                      <a:pt x="283" y="63"/>
                    </a:lnTo>
                    <a:lnTo>
                      <a:pt x="312" y="81"/>
                    </a:lnTo>
                    <a:lnTo>
                      <a:pt x="340" y="104"/>
                    </a:lnTo>
                    <a:lnTo>
                      <a:pt x="365" y="129"/>
                    </a:lnTo>
                    <a:lnTo>
                      <a:pt x="386" y="158"/>
                    </a:lnTo>
                    <a:lnTo>
                      <a:pt x="405" y="191"/>
                    </a:lnTo>
                    <a:lnTo>
                      <a:pt x="409" y="196"/>
                    </a:lnTo>
                    <a:lnTo>
                      <a:pt x="415" y="199"/>
                    </a:lnTo>
                    <a:lnTo>
                      <a:pt x="422" y="199"/>
                    </a:lnTo>
                    <a:lnTo>
                      <a:pt x="428" y="197"/>
                    </a:lnTo>
                    <a:lnTo>
                      <a:pt x="433" y="194"/>
                    </a:lnTo>
                    <a:lnTo>
                      <a:pt x="437" y="188"/>
                    </a:lnTo>
                    <a:lnTo>
                      <a:pt x="437" y="181"/>
                    </a:lnTo>
                    <a:lnTo>
                      <a:pt x="435" y="175"/>
                    </a:lnTo>
                    <a:lnTo>
                      <a:pt x="414" y="139"/>
                    </a:lnTo>
                    <a:lnTo>
                      <a:pt x="389" y="107"/>
                    </a:lnTo>
                    <a:lnTo>
                      <a:pt x="361" y="78"/>
                    </a:lnTo>
                    <a:lnTo>
                      <a:pt x="332" y="53"/>
                    </a:lnTo>
                    <a:lnTo>
                      <a:pt x="298" y="34"/>
                    </a:lnTo>
                    <a:lnTo>
                      <a:pt x="263" y="18"/>
                    </a:lnTo>
                    <a:lnTo>
                      <a:pt x="227" y="7"/>
                    </a:lnTo>
                    <a:lnTo>
                      <a:pt x="188" y="2"/>
                    </a:lnTo>
                    <a:lnTo>
                      <a:pt x="159" y="0"/>
                    </a:lnTo>
                    <a:lnTo>
                      <a:pt x="133" y="3"/>
                    </a:lnTo>
                    <a:lnTo>
                      <a:pt x="107" y="8"/>
                    </a:lnTo>
                    <a:lnTo>
                      <a:pt x="82" y="18"/>
                    </a:lnTo>
                    <a:lnTo>
                      <a:pt x="59" y="32"/>
                    </a:lnTo>
                    <a:lnTo>
                      <a:pt x="38" y="49"/>
                    </a:lnTo>
                    <a:lnTo>
                      <a:pt x="20" y="70"/>
                    </a:lnTo>
                    <a:lnTo>
                      <a:pt x="2" y="9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303" name="Freeform 159"/>
              <p:cNvSpPr>
                <a:spLocks noChangeAspect="1"/>
              </p:cNvSpPr>
              <p:nvPr/>
            </p:nvSpPr>
            <p:spPr bwMode="auto">
              <a:xfrm>
                <a:off x="5261" y="558"/>
                <a:ext cx="195" cy="86"/>
              </a:xfrm>
              <a:custGeom>
                <a:avLst/>
                <a:gdLst>
                  <a:gd name="T0" fmla="*/ 400 w 441"/>
                  <a:gd name="T1" fmla="*/ 34 h 195"/>
                  <a:gd name="T2" fmla="*/ 378 w 441"/>
                  <a:gd name="T3" fmla="*/ 72 h 195"/>
                  <a:gd name="T4" fmla="*/ 348 w 441"/>
                  <a:gd name="T5" fmla="*/ 106 h 195"/>
                  <a:gd name="T6" fmla="*/ 312 w 441"/>
                  <a:gd name="T7" fmla="*/ 132 h 195"/>
                  <a:gd name="T8" fmla="*/ 276 w 441"/>
                  <a:gd name="T9" fmla="*/ 150 h 195"/>
                  <a:gd name="T10" fmla="*/ 235 w 441"/>
                  <a:gd name="T11" fmla="*/ 160 h 195"/>
                  <a:gd name="T12" fmla="*/ 185 w 441"/>
                  <a:gd name="T13" fmla="*/ 160 h 195"/>
                  <a:gd name="T14" fmla="*/ 128 w 441"/>
                  <a:gd name="T15" fmla="*/ 148 h 195"/>
                  <a:gd name="T16" fmla="*/ 87 w 441"/>
                  <a:gd name="T17" fmla="*/ 131 h 195"/>
                  <a:gd name="T18" fmla="*/ 69 w 441"/>
                  <a:gd name="T19" fmla="*/ 121 h 195"/>
                  <a:gd name="T20" fmla="*/ 53 w 441"/>
                  <a:gd name="T21" fmla="*/ 111 h 195"/>
                  <a:gd name="T22" fmla="*/ 36 w 441"/>
                  <a:gd name="T23" fmla="*/ 98 h 195"/>
                  <a:gd name="T24" fmla="*/ 25 w 441"/>
                  <a:gd name="T25" fmla="*/ 89 h 195"/>
                  <a:gd name="T26" fmla="*/ 10 w 441"/>
                  <a:gd name="T27" fmla="*/ 90 h 195"/>
                  <a:gd name="T28" fmla="*/ 2 w 441"/>
                  <a:gd name="T29" fmla="*/ 98 h 195"/>
                  <a:gd name="T30" fmla="*/ 2 w 441"/>
                  <a:gd name="T31" fmla="*/ 113 h 195"/>
                  <a:gd name="T32" fmla="*/ 15 w 441"/>
                  <a:gd name="T33" fmla="*/ 124 h 195"/>
                  <a:gd name="T34" fmla="*/ 33 w 441"/>
                  <a:gd name="T35" fmla="*/ 139 h 195"/>
                  <a:gd name="T36" fmla="*/ 51 w 441"/>
                  <a:gd name="T37" fmla="*/ 150 h 195"/>
                  <a:gd name="T38" fmla="*/ 71 w 441"/>
                  <a:gd name="T39" fmla="*/ 161 h 195"/>
                  <a:gd name="T40" fmla="*/ 118 w 441"/>
                  <a:gd name="T41" fmla="*/ 181 h 195"/>
                  <a:gd name="T42" fmla="*/ 183 w 441"/>
                  <a:gd name="T43" fmla="*/ 194 h 195"/>
                  <a:gd name="T44" fmla="*/ 240 w 441"/>
                  <a:gd name="T45" fmla="*/ 194 h 195"/>
                  <a:gd name="T46" fmla="*/ 286 w 441"/>
                  <a:gd name="T47" fmla="*/ 182 h 195"/>
                  <a:gd name="T48" fmla="*/ 329 w 441"/>
                  <a:gd name="T49" fmla="*/ 163 h 195"/>
                  <a:gd name="T50" fmla="*/ 371 w 441"/>
                  <a:gd name="T51" fmla="*/ 131 h 195"/>
                  <a:gd name="T52" fmla="*/ 405 w 441"/>
                  <a:gd name="T53" fmla="*/ 92 h 195"/>
                  <a:gd name="T54" fmla="*/ 430 w 441"/>
                  <a:gd name="T55" fmla="*/ 47 h 195"/>
                  <a:gd name="T56" fmla="*/ 441 w 441"/>
                  <a:gd name="T57" fmla="*/ 16 h 195"/>
                  <a:gd name="T58" fmla="*/ 435 w 441"/>
                  <a:gd name="T59" fmla="*/ 5 h 195"/>
                  <a:gd name="T60" fmla="*/ 423 w 441"/>
                  <a:gd name="T61" fmla="*/ 0 h 195"/>
                  <a:gd name="T62" fmla="*/ 412 w 441"/>
                  <a:gd name="T63" fmla="*/ 6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441" h="195">
                    <a:moveTo>
                      <a:pt x="409" y="13"/>
                    </a:moveTo>
                    <a:lnTo>
                      <a:pt x="400" y="34"/>
                    </a:lnTo>
                    <a:lnTo>
                      <a:pt x="389" y="55"/>
                    </a:lnTo>
                    <a:lnTo>
                      <a:pt x="378" y="72"/>
                    </a:lnTo>
                    <a:lnTo>
                      <a:pt x="363" y="90"/>
                    </a:lnTo>
                    <a:lnTo>
                      <a:pt x="348" y="106"/>
                    </a:lnTo>
                    <a:lnTo>
                      <a:pt x="330" y="121"/>
                    </a:lnTo>
                    <a:lnTo>
                      <a:pt x="312" y="132"/>
                    </a:lnTo>
                    <a:lnTo>
                      <a:pt x="293" y="144"/>
                    </a:lnTo>
                    <a:lnTo>
                      <a:pt x="276" y="150"/>
                    </a:lnTo>
                    <a:lnTo>
                      <a:pt x="257" y="155"/>
                    </a:lnTo>
                    <a:lnTo>
                      <a:pt x="235" y="160"/>
                    </a:lnTo>
                    <a:lnTo>
                      <a:pt x="211" y="161"/>
                    </a:lnTo>
                    <a:lnTo>
                      <a:pt x="185" y="160"/>
                    </a:lnTo>
                    <a:lnTo>
                      <a:pt x="157" y="156"/>
                    </a:lnTo>
                    <a:lnTo>
                      <a:pt x="128" y="148"/>
                    </a:lnTo>
                    <a:lnTo>
                      <a:pt x="97" y="135"/>
                    </a:lnTo>
                    <a:lnTo>
                      <a:pt x="87" y="131"/>
                    </a:lnTo>
                    <a:lnTo>
                      <a:pt x="77" y="126"/>
                    </a:lnTo>
                    <a:lnTo>
                      <a:pt x="69" y="121"/>
                    </a:lnTo>
                    <a:lnTo>
                      <a:pt x="61" y="116"/>
                    </a:lnTo>
                    <a:lnTo>
                      <a:pt x="53" y="111"/>
                    </a:lnTo>
                    <a:lnTo>
                      <a:pt x="44" y="105"/>
                    </a:lnTo>
                    <a:lnTo>
                      <a:pt x="36" y="98"/>
                    </a:lnTo>
                    <a:lnTo>
                      <a:pt x="30" y="92"/>
                    </a:lnTo>
                    <a:lnTo>
                      <a:pt x="25" y="89"/>
                    </a:lnTo>
                    <a:lnTo>
                      <a:pt x="18" y="89"/>
                    </a:lnTo>
                    <a:lnTo>
                      <a:pt x="10" y="90"/>
                    </a:lnTo>
                    <a:lnTo>
                      <a:pt x="5" y="93"/>
                    </a:lnTo>
                    <a:lnTo>
                      <a:pt x="2" y="98"/>
                    </a:lnTo>
                    <a:lnTo>
                      <a:pt x="0" y="105"/>
                    </a:lnTo>
                    <a:lnTo>
                      <a:pt x="2" y="113"/>
                    </a:lnTo>
                    <a:lnTo>
                      <a:pt x="7" y="118"/>
                    </a:lnTo>
                    <a:lnTo>
                      <a:pt x="15" y="124"/>
                    </a:lnTo>
                    <a:lnTo>
                      <a:pt x="23" y="132"/>
                    </a:lnTo>
                    <a:lnTo>
                      <a:pt x="33" y="139"/>
                    </a:lnTo>
                    <a:lnTo>
                      <a:pt x="41" y="144"/>
                    </a:lnTo>
                    <a:lnTo>
                      <a:pt x="51" y="150"/>
                    </a:lnTo>
                    <a:lnTo>
                      <a:pt x="61" y="156"/>
                    </a:lnTo>
                    <a:lnTo>
                      <a:pt x="71" y="161"/>
                    </a:lnTo>
                    <a:lnTo>
                      <a:pt x="82" y="166"/>
                    </a:lnTo>
                    <a:lnTo>
                      <a:pt x="118" y="181"/>
                    </a:lnTo>
                    <a:lnTo>
                      <a:pt x="152" y="189"/>
                    </a:lnTo>
                    <a:lnTo>
                      <a:pt x="183" y="194"/>
                    </a:lnTo>
                    <a:lnTo>
                      <a:pt x="213" y="195"/>
                    </a:lnTo>
                    <a:lnTo>
                      <a:pt x="240" y="194"/>
                    </a:lnTo>
                    <a:lnTo>
                      <a:pt x="265" y="189"/>
                    </a:lnTo>
                    <a:lnTo>
                      <a:pt x="286" y="182"/>
                    </a:lnTo>
                    <a:lnTo>
                      <a:pt x="306" y="174"/>
                    </a:lnTo>
                    <a:lnTo>
                      <a:pt x="329" y="163"/>
                    </a:lnTo>
                    <a:lnTo>
                      <a:pt x="350" y="148"/>
                    </a:lnTo>
                    <a:lnTo>
                      <a:pt x="371" y="131"/>
                    </a:lnTo>
                    <a:lnTo>
                      <a:pt x="389" y="113"/>
                    </a:lnTo>
                    <a:lnTo>
                      <a:pt x="405" y="92"/>
                    </a:lnTo>
                    <a:lnTo>
                      <a:pt x="418" y="71"/>
                    </a:lnTo>
                    <a:lnTo>
                      <a:pt x="430" y="47"/>
                    </a:lnTo>
                    <a:lnTo>
                      <a:pt x="440" y="22"/>
                    </a:lnTo>
                    <a:lnTo>
                      <a:pt x="441" y="16"/>
                    </a:lnTo>
                    <a:lnTo>
                      <a:pt x="440" y="9"/>
                    </a:lnTo>
                    <a:lnTo>
                      <a:pt x="435" y="5"/>
                    </a:lnTo>
                    <a:lnTo>
                      <a:pt x="430" y="1"/>
                    </a:lnTo>
                    <a:lnTo>
                      <a:pt x="423" y="0"/>
                    </a:lnTo>
                    <a:lnTo>
                      <a:pt x="417" y="1"/>
                    </a:lnTo>
                    <a:lnTo>
                      <a:pt x="412" y="6"/>
                    </a:lnTo>
                    <a:lnTo>
                      <a:pt x="409" y="1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304" name="Freeform 160"/>
              <p:cNvSpPr>
                <a:spLocks noChangeAspect="1"/>
              </p:cNvSpPr>
              <p:nvPr/>
            </p:nvSpPr>
            <p:spPr bwMode="auto">
              <a:xfrm>
                <a:off x="5076" y="341"/>
                <a:ext cx="128" cy="124"/>
              </a:xfrm>
              <a:custGeom>
                <a:avLst/>
                <a:gdLst>
                  <a:gd name="T0" fmla="*/ 36 w 291"/>
                  <a:gd name="T1" fmla="*/ 66 h 281"/>
                  <a:gd name="T2" fmla="*/ 21 w 291"/>
                  <a:gd name="T3" fmla="*/ 89 h 281"/>
                  <a:gd name="T4" fmla="*/ 11 w 291"/>
                  <a:gd name="T5" fmla="*/ 111 h 281"/>
                  <a:gd name="T6" fmla="*/ 3 w 291"/>
                  <a:gd name="T7" fmla="*/ 137 h 281"/>
                  <a:gd name="T8" fmla="*/ 0 w 291"/>
                  <a:gd name="T9" fmla="*/ 163 h 281"/>
                  <a:gd name="T10" fmla="*/ 0 w 291"/>
                  <a:gd name="T11" fmla="*/ 189 h 281"/>
                  <a:gd name="T12" fmla="*/ 7 w 291"/>
                  <a:gd name="T13" fmla="*/ 212 h 281"/>
                  <a:gd name="T14" fmla="*/ 20 w 291"/>
                  <a:gd name="T15" fmla="*/ 234 h 281"/>
                  <a:gd name="T16" fmla="*/ 38 w 291"/>
                  <a:gd name="T17" fmla="*/ 254 h 281"/>
                  <a:gd name="T18" fmla="*/ 57 w 291"/>
                  <a:gd name="T19" fmla="*/ 267 h 281"/>
                  <a:gd name="T20" fmla="*/ 78 w 291"/>
                  <a:gd name="T21" fmla="*/ 275 h 281"/>
                  <a:gd name="T22" fmla="*/ 100 w 291"/>
                  <a:gd name="T23" fmla="*/ 279 h 281"/>
                  <a:gd name="T24" fmla="*/ 124 w 291"/>
                  <a:gd name="T25" fmla="*/ 281 h 281"/>
                  <a:gd name="T26" fmla="*/ 147 w 291"/>
                  <a:gd name="T27" fmla="*/ 279 h 281"/>
                  <a:gd name="T28" fmla="*/ 170 w 291"/>
                  <a:gd name="T29" fmla="*/ 275 h 281"/>
                  <a:gd name="T30" fmla="*/ 193 w 291"/>
                  <a:gd name="T31" fmla="*/ 267 h 281"/>
                  <a:gd name="T32" fmla="*/ 212 w 291"/>
                  <a:gd name="T33" fmla="*/ 257 h 281"/>
                  <a:gd name="T34" fmla="*/ 237 w 291"/>
                  <a:gd name="T35" fmla="*/ 237 h 281"/>
                  <a:gd name="T36" fmla="*/ 258 w 291"/>
                  <a:gd name="T37" fmla="*/ 213 h 281"/>
                  <a:gd name="T38" fmla="*/ 274 w 291"/>
                  <a:gd name="T39" fmla="*/ 184 h 281"/>
                  <a:gd name="T40" fmla="*/ 286 w 291"/>
                  <a:gd name="T41" fmla="*/ 152 h 281"/>
                  <a:gd name="T42" fmla="*/ 291 w 291"/>
                  <a:gd name="T43" fmla="*/ 118 h 281"/>
                  <a:gd name="T44" fmla="*/ 289 w 291"/>
                  <a:gd name="T45" fmla="*/ 85 h 281"/>
                  <a:gd name="T46" fmla="*/ 279 w 291"/>
                  <a:gd name="T47" fmla="*/ 56 h 281"/>
                  <a:gd name="T48" fmla="*/ 260 w 291"/>
                  <a:gd name="T49" fmla="*/ 31 h 281"/>
                  <a:gd name="T50" fmla="*/ 234 w 291"/>
                  <a:gd name="T51" fmla="*/ 13 h 281"/>
                  <a:gd name="T52" fmla="*/ 206 w 291"/>
                  <a:gd name="T53" fmla="*/ 3 h 281"/>
                  <a:gd name="T54" fmla="*/ 175 w 291"/>
                  <a:gd name="T55" fmla="*/ 0 h 281"/>
                  <a:gd name="T56" fmla="*/ 142 w 291"/>
                  <a:gd name="T57" fmla="*/ 3 h 281"/>
                  <a:gd name="T58" fmla="*/ 111 w 291"/>
                  <a:gd name="T59" fmla="*/ 13 h 281"/>
                  <a:gd name="T60" fmla="*/ 82 w 291"/>
                  <a:gd name="T61" fmla="*/ 26 h 281"/>
                  <a:gd name="T62" fmla="*/ 57 w 291"/>
                  <a:gd name="T63" fmla="*/ 45 h 281"/>
                  <a:gd name="T64" fmla="*/ 36 w 291"/>
                  <a:gd name="T65" fmla="*/ 66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91" h="281">
                    <a:moveTo>
                      <a:pt x="36" y="66"/>
                    </a:moveTo>
                    <a:lnTo>
                      <a:pt x="21" y="89"/>
                    </a:lnTo>
                    <a:lnTo>
                      <a:pt x="11" y="111"/>
                    </a:lnTo>
                    <a:lnTo>
                      <a:pt x="3" y="137"/>
                    </a:lnTo>
                    <a:lnTo>
                      <a:pt x="0" y="163"/>
                    </a:lnTo>
                    <a:lnTo>
                      <a:pt x="0" y="189"/>
                    </a:lnTo>
                    <a:lnTo>
                      <a:pt x="7" y="212"/>
                    </a:lnTo>
                    <a:lnTo>
                      <a:pt x="20" y="234"/>
                    </a:lnTo>
                    <a:lnTo>
                      <a:pt x="38" y="254"/>
                    </a:lnTo>
                    <a:lnTo>
                      <a:pt x="57" y="267"/>
                    </a:lnTo>
                    <a:lnTo>
                      <a:pt x="78" y="275"/>
                    </a:lnTo>
                    <a:lnTo>
                      <a:pt x="100" y="279"/>
                    </a:lnTo>
                    <a:lnTo>
                      <a:pt x="124" y="281"/>
                    </a:lnTo>
                    <a:lnTo>
                      <a:pt x="147" y="279"/>
                    </a:lnTo>
                    <a:lnTo>
                      <a:pt x="170" y="275"/>
                    </a:lnTo>
                    <a:lnTo>
                      <a:pt x="193" y="267"/>
                    </a:lnTo>
                    <a:lnTo>
                      <a:pt x="212" y="257"/>
                    </a:lnTo>
                    <a:lnTo>
                      <a:pt x="237" y="237"/>
                    </a:lnTo>
                    <a:lnTo>
                      <a:pt x="258" y="213"/>
                    </a:lnTo>
                    <a:lnTo>
                      <a:pt x="274" y="184"/>
                    </a:lnTo>
                    <a:lnTo>
                      <a:pt x="286" y="152"/>
                    </a:lnTo>
                    <a:lnTo>
                      <a:pt x="291" y="118"/>
                    </a:lnTo>
                    <a:lnTo>
                      <a:pt x="289" y="85"/>
                    </a:lnTo>
                    <a:lnTo>
                      <a:pt x="279" y="56"/>
                    </a:lnTo>
                    <a:lnTo>
                      <a:pt x="260" y="31"/>
                    </a:lnTo>
                    <a:lnTo>
                      <a:pt x="234" y="13"/>
                    </a:lnTo>
                    <a:lnTo>
                      <a:pt x="206" y="3"/>
                    </a:lnTo>
                    <a:lnTo>
                      <a:pt x="175" y="0"/>
                    </a:lnTo>
                    <a:lnTo>
                      <a:pt x="142" y="3"/>
                    </a:lnTo>
                    <a:lnTo>
                      <a:pt x="111" y="13"/>
                    </a:lnTo>
                    <a:lnTo>
                      <a:pt x="82" y="26"/>
                    </a:lnTo>
                    <a:lnTo>
                      <a:pt x="57" y="45"/>
                    </a:lnTo>
                    <a:lnTo>
                      <a:pt x="36" y="6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  <p:sp>
            <p:nvSpPr>
              <p:cNvPr id="6305" name="Freeform 161"/>
              <p:cNvSpPr>
                <a:spLocks noChangeAspect="1" noEditPoints="1"/>
              </p:cNvSpPr>
              <p:nvPr/>
            </p:nvSpPr>
            <p:spPr bwMode="auto">
              <a:xfrm>
                <a:off x="5103" y="368"/>
                <a:ext cx="61" cy="63"/>
              </a:xfrm>
              <a:custGeom>
                <a:avLst/>
                <a:gdLst>
                  <a:gd name="T0" fmla="*/ 20 w 138"/>
                  <a:gd name="T1" fmla="*/ 30 h 141"/>
                  <a:gd name="T2" fmla="*/ 12 w 138"/>
                  <a:gd name="T3" fmla="*/ 41 h 141"/>
                  <a:gd name="T4" fmla="*/ 5 w 138"/>
                  <a:gd name="T5" fmla="*/ 52 h 141"/>
                  <a:gd name="T6" fmla="*/ 2 w 138"/>
                  <a:gd name="T7" fmla="*/ 65 h 141"/>
                  <a:gd name="T8" fmla="*/ 0 w 138"/>
                  <a:gd name="T9" fmla="*/ 78 h 141"/>
                  <a:gd name="T10" fmla="*/ 2 w 138"/>
                  <a:gd name="T11" fmla="*/ 91 h 141"/>
                  <a:gd name="T12" fmla="*/ 5 w 138"/>
                  <a:gd name="T13" fmla="*/ 104 h 141"/>
                  <a:gd name="T14" fmla="*/ 14 w 138"/>
                  <a:gd name="T15" fmla="*/ 115 h 141"/>
                  <a:gd name="T16" fmla="*/ 23 w 138"/>
                  <a:gd name="T17" fmla="*/ 125 h 141"/>
                  <a:gd name="T18" fmla="*/ 30 w 138"/>
                  <a:gd name="T19" fmla="*/ 130 h 141"/>
                  <a:gd name="T20" fmla="*/ 38 w 138"/>
                  <a:gd name="T21" fmla="*/ 135 h 141"/>
                  <a:gd name="T22" fmla="*/ 45 w 138"/>
                  <a:gd name="T23" fmla="*/ 138 h 141"/>
                  <a:gd name="T24" fmla="*/ 53 w 138"/>
                  <a:gd name="T25" fmla="*/ 140 h 141"/>
                  <a:gd name="T26" fmla="*/ 59 w 138"/>
                  <a:gd name="T27" fmla="*/ 141 h 141"/>
                  <a:gd name="T28" fmla="*/ 67 w 138"/>
                  <a:gd name="T29" fmla="*/ 140 h 141"/>
                  <a:gd name="T30" fmla="*/ 76 w 138"/>
                  <a:gd name="T31" fmla="*/ 140 h 141"/>
                  <a:gd name="T32" fmla="*/ 84 w 138"/>
                  <a:gd name="T33" fmla="*/ 136 h 141"/>
                  <a:gd name="T34" fmla="*/ 94 w 138"/>
                  <a:gd name="T35" fmla="*/ 131 h 141"/>
                  <a:gd name="T36" fmla="*/ 102 w 138"/>
                  <a:gd name="T37" fmla="*/ 127 h 141"/>
                  <a:gd name="T38" fmla="*/ 112 w 138"/>
                  <a:gd name="T39" fmla="*/ 118 h 141"/>
                  <a:gd name="T40" fmla="*/ 118 w 138"/>
                  <a:gd name="T41" fmla="*/ 110 h 141"/>
                  <a:gd name="T42" fmla="*/ 125 w 138"/>
                  <a:gd name="T43" fmla="*/ 102 h 141"/>
                  <a:gd name="T44" fmla="*/ 131 w 138"/>
                  <a:gd name="T45" fmla="*/ 93 h 141"/>
                  <a:gd name="T46" fmla="*/ 134 w 138"/>
                  <a:gd name="T47" fmla="*/ 83 h 141"/>
                  <a:gd name="T48" fmla="*/ 138 w 138"/>
                  <a:gd name="T49" fmla="*/ 72 h 141"/>
                  <a:gd name="T50" fmla="*/ 138 w 138"/>
                  <a:gd name="T51" fmla="*/ 55 h 141"/>
                  <a:gd name="T52" fmla="*/ 134 w 138"/>
                  <a:gd name="T53" fmla="*/ 41 h 141"/>
                  <a:gd name="T54" fmla="*/ 126 w 138"/>
                  <a:gd name="T55" fmla="*/ 26 h 141"/>
                  <a:gd name="T56" fmla="*/ 115 w 138"/>
                  <a:gd name="T57" fmla="*/ 15 h 141"/>
                  <a:gd name="T58" fmla="*/ 102 w 138"/>
                  <a:gd name="T59" fmla="*/ 7 h 141"/>
                  <a:gd name="T60" fmla="*/ 89 w 138"/>
                  <a:gd name="T61" fmla="*/ 2 h 141"/>
                  <a:gd name="T62" fmla="*/ 77 w 138"/>
                  <a:gd name="T63" fmla="*/ 0 h 141"/>
                  <a:gd name="T64" fmla="*/ 64 w 138"/>
                  <a:gd name="T65" fmla="*/ 2 h 141"/>
                  <a:gd name="T66" fmla="*/ 51 w 138"/>
                  <a:gd name="T67" fmla="*/ 5 h 141"/>
                  <a:gd name="T68" fmla="*/ 40 w 138"/>
                  <a:gd name="T69" fmla="*/ 12 h 141"/>
                  <a:gd name="T70" fmla="*/ 30 w 138"/>
                  <a:gd name="T71" fmla="*/ 20 h 141"/>
                  <a:gd name="T72" fmla="*/ 20 w 138"/>
                  <a:gd name="T73" fmla="*/ 30 h 141"/>
                  <a:gd name="T74" fmla="*/ 45 w 138"/>
                  <a:gd name="T75" fmla="*/ 99 h 141"/>
                  <a:gd name="T76" fmla="*/ 45 w 138"/>
                  <a:gd name="T77" fmla="*/ 99 h 141"/>
                  <a:gd name="T78" fmla="*/ 35 w 138"/>
                  <a:gd name="T79" fmla="*/ 86 h 141"/>
                  <a:gd name="T80" fmla="*/ 35 w 138"/>
                  <a:gd name="T81" fmla="*/ 72 h 141"/>
                  <a:gd name="T82" fmla="*/ 40 w 138"/>
                  <a:gd name="T83" fmla="*/ 60 h 141"/>
                  <a:gd name="T84" fmla="*/ 46 w 138"/>
                  <a:gd name="T85" fmla="*/ 51 h 141"/>
                  <a:gd name="T86" fmla="*/ 51 w 138"/>
                  <a:gd name="T87" fmla="*/ 46 h 141"/>
                  <a:gd name="T88" fmla="*/ 63 w 138"/>
                  <a:gd name="T89" fmla="*/ 38 h 141"/>
                  <a:gd name="T90" fmla="*/ 77 w 138"/>
                  <a:gd name="T91" fmla="*/ 34 h 141"/>
                  <a:gd name="T92" fmla="*/ 94 w 138"/>
                  <a:gd name="T93" fmla="*/ 41 h 141"/>
                  <a:gd name="T94" fmla="*/ 98 w 138"/>
                  <a:gd name="T95" fmla="*/ 46 h 141"/>
                  <a:gd name="T96" fmla="*/ 102 w 138"/>
                  <a:gd name="T97" fmla="*/ 52 h 141"/>
                  <a:gd name="T98" fmla="*/ 103 w 138"/>
                  <a:gd name="T99" fmla="*/ 60 h 141"/>
                  <a:gd name="T100" fmla="*/ 103 w 138"/>
                  <a:gd name="T101" fmla="*/ 68 h 141"/>
                  <a:gd name="T102" fmla="*/ 98 w 138"/>
                  <a:gd name="T103" fmla="*/ 80 h 141"/>
                  <a:gd name="T104" fmla="*/ 92 w 138"/>
                  <a:gd name="T105" fmla="*/ 89 h 141"/>
                  <a:gd name="T106" fmla="*/ 82 w 138"/>
                  <a:gd name="T107" fmla="*/ 99 h 141"/>
                  <a:gd name="T108" fmla="*/ 72 w 138"/>
                  <a:gd name="T109" fmla="*/ 106 h 141"/>
                  <a:gd name="T110" fmla="*/ 66 w 138"/>
                  <a:gd name="T111" fmla="*/ 107 h 141"/>
                  <a:gd name="T112" fmla="*/ 58 w 138"/>
                  <a:gd name="T113" fmla="*/ 107 h 141"/>
                  <a:gd name="T114" fmla="*/ 51 w 138"/>
                  <a:gd name="T115" fmla="*/ 104 h 141"/>
                  <a:gd name="T116" fmla="*/ 45 w 138"/>
                  <a:gd name="T117" fmla="*/ 99 h 141"/>
                  <a:gd name="T118" fmla="*/ 23 w 138"/>
                  <a:gd name="T119" fmla="*/ 125 h 141"/>
                  <a:gd name="T120" fmla="*/ 23 w 138"/>
                  <a:gd name="T121" fmla="*/ 125 h 141"/>
                  <a:gd name="T122" fmla="*/ 23 w 138"/>
                  <a:gd name="T123" fmla="*/ 125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38" h="141">
                    <a:moveTo>
                      <a:pt x="20" y="30"/>
                    </a:moveTo>
                    <a:lnTo>
                      <a:pt x="12" y="41"/>
                    </a:lnTo>
                    <a:lnTo>
                      <a:pt x="5" y="52"/>
                    </a:lnTo>
                    <a:lnTo>
                      <a:pt x="2" y="65"/>
                    </a:lnTo>
                    <a:lnTo>
                      <a:pt x="0" y="78"/>
                    </a:lnTo>
                    <a:lnTo>
                      <a:pt x="2" y="91"/>
                    </a:lnTo>
                    <a:lnTo>
                      <a:pt x="5" y="104"/>
                    </a:lnTo>
                    <a:lnTo>
                      <a:pt x="14" y="115"/>
                    </a:lnTo>
                    <a:lnTo>
                      <a:pt x="23" y="125"/>
                    </a:lnTo>
                    <a:lnTo>
                      <a:pt x="30" y="130"/>
                    </a:lnTo>
                    <a:lnTo>
                      <a:pt x="38" y="135"/>
                    </a:lnTo>
                    <a:lnTo>
                      <a:pt x="45" y="138"/>
                    </a:lnTo>
                    <a:lnTo>
                      <a:pt x="53" y="140"/>
                    </a:lnTo>
                    <a:lnTo>
                      <a:pt x="59" y="141"/>
                    </a:lnTo>
                    <a:lnTo>
                      <a:pt x="67" y="140"/>
                    </a:lnTo>
                    <a:lnTo>
                      <a:pt x="76" y="140"/>
                    </a:lnTo>
                    <a:lnTo>
                      <a:pt x="84" y="136"/>
                    </a:lnTo>
                    <a:lnTo>
                      <a:pt x="94" y="131"/>
                    </a:lnTo>
                    <a:lnTo>
                      <a:pt x="102" y="127"/>
                    </a:lnTo>
                    <a:lnTo>
                      <a:pt x="112" y="118"/>
                    </a:lnTo>
                    <a:lnTo>
                      <a:pt x="118" y="110"/>
                    </a:lnTo>
                    <a:lnTo>
                      <a:pt x="125" y="102"/>
                    </a:lnTo>
                    <a:lnTo>
                      <a:pt x="131" y="93"/>
                    </a:lnTo>
                    <a:lnTo>
                      <a:pt x="134" y="83"/>
                    </a:lnTo>
                    <a:lnTo>
                      <a:pt x="138" y="72"/>
                    </a:lnTo>
                    <a:lnTo>
                      <a:pt x="138" y="55"/>
                    </a:lnTo>
                    <a:lnTo>
                      <a:pt x="134" y="41"/>
                    </a:lnTo>
                    <a:lnTo>
                      <a:pt x="126" y="26"/>
                    </a:lnTo>
                    <a:lnTo>
                      <a:pt x="115" y="15"/>
                    </a:lnTo>
                    <a:lnTo>
                      <a:pt x="102" y="7"/>
                    </a:lnTo>
                    <a:lnTo>
                      <a:pt x="89" y="2"/>
                    </a:lnTo>
                    <a:lnTo>
                      <a:pt x="77" y="0"/>
                    </a:lnTo>
                    <a:lnTo>
                      <a:pt x="64" y="2"/>
                    </a:lnTo>
                    <a:lnTo>
                      <a:pt x="51" y="5"/>
                    </a:lnTo>
                    <a:lnTo>
                      <a:pt x="40" y="12"/>
                    </a:lnTo>
                    <a:lnTo>
                      <a:pt x="30" y="20"/>
                    </a:lnTo>
                    <a:lnTo>
                      <a:pt x="20" y="30"/>
                    </a:lnTo>
                    <a:close/>
                    <a:moveTo>
                      <a:pt x="45" y="99"/>
                    </a:moveTo>
                    <a:lnTo>
                      <a:pt x="45" y="99"/>
                    </a:lnTo>
                    <a:lnTo>
                      <a:pt x="35" y="86"/>
                    </a:lnTo>
                    <a:lnTo>
                      <a:pt x="35" y="72"/>
                    </a:lnTo>
                    <a:lnTo>
                      <a:pt x="40" y="60"/>
                    </a:lnTo>
                    <a:lnTo>
                      <a:pt x="46" y="51"/>
                    </a:lnTo>
                    <a:lnTo>
                      <a:pt x="51" y="46"/>
                    </a:lnTo>
                    <a:lnTo>
                      <a:pt x="63" y="38"/>
                    </a:lnTo>
                    <a:lnTo>
                      <a:pt x="77" y="34"/>
                    </a:lnTo>
                    <a:lnTo>
                      <a:pt x="94" y="41"/>
                    </a:lnTo>
                    <a:lnTo>
                      <a:pt x="98" y="46"/>
                    </a:lnTo>
                    <a:lnTo>
                      <a:pt x="102" y="52"/>
                    </a:lnTo>
                    <a:lnTo>
                      <a:pt x="103" y="60"/>
                    </a:lnTo>
                    <a:lnTo>
                      <a:pt x="103" y="68"/>
                    </a:lnTo>
                    <a:lnTo>
                      <a:pt x="98" y="80"/>
                    </a:lnTo>
                    <a:lnTo>
                      <a:pt x="92" y="89"/>
                    </a:lnTo>
                    <a:lnTo>
                      <a:pt x="82" y="99"/>
                    </a:lnTo>
                    <a:lnTo>
                      <a:pt x="72" y="106"/>
                    </a:lnTo>
                    <a:lnTo>
                      <a:pt x="66" y="107"/>
                    </a:lnTo>
                    <a:lnTo>
                      <a:pt x="58" y="107"/>
                    </a:lnTo>
                    <a:lnTo>
                      <a:pt x="51" y="104"/>
                    </a:lnTo>
                    <a:lnTo>
                      <a:pt x="45" y="99"/>
                    </a:lnTo>
                    <a:close/>
                    <a:moveTo>
                      <a:pt x="23" y="125"/>
                    </a:moveTo>
                    <a:lnTo>
                      <a:pt x="23" y="125"/>
                    </a:lnTo>
                    <a:lnTo>
                      <a:pt x="23" y="125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b-NO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8BCA504-CEB0-44A3-8FAD-CBE23CFCD861}" type="slidenum">
              <a:rPr lang="nb-NO" altLang="nb-NO"/>
              <a:pPr/>
              <a:t>3</a:t>
            </a:fld>
            <a:endParaRPr lang="nb-NO" altLang="nb-NO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Helseeffekter?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nb-NO" altLang="nb-NO"/>
          </a:p>
          <a:p>
            <a:r>
              <a:rPr lang="nb-NO" altLang="nb-NO"/>
              <a:t>Hodepine</a:t>
            </a:r>
          </a:p>
          <a:p>
            <a:r>
              <a:rPr lang="nb-NO" altLang="nb-NO"/>
              <a:t>Tretthet</a:t>
            </a:r>
          </a:p>
          <a:p>
            <a:r>
              <a:rPr lang="nb-NO" altLang="nb-NO"/>
              <a:t>Hoste</a:t>
            </a:r>
          </a:p>
          <a:p>
            <a:r>
              <a:rPr lang="nb-NO" altLang="nb-NO"/>
              <a:t>Allergi</a:t>
            </a:r>
          </a:p>
          <a:p>
            <a:r>
              <a:rPr lang="nb-NO" altLang="nb-NO"/>
              <a:t>Astma</a:t>
            </a:r>
          </a:p>
        </p:txBody>
      </p:sp>
      <p:pic>
        <p:nvPicPr>
          <p:cNvPr id="32775" name="Picture 7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59363" y="1795463"/>
            <a:ext cx="3181350" cy="413385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8CA978-947E-4C31-A2E3-8C46EC593DB1}" type="slidenum">
              <a:rPr lang="nb-NO" altLang="nb-NO"/>
              <a:pPr/>
              <a:t>4</a:t>
            </a:fld>
            <a:endParaRPr lang="nb-NO" altLang="nb-NO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z="3600"/>
              <a:t>Resultater fra undersøkelsen</a:t>
            </a:r>
            <a:r>
              <a:rPr lang="nb-NO" altLang="nb-NO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Produksjonsarbeiderne rapporterer mer plager fra luftveiene, enn kontoransatte</a:t>
            </a:r>
          </a:p>
          <a:p>
            <a:r>
              <a:rPr lang="nb-NO" altLang="nb-NO"/>
              <a:t>Plagene som rapporteres er :</a:t>
            </a:r>
          </a:p>
          <a:p>
            <a:pPr lvl="1"/>
            <a:r>
              <a:rPr lang="nb-NO" altLang="nb-NO"/>
              <a:t>hoste</a:t>
            </a:r>
          </a:p>
          <a:p>
            <a:pPr lvl="1"/>
            <a:r>
              <a:rPr lang="nb-NO" altLang="nb-NO"/>
              <a:t>tung pust</a:t>
            </a:r>
          </a:p>
          <a:p>
            <a:pPr lvl="1"/>
            <a:r>
              <a:rPr lang="nb-NO" altLang="nb-NO"/>
              <a:t>tett i brystet</a:t>
            </a:r>
          </a:p>
          <a:p>
            <a:pPr lvl="1"/>
            <a:r>
              <a:rPr lang="nb-NO" altLang="nb-NO"/>
              <a:t>tett eller rennende nese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A0A53E-8738-4063-9D16-CC6192413920}" type="slidenum">
              <a:rPr lang="nb-NO" altLang="nb-NO"/>
              <a:pPr/>
              <a:t>5</a:t>
            </a:fld>
            <a:endParaRPr lang="nb-NO" altLang="nb-NO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Målereultater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nb-NO" altLang="nb-NO" sz="2800"/>
          </a:p>
          <a:p>
            <a:r>
              <a:rPr lang="nb-NO" altLang="nb-NO" sz="2800"/>
              <a:t>Store forskjeller i målte nivåer av bioaerosoler </a:t>
            </a:r>
          </a:p>
          <a:p>
            <a:endParaRPr lang="nb-NO" altLang="nb-NO" sz="2800"/>
          </a:p>
          <a:p>
            <a:r>
              <a:rPr lang="nb-NO" altLang="nb-NO" sz="2800"/>
              <a:t>Høyeste nivåer i rekeindustrien</a:t>
            </a:r>
          </a:p>
        </p:txBody>
      </p:sp>
      <p:pic>
        <p:nvPicPr>
          <p:cNvPr id="34824" name="Picture 8" descr="PIC00018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lum bright="18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7888" y="2292350"/>
            <a:ext cx="3925887" cy="3140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7A3BD2-384F-466B-8BDC-D85FC30E40C5}" type="slidenum">
              <a:rPr lang="nb-NO" altLang="nb-NO"/>
              <a:pPr/>
              <a:t>6</a:t>
            </a:fld>
            <a:endParaRPr lang="nb-NO" altLang="nb-NO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Flere resultater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nb-NO" altLang="nb-NO" sz="2800"/>
              <a:t>Allergener fra reke, torsk, laks og sild er til stede i lufta</a:t>
            </a:r>
          </a:p>
          <a:p>
            <a:endParaRPr lang="nb-NO" altLang="nb-NO" sz="2800"/>
          </a:p>
          <a:p>
            <a:r>
              <a:rPr lang="nb-NO" altLang="nb-NO" sz="2800"/>
              <a:t>Tegn på innendørs muggsoppvekst</a:t>
            </a:r>
          </a:p>
          <a:p>
            <a:endParaRPr lang="nb-NO" altLang="nb-NO" sz="2800"/>
          </a:p>
        </p:txBody>
      </p:sp>
      <p:pic>
        <p:nvPicPr>
          <p:cNvPr id="36883" name="Picture 19" descr="PIC00018"/>
          <p:cNvPicPr>
            <a:picLocks noChangeAspect="1" noChangeArrowheads="1"/>
          </p:cNvPicPr>
          <p:nvPr/>
        </p:nvPicPr>
        <p:blipFill>
          <a:blip r:embed="rId3">
            <a:lum bright="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48" t="48737" r="29102" b="19081"/>
          <a:stretch>
            <a:fillRect/>
          </a:stretch>
        </p:blipFill>
        <p:spPr bwMode="auto">
          <a:xfrm>
            <a:off x="5435600" y="1665288"/>
            <a:ext cx="2089150" cy="204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68" name="Picture 4" descr="Mugg"/>
          <p:cNvPicPr>
            <a:picLocks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03"/>
          <a:stretch>
            <a:fillRect/>
          </a:stretch>
        </p:blipFill>
        <p:spPr>
          <a:xfrm>
            <a:off x="6588125" y="3465513"/>
            <a:ext cx="2051050" cy="2268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79859A7-B2A7-41DF-A8D7-7D010DEC9F1A}" type="slidenum">
              <a:rPr lang="nb-NO" altLang="nb-NO"/>
              <a:pPr/>
              <a:t>7</a:t>
            </a:fld>
            <a:endParaRPr lang="nb-NO" altLang="nb-NO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Flere mulige årsaker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b-NO" altLang="nb-NO"/>
              <a:t>Latekspartikler fra hansker</a:t>
            </a:r>
          </a:p>
          <a:p>
            <a:pPr>
              <a:lnSpc>
                <a:spcPct val="90000"/>
              </a:lnSpc>
            </a:pPr>
            <a:endParaRPr lang="nb-NO" altLang="nb-NO"/>
          </a:p>
          <a:p>
            <a:pPr>
              <a:lnSpc>
                <a:spcPct val="90000"/>
              </a:lnSpc>
            </a:pPr>
            <a:r>
              <a:rPr lang="nb-NO" altLang="nb-NO"/>
              <a:t>Temperaturforhold</a:t>
            </a:r>
          </a:p>
          <a:p>
            <a:pPr>
              <a:lnSpc>
                <a:spcPct val="90000"/>
              </a:lnSpc>
            </a:pPr>
            <a:endParaRPr lang="nb-NO" altLang="nb-NO"/>
          </a:p>
          <a:p>
            <a:pPr>
              <a:lnSpc>
                <a:spcPct val="90000"/>
              </a:lnSpc>
            </a:pPr>
            <a:r>
              <a:rPr lang="nb-NO" altLang="nb-NO"/>
              <a:t>Avgasser fra trucker</a:t>
            </a:r>
          </a:p>
          <a:p>
            <a:pPr>
              <a:lnSpc>
                <a:spcPct val="90000"/>
              </a:lnSpc>
            </a:pPr>
            <a:endParaRPr lang="nb-NO" altLang="nb-NO"/>
          </a:p>
          <a:p>
            <a:pPr>
              <a:lnSpc>
                <a:spcPct val="90000"/>
              </a:lnSpc>
            </a:pPr>
            <a:r>
              <a:rPr lang="nb-NO" altLang="nb-NO"/>
              <a:t>Damp fra vaske- og desinfeksjonsmidler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9D41F8-1CA3-47EA-ADF6-21C7F2A2014E}" type="slidenum">
              <a:rPr lang="nb-NO" altLang="nb-NO"/>
              <a:pPr/>
              <a:t>8</a:t>
            </a:fld>
            <a:endParaRPr lang="nb-NO" altLang="nb-NO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Hva kan gjøres?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nb-NO" altLang="nb-NO" sz="2800"/>
          </a:p>
          <a:p>
            <a:r>
              <a:rPr lang="nb-NO" altLang="nb-NO" sz="2800"/>
              <a:t>Redusere kontakt med det som kan gi luftveisplager</a:t>
            </a:r>
          </a:p>
          <a:p>
            <a:pPr lvl="1"/>
            <a:endParaRPr lang="nb-NO" altLang="nb-NO" sz="2400"/>
          </a:p>
        </p:txBody>
      </p:sp>
      <p:pic>
        <p:nvPicPr>
          <p:cNvPr id="38920" name="Picture 8" descr="PIC00058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7888" y="2292350"/>
            <a:ext cx="3925887" cy="3140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unntekst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b-NO" altLang="nb-NO"/>
              <a:t>© 2005 Arbeids- og miljømedisinsk avdeling UNN HF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646033-5B56-48C5-B767-ECABC2FEFC9D}" type="slidenum">
              <a:rPr lang="nb-NO" altLang="nb-NO"/>
              <a:pPr/>
              <a:t>9</a:t>
            </a:fld>
            <a:endParaRPr lang="nb-NO" altLang="nb-NO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/>
              <a:t>Kartlegging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altLang="nb-NO"/>
              <a:t>Hva kan kartlegges?   </a:t>
            </a:r>
          </a:p>
          <a:p>
            <a:pPr lvl="1"/>
            <a:r>
              <a:rPr lang="nb-NO" altLang="nb-NO"/>
              <a:t>spredning av bioaerosoler</a:t>
            </a:r>
          </a:p>
          <a:p>
            <a:pPr lvl="1"/>
            <a:r>
              <a:rPr lang="nb-NO" altLang="nb-NO"/>
              <a:t>fuktskade og muggsoppvekst</a:t>
            </a:r>
          </a:p>
          <a:p>
            <a:pPr lvl="1"/>
            <a:r>
              <a:rPr lang="nb-NO" altLang="nb-NO"/>
              <a:t>andre faktorer som temperaturforhold, latekshansker, avgasser fra trucker m.m.</a:t>
            </a:r>
          </a:p>
          <a:p>
            <a:r>
              <a:rPr lang="nb-NO" altLang="nb-NO"/>
              <a:t>Hvordan?   </a:t>
            </a:r>
          </a:p>
          <a:p>
            <a:pPr lvl="1"/>
            <a:r>
              <a:rPr lang="nb-NO" altLang="nb-NO"/>
              <a:t>befaring viktigst</a:t>
            </a:r>
          </a:p>
          <a:p>
            <a:pPr lvl="1"/>
            <a:r>
              <a:rPr lang="nb-NO" altLang="nb-NO"/>
              <a:t>eventuelt målinger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yst1">
  <a:themeElements>
    <a:clrScheme name="lyst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yst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nb-NO" altLang="nb-NO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lyst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yst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yst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yst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yst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yst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yst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yst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yst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yst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yst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yst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1584</TotalTime>
  <Words>2173</Words>
  <Application>Microsoft Office PowerPoint</Application>
  <PresentationFormat>Skjermfremvisning (4:3)</PresentationFormat>
  <Paragraphs>249</Paragraphs>
  <Slides>15</Slides>
  <Notes>15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8" baseType="lpstr">
      <vt:lpstr>Arial</vt:lpstr>
      <vt:lpstr>Comic Sans MS</vt:lpstr>
      <vt:lpstr>lyst1</vt:lpstr>
      <vt:lpstr>Det er noe i luften!</vt:lpstr>
      <vt:lpstr>Hva vet vi?</vt:lpstr>
      <vt:lpstr>Helseeffekter?</vt:lpstr>
      <vt:lpstr>Resultater fra undersøkelsen </vt:lpstr>
      <vt:lpstr>Målereultater</vt:lpstr>
      <vt:lpstr>Flere resultater</vt:lpstr>
      <vt:lpstr>Flere mulige årsaker</vt:lpstr>
      <vt:lpstr>Hva kan gjøres?</vt:lpstr>
      <vt:lpstr>Kartlegging</vt:lpstr>
      <vt:lpstr>Forbedringstiltak</vt:lpstr>
      <vt:lpstr>Forbedringstiltak</vt:lpstr>
      <vt:lpstr>Forbedringstiltak</vt:lpstr>
      <vt:lpstr>Helseundersøkelse?</vt:lpstr>
      <vt:lpstr>Oppsummering</vt:lpstr>
      <vt:lpstr>PowerPoint-presentasjon</vt:lpstr>
    </vt:vector>
  </TitlesOfParts>
  <Manager>Ann-Helen Olsen</Manager>
  <Company>AMA UNN HF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er noe i luften</dc:title>
  <dc:subject>Aerosoler</dc:subject>
  <dc:creator>Gerd Sissel Andorsen</dc:creator>
  <cp:keywords>Fiskeriprosjekt, aerosoler, bioarosoler, luftveisplager</cp:keywords>
  <cp:lastModifiedBy>Olsen Ann-Helen</cp:lastModifiedBy>
  <cp:revision>55</cp:revision>
  <dcterms:created xsi:type="dcterms:W3CDTF">2004-10-20T06:54:38Z</dcterms:created>
  <dcterms:modified xsi:type="dcterms:W3CDTF">2019-08-01T08:35:37Z</dcterms:modified>
  <cp:category>Undervisningsmateriell</cp:category>
</cp:coreProperties>
</file>