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3" r:id="rId2"/>
    <p:sldId id="264" r:id="rId3"/>
    <p:sldId id="265" r:id="rId4"/>
    <p:sldId id="266" r:id="rId5"/>
    <p:sldId id="267" r:id="rId6"/>
    <p:sldId id="268" r:id="rId7"/>
    <p:sldId id="269" r:id="rId8"/>
    <p:sldId id="270" r:id="rId9"/>
  </p:sldIdLst>
  <p:sldSz cx="9144000" cy="6858000" type="screen4x3"/>
  <p:notesSz cx="6797675" cy="9926638"/>
  <p:defaultTextStyle>
    <a:defPPr>
      <a:defRPr lang="nb-NO"/>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sen Andreas" initials="DA" lastIdx="13" clrIdx="0">
    <p:extLst>
      <p:ext uri="{19B8F6BF-5375-455C-9EA6-DF929625EA0E}">
        <p15:presenceInfo xmlns:p15="http://schemas.microsoft.com/office/powerpoint/2012/main" userId="S-1-5-21-4089205863-693713073-169171527-433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9A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ddels stil 2 – uthev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93" autoAdjust="0"/>
    <p:restoredTop sz="96308" autoAdjust="0"/>
  </p:normalViewPr>
  <p:slideViewPr>
    <p:cSldViewPr>
      <p:cViewPr varScale="1">
        <p:scale>
          <a:sx n="63" d="100"/>
          <a:sy n="63" d="100"/>
        </p:scale>
        <p:origin x="135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E62E0E1-C2C1-4730-B0C3-799DBBF354DB}" type="datetimeFigureOut">
              <a:rPr lang="nb-NO" smtClean="0"/>
              <a:t>09.06.2021</a:t>
            </a:fld>
            <a:endParaRPr lang="nb-NO"/>
          </a:p>
        </p:txBody>
      </p:sp>
      <p:sp>
        <p:nvSpPr>
          <p:cNvPr id="4" name="Plassholder for lysbilde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199B843-D419-4001-B80B-AB0DF099CECF}" type="slidenum">
              <a:rPr lang="nb-NO" smtClean="0"/>
              <a:t>‹#›</a:t>
            </a:fld>
            <a:endParaRPr lang="nb-NO"/>
          </a:p>
        </p:txBody>
      </p:sp>
    </p:spTree>
    <p:extLst>
      <p:ext uri="{BB962C8B-B14F-4D97-AF65-F5344CB8AC3E}">
        <p14:creationId xmlns:p14="http://schemas.microsoft.com/office/powerpoint/2010/main" val="273981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Malen er i første</a:t>
            </a:r>
            <a:r>
              <a:rPr lang="nb-NO" baseline="0" dirty="0"/>
              <a:t> rekke prosessbasert (orientert mot forbedringsprosessen). Formålet med malen er primært å rette fokuset i forbedringsarbeidet inn mot de nødvendige «stegene» i et strukturert forbedringsarbeid. Hvis forbedringsarbeidet har behov for beskrivelser (til de ulike stegene) som krever større plass til tekst enn det malen praktisk tillater, kan man benytte stikkord (overskrifter) og vise til dokumenter eller notat som utdyper tilstrekkelig. Steget «test» er et eksempel der dette er nødvendig. Her er det egen mal for småskalatesting.  </a:t>
            </a:r>
            <a:endParaRPr lang="nb-NO" dirty="0"/>
          </a:p>
        </p:txBody>
      </p:sp>
      <p:sp>
        <p:nvSpPr>
          <p:cNvPr id="4" name="Plassholder for lysbildenummer 3"/>
          <p:cNvSpPr>
            <a:spLocks noGrp="1"/>
          </p:cNvSpPr>
          <p:nvPr>
            <p:ph type="sldNum" sz="quarter" idx="5"/>
          </p:nvPr>
        </p:nvSpPr>
        <p:spPr/>
        <p:txBody>
          <a:bodyPr/>
          <a:lstStyle/>
          <a:p>
            <a:fld id="{F199B843-D419-4001-B80B-AB0DF099CECF}" type="slidenum">
              <a:rPr lang="nb-NO" smtClean="0"/>
              <a:t>1</a:t>
            </a:fld>
            <a:endParaRPr lang="nb-NO"/>
          </a:p>
        </p:txBody>
      </p:sp>
    </p:spTree>
    <p:extLst>
      <p:ext uri="{BB962C8B-B14F-4D97-AF65-F5344CB8AC3E}">
        <p14:creationId xmlns:p14="http://schemas.microsoft.com/office/powerpoint/2010/main" val="382216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0" i="0" u="none" strike="noStrike" kern="1200" baseline="0" dirty="0">
                <a:solidFill>
                  <a:schemeClr val="tx1"/>
                </a:solidFill>
                <a:latin typeface="+mn-lt"/>
                <a:ea typeface="+mn-ea"/>
                <a:cs typeface="+mn-cs"/>
              </a:rPr>
              <a:t>Se også prosedyrebeskrivelse for ForBedring</a:t>
            </a:r>
          </a:p>
          <a:p>
            <a:r>
              <a:rPr lang="nb-NO" sz="1200" b="0" i="0" u="none" strike="noStrike" kern="1200" baseline="0" dirty="0">
                <a:solidFill>
                  <a:schemeClr val="tx1"/>
                </a:solidFill>
                <a:latin typeface="+mn-lt"/>
                <a:ea typeface="+mn-ea"/>
                <a:cs typeface="+mn-cs"/>
              </a:rPr>
              <a:t>NB! Analysen kan avdekke at problemstilling, helt eller delvis hører hjemme i kategori 2 i grovsorteringen. Den må i tilfelle, helt eller delvis, sendes dit</a:t>
            </a:r>
          </a:p>
          <a:p>
            <a:endParaRPr lang="nb-NO" sz="1200" b="0" i="0" u="none" strike="noStrike" kern="1200" baseline="0" dirty="0">
              <a:solidFill>
                <a:schemeClr val="tx1"/>
              </a:solidFill>
              <a:latin typeface="+mn-lt"/>
              <a:ea typeface="+mn-ea"/>
              <a:cs typeface="+mn-cs"/>
            </a:endParaRPr>
          </a:p>
          <a:p>
            <a:r>
              <a:rPr lang="nb-NO" sz="1200" b="0" i="0" u="none" strike="noStrike" kern="1200" baseline="0" dirty="0" err="1">
                <a:solidFill>
                  <a:schemeClr val="tx1"/>
                </a:solidFill>
                <a:latin typeface="+mn-lt"/>
                <a:ea typeface="+mn-ea"/>
                <a:cs typeface="+mn-cs"/>
              </a:rPr>
              <a:t>Spm</a:t>
            </a:r>
            <a:endParaRPr lang="nb-NO" sz="1200" b="0" i="0" u="none" strike="noStrike" kern="1200" baseline="0" dirty="0">
              <a:solidFill>
                <a:schemeClr val="tx1"/>
              </a:solidFill>
              <a:latin typeface="+mn-lt"/>
              <a:ea typeface="+mn-ea"/>
              <a:cs typeface="+mn-cs"/>
            </a:endParaRPr>
          </a:p>
          <a:p>
            <a:r>
              <a:rPr lang="nb-NO" sz="1200" b="0" i="0" u="none" strike="noStrike" kern="1200" baseline="0" dirty="0">
                <a:solidFill>
                  <a:schemeClr val="tx1"/>
                </a:solidFill>
                <a:latin typeface="+mn-lt"/>
                <a:ea typeface="+mn-ea"/>
                <a:cs typeface="+mn-cs"/>
              </a:rPr>
              <a:t>Kan vi tenke likende om bevaringsområdene</a:t>
            </a:r>
          </a:p>
        </p:txBody>
      </p:sp>
      <p:sp>
        <p:nvSpPr>
          <p:cNvPr id="4" name="Plassholder for lysbildenummer 3"/>
          <p:cNvSpPr>
            <a:spLocks noGrp="1"/>
          </p:cNvSpPr>
          <p:nvPr>
            <p:ph type="sldNum" sz="quarter" idx="5"/>
          </p:nvPr>
        </p:nvSpPr>
        <p:spPr/>
        <p:txBody>
          <a:bodyPr/>
          <a:lstStyle/>
          <a:p>
            <a:fld id="{F199B843-D419-4001-B80B-AB0DF099CECF}" type="slidenum">
              <a:rPr lang="nb-NO" smtClean="0"/>
              <a:t>2</a:t>
            </a:fld>
            <a:endParaRPr lang="nb-NO"/>
          </a:p>
        </p:txBody>
      </p:sp>
    </p:spTree>
    <p:extLst>
      <p:ext uri="{BB962C8B-B14F-4D97-AF65-F5344CB8AC3E}">
        <p14:creationId xmlns:p14="http://schemas.microsoft.com/office/powerpoint/2010/main" val="3923935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0" i="0" u="none" strike="noStrike" kern="1200" baseline="0" dirty="0">
                <a:solidFill>
                  <a:schemeClr val="tx1"/>
                </a:solidFill>
                <a:latin typeface="+mn-lt"/>
                <a:ea typeface="+mn-ea"/>
                <a:cs typeface="+mn-cs"/>
              </a:rPr>
              <a:t>I små enheter med 5-10 ansatte vil det i mange sammenhenger være hensiktsmessig at alle ansatte er med i teamet. </a:t>
            </a:r>
          </a:p>
          <a:p>
            <a:r>
              <a:rPr lang="nb-NO" sz="1200" b="0" i="0" u="none" strike="noStrike" kern="1200" baseline="0" dirty="0">
                <a:solidFill>
                  <a:schemeClr val="tx1"/>
                </a:solidFill>
                <a:latin typeface="+mn-lt"/>
                <a:ea typeface="+mn-ea"/>
                <a:cs typeface="+mn-cs"/>
              </a:rPr>
              <a:t>I større enheter kan en «tommelfingerregel» være team på 5-7 personer som får ansvar med å følge opp en konkret prioritert problemstilling.</a:t>
            </a:r>
          </a:p>
          <a:p>
            <a:endParaRPr lang="nb-NO" sz="1200" b="0" i="0" u="none" strike="noStrike" kern="1200" baseline="0" dirty="0">
              <a:solidFill>
                <a:schemeClr val="tx1"/>
              </a:solidFill>
              <a:latin typeface="+mn-lt"/>
              <a:ea typeface="+mn-ea"/>
              <a:cs typeface="+mn-cs"/>
            </a:endParaRPr>
          </a:p>
          <a:p>
            <a:r>
              <a:rPr lang="nb-NO" sz="1200" b="0" i="0" u="none" strike="noStrike" kern="1200" baseline="0" dirty="0">
                <a:solidFill>
                  <a:schemeClr val="tx1"/>
                </a:solidFill>
                <a:latin typeface="+mn-lt"/>
                <a:ea typeface="+mn-ea"/>
                <a:cs typeface="+mn-cs"/>
              </a:rPr>
              <a:t>Det må være en som er ansvarlig for å lede forbedringsarbeidet for å unngå misforståelser og pulverisering av ansvar. Det er ofte en fordel om de øvrige rollene også defineres og beskrives.</a:t>
            </a:r>
          </a:p>
          <a:p>
            <a:endParaRPr lang="nb-NO" sz="1200" b="0" i="0" u="none" strike="noStrike" kern="1200" baseline="0" dirty="0">
              <a:solidFill>
                <a:schemeClr val="tx1"/>
              </a:solidFill>
              <a:latin typeface="+mn-lt"/>
              <a:ea typeface="+mn-ea"/>
              <a:cs typeface="+mn-cs"/>
            </a:endParaRPr>
          </a:p>
          <a:p>
            <a:r>
              <a:rPr lang="nb-NO" sz="1200" b="0" i="0" u="none" strike="noStrike" kern="1200" baseline="0" dirty="0">
                <a:solidFill>
                  <a:schemeClr val="tx1"/>
                </a:solidFill>
                <a:latin typeface="+mn-lt"/>
                <a:ea typeface="+mn-ea"/>
                <a:cs typeface="+mn-cs"/>
              </a:rPr>
              <a:t>I større forbedringsarbeid kan være nødvendig med flere deltakere. Vær da oppmerksom på behovet for å organisere arbeidet på en oversiktlig måte. Bør man f.eks. dele opp arbeidet i undergrupper.  </a:t>
            </a:r>
          </a:p>
          <a:p>
            <a:endParaRPr lang="nb-NO" dirty="0"/>
          </a:p>
        </p:txBody>
      </p:sp>
      <p:sp>
        <p:nvSpPr>
          <p:cNvPr id="4" name="Plassholder for lysbildenummer 3"/>
          <p:cNvSpPr>
            <a:spLocks noGrp="1"/>
          </p:cNvSpPr>
          <p:nvPr>
            <p:ph type="sldNum" sz="quarter" idx="5"/>
          </p:nvPr>
        </p:nvSpPr>
        <p:spPr/>
        <p:txBody>
          <a:bodyPr/>
          <a:lstStyle/>
          <a:p>
            <a:fld id="{F199B843-D419-4001-B80B-AB0DF099CECF}" type="slidenum">
              <a:rPr lang="nb-NO" smtClean="0"/>
              <a:t>3</a:t>
            </a:fld>
            <a:endParaRPr lang="nb-NO"/>
          </a:p>
        </p:txBody>
      </p:sp>
    </p:spTree>
    <p:extLst>
      <p:ext uri="{BB962C8B-B14F-4D97-AF65-F5344CB8AC3E}">
        <p14:creationId xmlns:p14="http://schemas.microsoft.com/office/powerpoint/2010/main" val="3240372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gn="l">
              <a:lnSpc>
                <a:spcPct val="115000"/>
              </a:lnSpc>
              <a:spcAft>
                <a:spcPts val="1000"/>
              </a:spcAft>
            </a:pPr>
            <a:r>
              <a:rPr lang="nb-NO" sz="1200" b="1" i="0" kern="1200" baseline="0" dirty="0">
                <a:solidFill>
                  <a:srgbClr val="0C2D83"/>
                </a:solidFill>
                <a:latin typeface="Arial" pitchFamily="34" charset="0"/>
                <a:ea typeface="+mn-ea"/>
                <a:cs typeface="Arial" pitchFamily="34" charset="0"/>
              </a:rPr>
              <a:t>SMARTE-mål kjennetegnes med å være:</a:t>
            </a:r>
            <a:r>
              <a:rPr lang="nb-NO" sz="3600" i="0" kern="1200" dirty="0">
                <a:solidFill>
                  <a:schemeClr val="tx1"/>
                </a:solidFill>
                <a:latin typeface="+mn-lt"/>
                <a:ea typeface="+mn-ea"/>
                <a:cs typeface="+mn-cs"/>
              </a:rPr>
              <a:t> </a:t>
            </a:r>
          </a:p>
          <a:p>
            <a:pPr algn="l">
              <a:lnSpc>
                <a:spcPct val="115000"/>
              </a:lnSpc>
              <a:spcAft>
                <a:spcPts val="1000"/>
              </a:spcAft>
            </a:pPr>
            <a:r>
              <a:rPr lang="nb-NO" sz="1200" b="1" i="0" kern="1200" dirty="0">
                <a:solidFill>
                  <a:srgbClr val="0C2D83"/>
                </a:solidFill>
                <a:latin typeface="Arial" pitchFamily="34" charset="0"/>
                <a:ea typeface="+mn-ea"/>
                <a:cs typeface="Arial" pitchFamily="34" charset="0"/>
              </a:rPr>
              <a:t>Spesifikke: </a:t>
            </a:r>
            <a:r>
              <a:rPr lang="nb-NO" sz="1200" b="0" i="0" baseline="0" dirty="0">
                <a:solidFill>
                  <a:srgbClr val="0C2D83"/>
                </a:solidFill>
                <a:latin typeface="Arial" pitchFamily="34" charset="0"/>
                <a:ea typeface="Calibri"/>
                <a:cs typeface="Arial" pitchFamily="34" charset="0"/>
              </a:rPr>
              <a:t>Målene må være så klare og konkret som mulig, </a:t>
            </a:r>
            <a:endParaRPr lang="nb-NO" sz="1200" b="1" i="0" kern="1200" baseline="0" dirty="0">
              <a:solidFill>
                <a:srgbClr val="0C2D83"/>
              </a:solidFill>
              <a:latin typeface="Arial" pitchFamily="34" charset="0"/>
              <a:ea typeface="+mn-ea"/>
              <a:cs typeface="Arial" pitchFamily="34" charset="0"/>
            </a:endParaRPr>
          </a:p>
          <a:p>
            <a:pPr algn="l">
              <a:lnSpc>
                <a:spcPct val="115000"/>
              </a:lnSpc>
              <a:spcAft>
                <a:spcPts val="1000"/>
              </a:spcAft>
            </a:pPr>
            <a:r>
              <a:rPr lang="nb-NO" sz="1200" b="1" i="0" kern="1200" dirty="0">
                <a:solidFill>
                  <a:srgbClr val="0C2D83"/>
                </a:solidFill>
                <a:latin typeface="Arial" pitchFamily="34" charset="0"/>
                <a:ea typeface="+mn-ea"/>
                <a:cs typeface="Arial" pitchFamily="34" charset="0"/>
              </a:rPr>
              <a:t>Målbare: </a:t>
            </a:r>
            <a:r>
              <a:rPr lang="nb-NO" sz="1200" b="0" i="0" baseline="0" dirty="0">
                <a:solidFill>
                  <a:srgbClr val="0C2D83"/>
                </a:solidFill>
                <a:latin typeface="Arial" pitchFamily="34" charset="0"/>
                <a:ea typeface="Calibri"/>
                <a:cs typeface="Arial" pitchFamily="34" charset="0"/>
              </a:rPr>
              <a:t>Målene må egne seg til å vurdere grad av måloppnåelse (til en evaluering).  </a:t>
            </a:r>
            <a:endParaRPr lang="nb-NO" sz="1200" b="1" i="0" kern="1200" baseline="0" dirty="0">
              <a:solidFill>
                <a:srgbClr val="0C2D83"/>
              </a:solidFill>
              <a:latin typeface="Arial" pitchFamily="34" charset="0"/>
              <a:ea typeface="+mn-ea"/>
              <a:cs typeface="Arial" pitchFamily="34" charset="0"/>
            </a:endParaRPr>
          </a:p>
          <a:p>
            <a:pPr algn="l">
              <a:lnSpc>
                <a:spcPct val="115000"/>
              </a:lnSpc>
              <a:spcAft>
                <a:spcPts val="1000"/>
              </a:spcAft>
            </a:pPr>
            <a:r>
              <a:rPr lang="nb-NO" sz="1200" b="1" i="0" kern="1200" dirty="0">
                <a:solidFill>
                  <a:srgbClr val="0C2D83"/>
                </a:solidFill>
                <a:latin typeface="Arial" pitchFamily="34" charset="0"/>
                <a:ea typeface="+mn-ea"/>
                <a:cs typeface="Arial" pitchFamily="34" charset="0"/>
              </a:rPr>
              <a:t>Attraktive:</a:t>
            </a:r>
            <a:r>
              <a:rPr lang="nb-NO" sz="1200" b="1" i="0" kern="1200" baseline="0" dirty="0">
                <a:solidFill>
                  <a:srgbClr val="0C2D83"/>
                </a:solidFill>
                <a:latin typeface="Arial" pitchFamily="34" charset="0"/>
                <a:ea typeface="+mn-ea"/>
                <a:cs typeface="Arial" pitchFamily="34" charset="0"/>
              </a:rPr>
              <a:t> </a:t>
            </a:r>
            <a:r>
              <a:rPr lang="nb-NO" sz="1200" b="0" i="0" baseline="0" dirty="0">
                <a:solidFill>
                  <a:srgbClr val="0C2D83"/>
                </a:solidFill>
                <a:latin typeface="Arial" pitchFamily="34" charset="0"/>
                <a:ea typeface="Calibri"/>
                <a:cs typeface="Arial" pitchFamily="34" charset="0"/>
              </a:rPr>
              <a:t>Målene må oppleves å være relevant for problemstillingen og evne å engasjerer den enkelte medarbeider slik at de ønsker å jobbe mot nettopp dette målet</a:t>
            </a:r>
            <a:endParaRPr lang="nb-NO" sz="1200" b="1" i="0" kern="1200" baseline="0" dirty="0">
              <a:solidFill>
                <a:srgbClr val="0C2D83"/>
              </a:solidFill>
              <a:latin typeface="Arial" pitchFamily="34" charset="0"/>
              <a:ea typeface="+mn-ea"/>
              <a:cs typeface="Arial" pitchFamily="34" charset="0"/>
            </a:endParaRPr>
          </a:p>
          <a:p>
            <a:pPr algn="l">
              <a:lnSpc>
                <a:spcPct val="115000"/>
              </a:lnSpc>
              <a:spcAft>
                <a:spcPts val="1000"/>
              </a:spcAft>
            </a:pPr>
            <a:r>
              <a:rPr lang="nb-NO" sz="1200" b="1" i="0" kern="1200" dirty="0">
                <a:solidFill>
                  <a:srgbClr val="0C2D83"/>
                </a:solidFill>
                <a:latin typeface="Arial" pitchFamily="34" charset="0"/>
                <a:ea typeface="+mn-ea"/>
                <a:cs typeface="Arial" pitchFamily="34" charset="0"/>
              </a:rPr>
              <a:t>Realistiske:</a:t>
            </a:r>
            <a:r>
              <a:rPr lang="nb-NO" sz="1200" b="1" i="0" kern="1200" baseline="0" dirty="0">
                <a:solidFill>
                  <a:srgbClr val="0C2D83"/>
                </a:solidFill>
                <a:latin typeface="Arial" pitchFamily="34" charset="0"/>
                <a:ea typeface="+mn-ea"/>
                <a:cs typeface="Arial" pitchFamily="34" charset="0"/>
              </a:rPr>
              <a:t> </a:t>
            </a:r>
            <a:r>
              <a:rPr lang="nb-NO" sz="1200" b="0" i="0" baseline="0" dirty="0">
                <a:solidFill>
                  <a:srgbClr val="0C2D83"/>
                </a:solidFill>
                <a:latin typeface="Arial" pitchFamily="34" charset="0"/>
                <a:ea typeface="Calibri"/>
                <a:cs typeface="Arial" pitchFamily="34" charset="0"/>
              </a:rPr>
              <a:t>Målene må oppleves å være realistiske. Både med hensyn til selve måloppnåelse (overdrevent høye forventinger på forhånd), men også med hensyn til å råde over virkemidlene som er nødvendig for å nå målene  </a:t>
            </a:r>
            <a:endParaRPr lang="nb-NO" sz="1200" b="1" i="0" kern="1200" baseline="0" dirty="0">
              <a:solidFill>
                <a:srgbClr val="0C2D83"/>
              </a:solidFill>
              <a:latin typeface="Arial" pitchFamily="34" charset="0"/>
              <a:ea typeface="+mn-ea"/>
              <a:cs typeface="Arial" pitchFamily="34" charset="0"/>
            </a:endParaRPr>
          </a:p>
          <a:p>
            <a:pPr marL="0" marR="0" lvl="0" indent="0" algn="l" defTabSz="914400" rtl="0" eaLnBrk="1" fontAlgn="auto" latinLnBrk="0" hangingPunct="1">
              <a:lnSpc>
                <a:spcPct val="115000"/>
              </a:lnSpc>
              <a:spcBef>
                <a:spcPts val="0"/>
              </a:spcBef>
              <a:spcAft>
                <a:spcPts val="1000"/>
              </a:spcAft>
              <a:buClrTx/>
              <a:buSzTx/>
              <a:buFontTx/>
              <a:buNone/>
              <a:tabLst/>
              <a:defRPr/>
            </a:pPr>
            <a:r>
              <a:rPr lang="nb-NO" sz="1200" b="1" i="0" kern="1200" dirty="0">
                <a:solidFill>
                  <a:srgbClr val="0C2D83"/>
                </a:solidFill>
                <a:latin typeface="Arial" pitchFamily="34" charset="0"/>
                <a:ea typeface="+mn-ea"/>
                <a:cs typeface="Arial" pitchFamily="34" charset="0"/>
              </a:rPr>
              <a:t>Tidsbestemt: </a:t>
            </a:r>
            <a:r>
              <a:rPr lang="nb-NO" sz="1200" b="0" i="0" baseline="0" dirty="0">
                <a:solidFill>
                  <a:srgbClr val="0C2D83"/>
                </a:solidFill>
                <a:latin typeface="Arial" pitchFamily="34" charset="0"/>
                <a:ea typeface="Calibri"/>
                <a:cs typeface="Arial" pitchFamily="34" charset="0"/>
              </a:rPr>
              <a:t>Måloppnåelse må være knyttet til et bestemt tidspunkt målet skal være nådd</a:t>
            </a:r>
          </a:p>
          <a:p>
            <a:pPr marL="0" marR="0" lvl="0" indent="0" algn="l" defTabSz="914400" rtl="0" eaLnBrk="1" fontAlgn="auto" latinLnBrk="0" hangingPunct="1">
              <a:lnSpc>
                <a:spcPct val="115000"/>
              </a:lnSpc>
              <a:spcBef>
                <a:spcPts val="0"/>
              </a:spcBef>
              <a:spcAft>
                <a:spcPts val="1000"/>
              </a:spcAft>
              <a:buClrTx/>
              <a:buSzTx/>
              <a:buFontTx/>
              <a:buNone/>
              <a:tabLst/>
              <a:defRPr/>
            </a:pPr>
            <a:endParaRPr lang="nb-NO" sz="1200" b="0" i="0" baseline="0" dirty="0">
              <a:solidFill>
                <a:srgbClr val="0C2D83"/>
              </a:solidFill>
              <a:latin typeface="Arial" pitchFamily="34" charset="0"/>
              <a:ea typeface="Calibri"/>
              <a:cs typeface="Arial" pitchFamily="34" charset="0"/>
            </a:endParaRPr>
          </a:p>
          <a:p>
            <a:pPr marL="0" marR="0" lvl="0" indent="0" algn="l" defTabSz="914400" rtl="0" eaLnBrk="1" fontAlgn="auto" latinLnBrk="0" hangingPunct="1">
              <a:lnSpc>
                <a:spcPct val="115000"/>
              </a:lnSpc>
              <a:spcBef>
                <a:spcPts val="0"/>
              </a:spcBef>
              <a:spcAft>
                <a:spcPts val="1000"/>
              </a:spcAft>
              <a:buClrTx/>
              <a:buSzTx/>
              <a:buFontTx/>
              <a:buNone/>
              <a:tabLst/>
              <a:defRPr/>
            </a:pPr>
            <a:r>
              <a:rPr lang="nb-NO" sz="1200" b="0" i="0" baseline="0" dirty="0">
                <a:solidFill>
                  <a:srgbClr val="0C2D83"/>
                </a:solidFill>
                <a:latin typeface="Arial" pitchFamily="34" charset="0"/>
                <a:ea typeface="Calibri"/>
                <a:cs typeface="Arial" pitchFamily="34" charset="0"/>
              </a:rPr>
              <a:t>  </a:t>
            </a:r>
            <a:r>
              <a:rPr lang="nb-NO" sz="1200" b="1" i="0" baseline="0" dirty="0">
                <a:solidFill>
                  <a:srgbClr val="0C2D83"/>
                </a:solidFill>
                <a:latin typeface="Arial" pitchFamily="34" charset="0"/>
                <a:ea typeface="Calibri"/>
                <a:cs typeface="Arial" pitchFamily="34" charset="0"/>
              </a:rPr>
              <a:t>dimensjoneres med avtalte tidsfrister. Vær omforent om hva som er akseptabel tidsbruk.</a:t>
            </a:r>
          </a:p>
          <a:p>
            <a:pPr algn="l">
              <a:lnSpc>
                <a:spcPct val="115000"/>
              </a:lnSpc>
              <a:spcAft>
                <a:spcPts val="1000"/>
              </a:spcAft>
            </a:pPr>
            <a:endParaRPr lang="nb-NO" sz="1200" b="1" i="0" kern="1200" baseline="0" dirty="0">
              <a:solidFill>
                <a:srgbClr val="0C2D83"/>
              </a:solidFill>
              <a:latin typeface="Arial" pitchFamily="34" charset="0"/>
              <a:ea typeface="+mn-ea"/>
              <a:cs typeface="Arial" pitchFamily="34" charset="0"/>
            </a:endParaRPr>
          </a:p>
          <a:p>
            <a:pPr algn="l">
              <a:lnSpc>
                <a:spcPct val="115000"/>
              </a:lnSpc>
              <a:spcAft>
                <a:spcPts val="1000"/>
              </a:spcAft>
            </a:pPr>
            <a:r>
              <a:rPr lang="nb-NO" sz="1200" b="1" i="0" kern="1200" dirty="0">
                <a:solidFill>
                  <a:srgbClr val="0C2D83"/>
                </a:solidFill>
                <a:latin typeface="Arial" pitchFamily="34" charset="0"/>
                <a:ea typeface="+mn-ea"/>
                <a:cs typeface="Arial" pitchFamily="34" charset="0"/>
              </a:rPr>
              <a:t>Engasjerende</a:t>
            </a:r>
            <a:endParaRPr lang="nb-NO" sz="1200" b="1" i="0" baseline="0" dirty="0">
              <a:solidFill>
                <a:srgbClr val="0C2D83"/>
              </a:solidFill>
              <a:latin typeface="Arial" pitchFamily="34" charset="0"/>
              <a:ea typeface="Calibri"/>
              <a:cs typeface="Arial" pitchFamily="34" charset="0"/>
            </a:endParaRPr>
          </a:p>
          <a:p>
            <a:pPr algn="l">
              <a:lnSpc>
                <a:spcPct val="115000"/>
              </a:lnSpc>
              <a:spcAft>
                <a:spcPts val="1000"/>
              </a:spcAft>
            </a:pPr>
            <a:endParaRPr lang="nb-NO" sz="1200" b="1" i="0" baseline="0" dirty="0">
              <a:solidFill>
                <a:srgbClr val="0C2D83"/>
              </a:solidFill>
              <a:latin typeface="Arial" pitchFamily="34" charset="0"/>
              <a:ea typeface="Calibri"/>
              <a:cs typeface="Arial" pitchFamily="34" charset="0"/>
            </a:endParaRPr>
          </a:p>
          <a:p>
            <a:pPr algn="l">
              <a:lnSpc>
                <a:spcPct val="115000"/>
              </a:lnSpc>
              <a:spcAft>
                <a:spcPts val="1000"/>
              </a:spcAft>
            </a:pPr>
            <a:endParaRPr lang="nb-NO" sz="1200" b="1" i="0" baseline="0" dirty="0">
              <a:solidFill>
                <a:srgbClr val="0C2D83"/>
              </a:solidFill>
              <a:latin typeface="Arial" pitchFamily="34" charset="0"/>
              <a:ea typeface="Calibri"/>
              <a:cs typeface="Arial" pitchFamily="34" charset="0"/>
            </a:endParaRPr>
          </a:p>
          <a:p>
            <a:pPr algn="l">
              <a:lnSpc>
                <a:spcPct val="115000"/>
              </a:lnSpc>
              <a:spcAft>
                <a:spcPts val="1000"/>
              </a:spcAft>
            </a:pPr>
            <a:endParaRPr lang="nb-NO" sz="1200" b="1" i="0" baseline="0" dirty="0">
              <a:solidFill>
                <a:srgbClr val="0C2D83"/>
              </a:solidFill>
              <a:latin typeface="Arial" pitchFamily="34" charset="0"/>
              <a:ea typeface="Calibri"/>
              <a:cs typeface="Arial" pitchFamily="34" charset="0"/>
            </a:endParaRPr>
          </a:p>
          <a:p>
            <a:pPr algn="l">
              <a:lnSpc>
                <a:spcPct val="115000"/>
              </a:lnSpc>
              <a:spcAft>
                <a:spcPts val="1000"/>
              </a:spcAft>
            </a:pPr>
            <a:r>
              <a:rPr lang="nb-NO" sz="1200" b="1" i="0" baseline="0" dirty="0">
                <a:solidFill>
                  <a:srgbClr val="0C2D83"/>
                </a:solidFill>
                <a:latin typeface="Arial" pitchFamily="34" charset="0"/>
                <a:ea typeface="Calibri"/>
                <a:cs typeface="Arial" pitchFamily="34" charset="0"/>
              </a:rPr>
              <a:t>Bevarings- og forbedringsområder  </a:t>
            </a:r>
            <a:r>
              <a:rPr lang="nb-NO" sz="1200" b="0" i="0" baseline="0" dirty="0">
                <a:solidFill>
                  <a:srgbClr val="0C2D83"/>
                </a:solidFill>
                <a:latin typeface="Arial" pitchFamily="34" charset="0"/>
                <a:ea typeface="Calibri"/>
                <a:cs typeface="Arial" pitchFamily="34" charset="0"/>
              </a:rPr>
              <a:t>bør  beskrive spesifikke områder som oppleves reelle og engasjerer den enkelte medarbeider, og som han/hun ønsker å jobbe med. Det kan være nyttig å veilede med noen hjelpespørsmål hvis ikke gruppen kommer  helt i gang. Hva fungerer bra i avdelingen? Hva er vi stolt av med jobben vår? Hva/hvor kan vi forbedre oss? Det er viktig å ikke bli for ambisiøs. Særlig første gang man gjennomfører en slik prosess, eller om man har dårlige erfaring fra før. Det er viktigere å lykkes med færre og mindre tiltak, enn å mislykkes med mange store. Maks to bevarings- og forbedringsområder anbefales per gruppe. Kommer det mange forslag bør man prioritere. La de ansatte (de som skal jobbe med tiltak) prioritere.</a:t>
            </a:r>
            <a:endParaRPr lang="nb-NO" sz="1200" b="1" i="0" baseline="0" dirty="0">
              <a:solidFill>
                <a:srgbClr val="0C2D83"/>
              </a:solidFill>
              <a:latin typeface="Arial" pitchFamily="34" charset="0"/>
              <a:ea typeface="Calibri"/>
              <a:cs typeface="Arial" pitchFamily="34" charset="0"/>
            </a:endParaRPr>
          </a:p>
          <a:p>
            <a:pPr algn="l">
              <a:lnSpc>
                <a:spcPct val="115000"/>
              </a:lnSpc>
              <a:spcAft>
                <a:spcPts val="1000"/>
              </a:spcAft>
            </a:pPr>
            <a:r>
              <a:rPr lang="nb-NO" sz="1200" b="0" i="0" baseline="0" dirty="0">
                <a:solidFill>
                  <a:srgbClr val="0C2D83"/>
                </a:solidFill>
                <a:latin typeface="Arial" pitchFamily="34" charset="0"/>
                <a:ea typeface="Calibri"/>
                <a:cs typeface="Arial" pitchFamily="34" charset="0"/>
              </a:rPr>
              <a:t>For å klargjøre hva man ønsker å oppnå er det viktig å sette seg </a:t>
            </a:r>
            <a:r>
              <a:rPr lang="nb-NO" sz="1200" b="1" i="0" baseline="0" dirty="0">
                <a:solidFill>
                  <a:srgbClr val="0C2D83"/>
                </a:solidFill>
                <a:latin typeface="Arial" pitchFamily="34" charset="0"/>
                <a:ea typeface="Calibri"/>
                <a:cs typeface="Arial" pitchFamily="34" charset="0"/>
              </a:rPr>
              <a:t>mål. </a:t>
            </a:r>
            <a:r>
              <a:rPr lang="nb-NO" sz="1200" b="0" i="0" baseline="0" dirty="0">
                <a:solidFill>
                  <a:srgbClr val="0C2D83"/>
                </a:solidFill>
                <a:latin typeface="Arial" pitchFamily="34" charset="0"/>
                <a:ea typeface="Calibri"/>
                <a:cs typeface="Arial" pitchFamily="34" charset="0"/>
              </a:rPr>
              <a:t>Målene bør være så klare og konkret som mulig, og egne seg til å vurdere grad av måloppnåelse (evaluering). Legg derfor vekt på at det lages gode og presise målformuleringer og ta en </a:t>
            </a:r>
            <a:r>
              <a:rPr lang="nb-NO" sz="1200" b="0" i="0" baseline="0" dirty="0" err="1">
                <a:solidFill>
                  <a:srgbClr val="0C2D83"/>
                </a:solidFill>
                <a:latin typeface="Arial" pitchFamily="34" charset="0"/>
                <a:ea typeface="Calibri"/>
                <a:cs typeface="Arial" pitchFamily="34" charset="0"/>
              </a:rPr>
              <a:t>avsjekk</a:t>
            </a:r>
            <a:r>
              <a:rPr lang="nb-NO" sz="1200" b="0" i="0" baseline="0" dirty="0">
                <a:solidFill>
                  <a:srgbClr val="0C2D83"/>
                </a:solidFill>
                <a:latin typeface="Arial" pitchFamily="34" charset="0"/>
                <a:ea typeface="Calibri"/>
                <a:cs typeface="Arial" pitchFamily="34" charset="0"/>
              </a:rPr>
              <a:t> på om de faktisk møter bevarings- og forbedringsområde det er knyttet til. Større tiltak bør man i utgangspunktet være forsiktig med. Hvis man likevel går på større oppgaver må man ta høyde for (være realistisk) tilsvarende ressursbruk mht. arbeidsoppgaver og tidslinje. Er tiltaket sammensatt og/eller strekker seg over tid bør man vurdere å sette seg delmål.</a:t>
            </a:r>
            <a:endParaRPr lang="nb-NO" sz="1200" b="1" i="0" baseline="0" dirty="0">
              <a:solidFill>
                <a:srgbClr val="0C2D83"/>
              </a:solidFill>
              <a:latin typeface="Arial" pitchFamily="34" charset="0"/>
              <a:ea typeface="Calibri"/>
              <a:cs typeface="Arial" pitchFamily="34" charset="0"/>
            </a:endParaRPr>
          </a:p>
          <a:p>
            <a:pPr algn="l">
              <a:lnSpc>
                <a:spcPct val="115000"/>
              </a:lnSpc>
              <a:spcAft>
                <a:spcPts val="1000"/>
              </a:spcAft>
            </a:pPr>
            <a:r>
              <a:rPr lang="nb-NO" sz="1200" b="1" i="0" baseline="0" dirty="0">
                <a:solidFill>
                  <a:srgbClr val="0C2D83"/>
                </a:solidFill>
                <a:latin typeface="Arial" pitchFamily="34" charset="0"/>
                <a:ea typeface="Calibri"/>
                <a:cs typeface="Arial" pitchFamily="34" charset="0"/>
              </a:rPr>
              <a:t>Her beskrives selve tiltaket.  Vær opptatt av at det  utarbeides SMARTE-tiltak som lar seg knytte til bevarings- og forbedringsområder. </a:t>
            </a:r>
          </a:p>
          <a:p>
            <a:pPr algn="l">
              <a:lnSpc>
                <a:spcPct val="115000"/>
              </a:lnSpc>
              <a:spcAft>
                <a:spcPts val="1000"/>
              </a:spcAft>
            </a:pPr>
            <a:r>
              <a:rPr lang="nb-NO" sz="1200" b="0" i="0" baseline="0" dirty="0">
                <a:solidFill>
                  <a:srgbClr val="0C2D83"/>
                </a:solidFill>
                <a:latin typeface="Arial" pitchFamily="34" charset="0"/>
                <a:ea typeface="Calibri"/>
                <a:cs typeface="Arial" pitchFamily="34" charset="0"/>
              </a:rPr>
              <a:t>For å sikre gjennomføring  av tiltaket er det viktig at en person er ansvarlig for dette. For å unngå misforståelser eller pulverisering av  ansvar bør dett knyttes til kun én person. I tillegg bør en person få i oppdrag å følge opp tiltaksarbeidet med evaluering på i hvilken grad målsettingen med tiltaket ble nådd. Hvis tiltaket er knyttet til flere personer (arbeidsgruppe) noteres disse.</a:t>
            </a:r>
          </a:p>
          <a:p>
            <a:pPr algn="l">
              <a:lnSpc>
                <a:spcPct val="115000"/>
              </a:lnSpc>
              <a:spcAft>
                <a:spcPts val="1000"/>
              </a:spcAft>
            </a:pPr>
            <a:r>
              <a:rPr lang="nb-NO" sz="1200" b="1" i="0" baseline="0" dirty="0">
                <a:solidFill>
                  <a:srgbClr val="0C2D83"/>
                </a:solidFill>
                <a:latin typeface="Arial" pitchFamily="34" charset="0"/>
                <a:ea typeface="Calibri"/>
                <a:cs typeface="Arial" pitchFamily="34" charset="0"/>
              </a:rPr>
              <a:t>Oppfølging av handlingsplan skjer på langs tre løp:</a:t>
            </a:r>
          </a:p>
          <a:p>
            <a:pPr algn="l">
              <a:lnSpc>
                <a:spcPct val="115000"/>
              </a:lnSpc>
              <a:spcAft>
                <a:spcPts val="1000"/>
              </a:spcAft>
            </a:pPr>
            <a:r>
              <a:rPr lang="nb-NO" sz="1200" b="0" i="0" baseline="0" dirty="0">
                <a:solidFill>
                  <a:srgbClr val="0C2D83"/>
                </a:solidFill>
                <a:latin typeface="Arial" pitchFamily="34" charset="0"/>
                <a:ea typeface="Calibri"/>
                <a:cs typeface="Arial" pitchFamily="34" charset="0"/>
              </a:rPr>
              <a:t>MU-handlingsplan må behandles i </a:t>
            </a:r>
            <a:r>
              <a:rPr lang="nb-NO" sz="1200" b="1" i="0" baseline="0" dirty="0">
                <a:solidFill>
                  <a:srgbClr val="0C2D83"/>
                </a:solidFill>
                <a:latin typeface="Arial" pitchFamily="34" charset="0"/>
                <a:ea typeface="Calibri"/>
                <a:cs typeface="Arial" pitchFamily="34" charset="0"/>
              </a:rPr>
              <a:t>lederteamet</a:t>
            </a:r>
            <a:r>
              <a:rPr lang="nb-NO" sz="1200" b="0" i="0" baseline="0" dirty="0">
                <a:solidFill>
                  <a:srgbClr val="0C2D83"/>
                </a:solidFill>
                <a:latin typeface="Arial" pitchFamily="34" charset="0"/>
                <a:ea typeface="Calibri"/>
                <a:cs typeface="Arial" pitchFamily="34" charset="0"/>
              </a:rPr>
              <a:t> får å få nødvendig organisatorisk forankring. Dette er særlig viktig der tiltaksarbeidet krever ressurser (arbeidstid eller penger). Hvis det er nødvendig med avklaringer etter tiltaksarbeidet som ikke er avklart der og da med leder, men må inn i et lederteam eller overordnet leder, er det  viktig at de ansatte får tilbakemelding om dette.</a:t>
            </a:r>
          </a:p>
          <a:p>
            <a:pPr algn="l">
              <a:lnSpc>
                <a:spcPct val="115000"/>
              </a:lnSpc>
              <a:spcAft>
                <a:spcPts val="1000"/>
              </a:spcAft>
            </a:pPr>
            <a:r>
              <a:rPr lang="nb-NO" sz="1200" b="0" i="0" baseline="0" dirty="0">
                <a:solidFill>
                  <a:srgbClr val="0C2D83"/>
                </a:solidFill>
                <a:latin typeface="Arial" pitchFamily="34" charset="0"/>
                <a:ea typeface="Calibri"/>
                <a:cs typeface="Arial" pitchFamily="34" charset="0"/>
              </a:rPr>
              <a:t>For å sikre oppfølging av handlingsplanen tas den regelmessig opp på</a:t>
            </a:r>
            <a:r>
              <a:rPr lang="nb-NO" sz="1200" b="1" i="0" baseline="0" dirty="0">
                <a:solidFill>
                  <a:srgbClr val="0C2D83"/>
                </a:solidFill>
                <a:latin typeface="Arial" pitchFamily="34" charset="0"/>
                <a:ea typeface="Calibri"/>
                <a:cs typeface="Arial" pitchFamily="34" charset="0"/>
              </a:rPr>
              <a:t> personalmøte</a:t>
            </a:r>
            <a:r>
              <a:rPr lang="nb-NO" sz="1200" b="0" i="0" baseline="0" dirty="0">
                <a:solidFill>
                  <a:srgbClr val="0C2D83"/>
                </a:solidFill>
                <a:latin typeface="Arial" pitchFamily="34" charset="0"/>
                <a:ea typeface="Calibri"/>
                <a:cs typeface="Arial" pitchFamily="34" charset="0"/>
              </a:rPr>
              <a:t>, avdelingsmøte eller lignende. Her orienterer de tiltaksansvarlige om status og kvitterer ut gjennomførte tiltak.</a:t>
            </a:r>
          </a:p>
          <a:p>
            <a:pPr marL="0" marR="0" indent="0" algn="l" defTabSz="914400" rtl="0" eaLnBrk="1" fontAlgn="auto" latinLnBrk="0" hangingPunct="1">
              <a:lnSpc>
                <a:spcPct val="115000"/>
              </a:lnSpc>
              <a:spcBef>
                <a:spcPts val="0"/>
              </a:spcBef>
              <a:spcAft>
                <a:spcPts val="1000"/>
              </a:spcAft>
              <a:buClrTx/>
              <a:buSzTx/>
              <a:buFontTx/>
              <a:buNone/>
              <a:tabLst/>
              <a:defRPr/>
            </a:pPr>
            <a:r>
              <a:rPr lang="nb-NO" sz="1200" b="0" i="0" dirty="0">
                <a:solidFill>
                  <a:srgbClr val="0C2D83"/>
                </a:solidFill>
                <a:latin typeface="Arial" pitchFamily="34" charset="0"/>
                <a:ea typeface="Calibri"/>
                <a:cs typeface="Arial" pitchFamily="34" charset="0"/>
              </a:rPr>
              <a:t>MU- handlingsplan </a:t>
            </a:r>
            <a:r>
              <a:rPr lang="nb-NO" sz="1200" b="0" i="0" baseline="0" dirty="0">
                <a:solidFill>
                  <a:srgbClr val="0C2D83"/>
                </a:solidFill>
                <a:latin typeface="Arial" pitchFamily="34" charset="0"/>
                <a:ea typeface="Calibri"/>
                <a:cs typeface="Arial" pitchFamily="34" charset="0"/>
              </a:rPr>
              <a:t>skal</a:t>
            </a:r>
            <a:r>
              <a:rPr lang="nb-NO" sz="1200" b="0" i="0" dirty="0">
                <a:solidFill>
                  <a:srgbClr val="0C2D83"/>
                </a:solidFill>
                <a:latin typeface="Arial" pitchFamily="34" charset="0"/>
                <a:ea typeface="Calibri"/>
                <a:cs typeface="Arial" pitchFamily="34" charset="0"/>
              </a:rPr>
              <a:t> inngå som formalisert oppfølgingssak i </a:t>
            </a:r>
            <a:r>
              <a:rPr lang="nb-NO" sz="1200" b="1" i="0" dirty="0">
                <a:solidFill>
                  <a:srgbClr val="0C2D83"/>
                </a:solidFill>
                <a:latin typeface="Arial" pitchFamily="34" charset="0"/>
                <a:ea typeface="Calibri"/>
                <a:cs typeface="Arial" pitchFamily="34" charset="0"/>
              </a:rPr>
              <a:t>samarbeidsfora </a:t>
            </a:r>
            <a:r>
              <a:rPr lang="nb-NO" sz="1200" b="0" i="0" dirty="0">
                <a:solidFill>
                  <a:srgbClr val="0C2D83"/>
                </a:solidFill>
                <a:latin typeface="Arial" pitchFamily="34" charset="0"/>
                <a:ea typeface="Calibri"/>
                <a:cs typeface="Arial" pitchFamily="34" charset="0"/>
              </a:rPr>
              <a:t>som s</a:t>
            </a:r>
            <a:r>
              <a:rPr lang="nb-NO" sz="1200" i="0" dirty="0">
                <a:solidFill>
                  <a:srgbClr val="0C2D83"/>
                </a:solidFill>
                <a:latin typeface="Arial" pitchFamily="34" charset="0"/>
                <a:cs typeface="Arial" pitchFamily="34" charset="0"/>
              </a:rPr>
              <a:t>ikrer</a:t>
            </a:r>
            <a:r>
              <a:rPr lang="nb-NO" sz="1200" i="0" baseline="0" dirty="0">
                <a:solidFill>
                  <a:srgbClr val="0C2D83"/>
                </a:solidFill>
                <a:latin typeface="Arial" pitchFamily="34" charset="0"/>
                <a:cs typeface="Arial" pitchFamily="34" charset="0"/>
              </a:rPr>
              <a:t> </a:t>
            </a:r>
            <a:r>
              <a:rPr lang="nb-NO" sz="1200" i="0" dirty="0">
                <a:solidFill>
                  <a:srgbClr val="0C2D83"/>
                </a:solidFill>
                <a:latin typeface="Arial" pitchFamily="34" charset="0"/>
                <a:cs typeface="Arial" pitchFamily="34" charset="0"/>
              </a:rPr>
              <a:t>medvirkning fra ansattes representanter</a:t>
            </a:r>
            <a:r>
              <a:rPr lang="nb-NO" sz="1200" i="0" baseline="0" dirty="0">
                <a:solidFill>
                  <a:srgbClr val="0C2D83"/>
                </a:solidFill>
                <a:latin typeface="Arial" pitchFamily="34" charset="0"/>
                <a:cs typeface="Arial" pitchFamily="34" charset="0"/>
              </a:rPr>
              <a:t> (KVAM-grupper, HMS-grupper ol.).</a:t>
            </a:r>
            <a:endParaRPr lang="nb-NO" sz="1200" i="0" dirty="0">
              <a:solidFill>
                <a:srgbClr val="0C2D83"/>
              </a:solidFill>
              <a:latin typeface="Arial" pitchFamily="34" charset="0"/>
              <a:ea typeface="Calibri"/>
              <a:cs typeface="Arial" pitchFamily="34" charset="0"/>
            </a:endParaRPr>
          </a:p>
          <a:p>
            <a:endParaRPr lang="nb-NO" dirty="0"/>
          </a:p>
        </p:txBody>
      </p:sp>
      <p:sp>
        <p:nvSpPr>
          <p:cNvPr id="4" name="Plassholder for lysbildenummer 3"/>
          <p:cNvSpPr>
            <a:spLocks noGrp="1"/>
          </p:cNvSpPr>
          <p:nvPr>
            <p:ph type="sldNum" sz="quarter" idx="5"/>
          </p:nvPr>
        </p:nvSpPr>
        <p:spPr/>
        <p:txBody>
          <a:bodyPr/>
          <a:lstStyle/>
          <a:p>
            <a:fld id="{F199B843-D419-4001-B80B-AB0DF099CECF}" type="slidenum">
              <a:rPr lang="nb-NO" smtClean="0"/>
              <a:t>4</a:t>
            </a:fld>
            <a:endParaRPr lang="nb-NO"/>
          </a:p>
        </p:txBody>
      </p:sp>
    </p:spTree>
    <p:extLst>
      <p:ext uri="{BB962C8B-B14F-4D97-AF65-F5344CB8AC3E}">
        <p14:creationId xmlns:p14="http://schemas.microsoft.com/office/powerpoint/2010/main" val="3818898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Kan være en utfordring i forbedringsarbeid rettet mot kultur og arbeidsmiljø, men vil også kunne bidra til å ha et bevisst og aktivt forhold til det man ønsker å forbedre  </a:t>
            </a:r>
          </a:p>
          <a:p>
            <a:r>
              <a:rPr lang="nb-NO" dirty="0"/>
              <a:t>Der det blir svært vanskelig å etablere noen indikator kan man rette fokus mot prosessmål (telle registrere ønsket/planlagt aktivitet)</a:t>
            </a:r>
          </a:p>
          <a:p>
            <a:r>
              <a:rPr lang="nb-NO" dirty="0"/>
              <a:t>Man kan også operasjonalisere kvalitative størrelse (strukturert etterspørre ansattes opplevelse av om ting er blitt bedre) </a:t>
            </a:r>
          </a:p>
          <a:p>
            <a:r>
              <a:rPr lang="nb-NO" dirty="0"/>
              <a:t>Neste ForBedring kan være siste løsning, der en bedring av resultatet for neste gjennomføring er et mål og selve resultatet neste år blir en indikator</a:t>
            </a:r>
          </a:p>
        </p:txBody>
      </p:sp>
      <p:sp>
        <p:nvSpPr>
          <p:cNvPr id="4" name="Plassholder for lysbildenummer 3"/>
          <p:cNvSpPr>
            <a:spLocks noGrp="1"/>
          </p:cNvSpPr>
          <p:nvPr>
            <p:ph type="sldNum" sz="quarter" idx="5"/>
          </p:nvPr>
        </p:nvSpPr>
        <p:spPr/>
        <p:txBody>
          <a:bodyPr/>
          <a:lstStyle/>
          <a:p>
            <a:fld id="{F199B843-D419-4001-B80B-AB0DF099CECF}" type="slidenum">
              <a:rPr lang="nb-NO" smtClean="0"/>
              <a:t>5</a:t>
            </a:fld>
            <a:endParaRPr lang="nb-NO"/>
          </a:p>
        </p:txBody>
      </p:sp>
    </p:spTree>
    <p:extLst>
      <p:ext uri="{BB962C8B-B14F-4D97-AF65-F5344CB8AC3E}">
        <p14:creationId xmlns:p14="http://schemas.microsoft.com/office/powerpoint/2010/main" val="2892874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En interessentanalyse hjelper deg til å avdekke «hvilke tær du kan tråkke på» i arbeidet ditt med å endre noe. Det gir også bevissthet om medspiller og </a:t>
            </a:r>
            <a:r>
              <a:rPr lang="nb-NO" dirty="0" err="1"/>
              <a:t>motarbeidere</a:t>
            </a:r>
            <a:r>
              <a:rPr lang="nb-NO" dirty="0"/>
              <a:t> av endringene</a:t>
            </a:r>
            <a:r>
              <a:rPr lang="nb-NO"/>
              <a:t>/tiltakene. </a:t>
            </a:r>
            <a:endParaRPr lang="nb-NO" dirty="0"/>
          </a:p>
        </p:txBody>
      </p:sp>
      <p:sp>
        <p:nvSpPr>
          <p:cNvPr id="4" name="Plassholder for lysbildenummer 3"/>
          <p:cNvSpPr>
            <a:spLocks noGrp="1"/>
          </p:cNvSpPr>
          <p:nvPr>
            <p:ph type="sldNum" sz="quarter" idx="5"/>
          </p:nvPr>
        </p:nvSpPr>
        <p:spPr/>
        <p:txBody>
          <a:bodyPr/>
          <a:lstStyle/>
          <a:p>
            <a:fld id="{F199B843-D419-4001-B80B-AB0DF099CECF}" type="slidenum">
              <a:rPr lang="nb-NO" smtClean="0"/>
              <a:t>6</a:t>
            </a:fld>
            <a:endParaRPr lang="nb-NO"/>
          </a:p>
        </p:txBody>
      </p:sp>
    </p:spTree>
    <p:extLst>
      <p:ext uri="{BB962C8B-B14F-4D97-AF65-F5344CB8AC3E}">
        <p14:creationId xmlns:p14="http://schemas.microsoft.com/office/powerpoint/2010/main" val="3725859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 xmlns:a16="http://schemas.microsoft.com/office/drawing/2014/main" id="{6DBE420F-1C95-443C-9845-B8E0F11EFED9}"/>
              </a:ext>
            </a:extLst>
          </p:cNvPr>
          <p:cNvSpPr>
            <a:spLocks noGrp="1"/>
          </p:cNvSpPr>
          <p:nvPr>
            <p:ph type="ctrTitle"/>
          </p:nvPr>
        </p:nvSpPr>
        <p:spPr>
          <a:xfrm>
            <a:off x="1143000" y="1122363"/>
            <a:ext cx="6858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 xmlns:a16="http://schemas.microsoft.com/office/drawing/2014/main" id="{F2981DE9-D2CC-4204-8E0F-0EE42ECF902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 xmlns:a16="http://schemas.microsoft.com/office/drawing/2014/main" id="{386E50FE-D187-42A4-A55B-98D3BC8F7682}"/>
              </a:ext>
            </a:extLst>
          </p:cNvPr>
          <p:cNvSpPr>
            <a:spLocks noGrp="1"/>
          </p:cNvSpPr>
          <p:nvPr>
            <p:ph type="dt" sz="half" idx="10"/>
          </p:nvPr>
        </p:nvSpPr>
        <p:spPr/>
        <p:txBody>
          <a:bodyPr/>
          <a:lstStyle>
            <a:lvl1pPr>
              <a:defRPr/>
            </a:lvl1pPr>
          </a:lstStyle>
          <a:p>
            <a:endParaRPr lang="nb-NO" altLang="nb-NO"/>
          </a:p>
        </p:txBody>
      </p:sp>
      <p:sp>
        <p:nvSpPr>
          <p:cNvPr id="5" name="Plassholder for bunntekst 4">
            <a:extLst>
              <a:ext uri="{FF2B5EF4-FFF2-40B4-BE49-F238E27FC236}">
                <a16:creationId xmlns="" xmlns:a16="http://schemas.microsoft.com/office/drawing/2014/main" id="{2A8FD3F4-04BB-489E-92D1-A5318B7A38AE}"/>
              </a:ext>
            </a:extLst>
          </p:cNvPr>
          <p:cNvSpPr>
            <a:spLocks noGrp="1"/>
          </p:cNvSpPr>
          <p:nvPr>
            <p:ph type="ftr" sz="quarter" idx="11"/>
          </p:nvPr>
        </p:nvSpPr>
        <p:spPr/>
        <p:txBody>
          <a:bodyPr/>
          <a:lstStyle>
            <a:lvl1pPr>
              <a:defRPr/>
            </a:lvl1pPr>
          </a:lstStyle>
          <a:p>
            <a:endParaRPr lang="nb-NO" altLang="nb-NO"/>
          </a:p>
        </p:txBody>
      </p:sp>
      <p:sp>
        <p:nvSpPr>
          <p:cNvPr id="6" name="Plassholder for lysbildenummer 5">
            <a:extLst>
              <a:ext uri="{FF2B5EF4-FFF2-40B4-BE49-F238E27FC236}">
                <a16:creationId xmlns="" xmlns:a16="http://schemas.microsoft.com/office/drawing/2014/main" id="{F3853461-B58F-49F3-B8A5-BA9CF28D364F}"/>
              </a:ext>
            </a:extLst>
          </p:cNvPr>
          <p:cNvSpPr>
            <a:spLocks noGrp="1"/>
          </p:cNvSpPr>
          <p:nvPr>
            <p:ph type="sldNum" sz="quarter" idx="12"/>
          </p:nvPr>
        </p:nvSpPr>
        <p:spPr/>
        <p:txBody>
          <a:bodyPr/>
          <a:lstStyle>
            <a:lvl1pPr>
              <a:defRPr/>
            </a:lvl1pPr>
          </a:lstStyle>
          <a:p>
            <a:fld id="{C2F68949-87BF-454E-BD28-10BA6D8784B1}" type="slidenum">
              <a:rPr lang="nb-NO" altLang="nb-NO"/>
              <a:pPr/>
              <a:t>‹#›</a:t>
            </a:fld>
            <a:endParaRPr lang="nb-NO" altLang="nb-NO"/>
          </a:p>
        </p:txBody>
      </p:sp>
    </p:spTree>
    <p:extLst>
      <p:ext uri="{BB962C8B-B14F-4D97-AF65-F5344CB8AC3E}">
        <p14:creationId xmlns:p14="http://schemas.microsoft.com/office/powerpoint/2010/main" val="2841312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 xmlns:a16="http://schemas.microsoft.com/office/drawing/2014/main" id="{4F387B7A-80FB-476F-A376-FA9AC16BE3A5}"/>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 xmlns:a16="http://schemas.microsoft.com/office/drawing/2014/main" id="{AF9ACD81-AA5C-427E-9AFA-098FE2703D74}"/>
              </a:ext>
            </a:extLst>
          </p:cNvPr>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 xmlns:a16="http://schemas.microsoft.com/office/drawing/2014/main" id="{5B9960D6-1129-4A08-832A-D7F547AC2014}"/>
              </a:ext>
            </a:extLst>
          </p:cNvPr>
          <p:cNvSpPr>
            <a:spLocks noGrp="1"/>
          </p:cNvSpPr>
          <p:nvPr>
            <p:ph type="dt" sz="half" idx="10"/>
          </p:nvPr>
        </p:nvSpPr>
        <p:spPr/>
        <p:txBody>
          <a:bodyPr/>
          <a:lstStyle>
            <a:lvl1pPr>
              <a:defRPr/>
            </a:lvl1pPr>
          </a:lstStyle>
          <a:p>
            <a:endParaRPr lang="nb-NO" altLang="nb-NO"/>
          </a:p>
        </p:txBody>
      </p:sp>
      <p:sp>
        <p:nvSpPr>
          <p:cNvPr id="5" name="Plassholder for bunntekst 4">
            <a:extLst>
              <a:ext uri="{FF2B5EF4-FFF2-40B4-BE49-F238E27FC236}">
                <a16:creationId xmlns="" xmlns:a16="http://schemas.microsoft.com/office/drawing/2014/main" id="{A501B281-35D6-4AE6-A3D9-1EB904288060}"/>
              </a:ext>
            </a:extLst>
          </p:cNvPr>
          <p:cNvSpPr>
            <a:spLocks noGrp="1"/>
          </p:cNvSpPr>
          <p:nvPr>
            <p:ph type="ftr" sz="quarter" idx="11"/>
          </p:nvPr>
        </p:nvSpPr>
        <p:spPr/>
        <p:txBody>
          <a:bodyPr/>
          <a:lstStyle>
            <a:lvl1pPr>
              <a:defRPr/>
            </a:lvl1pPr>
          </a:lstStyle>
          <a:p>
            <a:endParaRPr lang="nb-NO" altLang="nb-NO"/>
          </a:p>
        </p:txBody>
      </p:sp>
      <p:sp>
        <p:nvSpPr>
          <p:cNvPr id="6" name="Plassholder for lysbildenummer 5">
            <a:extLst>
              <a:ext uri="{FF2B5EF4-FFF2-40B4-BE49-F238E27FC236}">
                <a16:creationId xmlns="" xmlns:a16="http://schemas.microsoft.com/office/drawing/2014/main" id="{3BDCC81A-5BC0-4697-AC8E-75C703983EC5}"/>
              </a:ext>
            </a:extLst>
          </p:cNvPr>
          <p:cNvSpPr>
            <a:spLocks noGrp="1"/>
          </p:cNvSpPr>
          <p:nvPr>
            <p:ph type="sldNum" sz="quarter" idx="12"/>
          </p:nvPr>
        </p:nvSpPr>
        <p:spPr/>
        <p:txBody>
          <a:bodyPr/>
          <a:lstStyle>
            <a:lvl1pPr>
              <a:defRPr/>
            </a:lvl1pPr>
          </a:lstStyle>
          <a:p>
            <a:fld id="{0D02E748-9043-44C6-88D1-BA5CD2D61AD1}" type="slidenum">
              <a:rPr lang="nb-NO" altLang="nb-NO"/>
              <a:pPr/>
              <a:t>‹#›</a:t>
            </a:fld>
            <a:endParaRPr lang="nb-NO" altLang="nb-NO"/>
          </a:p>
        </p:txBody>
      </p:sp>
    </p:spTree>
    <p:extLst>
      <p:ext uri="{BB962C8B-B14F-4D97-AF65-F5344CB8AC3E}">
        <p14:creationId xmlns:p14="http://schemas.microsoft.com/office/powerpoint/2010/main" val="1396535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 xmlns:a16="http://schemas.microsoft.com/office/drawing/2014/main" id="{40B25014-4ED7-491C-AF77-D96C74D8422D}"/>
              </a:ext>
            </a:extLst>
          </p:cNvPr>
          <p:cNvSpPr>
            <a:spLocks noGrp="1"/>
          </p:cNvSpPr>
          <p:nvPr>
            <p:ph type="title" orient="vert"/>
          </p:nvPr>
        </p:nvSpPr>
        <p:spPr>
          <a:xfrm>
            <a:off x="6629400" y="274638"/>
            <a:ext cx="2057400" cy="5851525"/>
          </a:xfrm>
        </p:spPr>
        <p:txBody>
          <a:bodyPr vert="eaVert"/>
          <a:lstStyle/>
          <a:p>
            <a:r>
              <a:rPr lang="nb-NO"/>
              <a:t>Klikk for å redigere tittelstil</a:t>
            </a:r>
          </a:p>
        </p:txBody>
      </p:sp>
      <p:sp>
        <p:nvSpPr>
          <p:cNvPr id="3" name="Plassholder for loddrett tekst 2">
            <a:extLst>
              <a:ext uri="{FF2B5EF4-FFF2-40B4-BE49-F238E27FC236}">
                <a16:creationId xmlns="" xmlns:a16="http://schemas.microsoft.com/office/drawing/2014/main" id="{05EC6998-DDD3-4945-9848-93B116908D24}"/>
              </a:ext>
            </a:extLst>
          </p:cNvPr>
          <p:cNvSpPr>
            <a:spLocks noGrp="1"/>
          </p:cNvSpPr>
          <p:nvPr>
            <p:ph type="body" orient="vert" idx="1"/>
          </p:nvPr>
        </p:nvSpPr>
        <p:spPr>
          <a:xfrm>
            <a:off x="457200" y="274638"/>
            <a:ext cx="6019800" cy="5851525"/>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 xmlns:a16="http://schemas.microsoft.com/office/drawing/2014/main" id="{092D95A9-3004-4A30-9031-EDF0D2CDAFE9}"/>
              </a:ext>
            </a:extLst>
          </p:cNvPr>
          <p:cNvSpPr>
            <a:spLocks noGrp="1"/>
          </p:cNvSpPr>
          <p:nvPr>
            <p:ph type="dt" sz="half" idx="10"/>
          </p:nvPr>
        </p:nvSpPr>
        <p:spPr/>
        <p:txBody>
          <a:bodyPr/>
          <a:lstStyle>
            <a:lvl1pPr>
              <a:defRPr/>
            </a:lvl1pPr>
          </a:lstStyle>
          <a:p>
            <a:endParaRPr lang="nb-NO" altLang="nb-NO"/>
          </a:p>
        </p:txBody>
      </p:sp>
      <p:sp>
        <p:nvSpPr>
          <p:cNvPr id="5" name="Plassholder for bunntekst 4">
            <a:extLst>
              <a:ext uri="{FF2B5EF4-FFF2-40B4-BE49-F238E27FC236}">
                <a16:creationId xmlns="" xmlns:a16="http://schemas.microsoft.com/office/drawing/2014/main" id="{CD728FF5-C287-428F-A3B5-4C826BC75504}"/>
              </a:ext>
            </a:extLst>
          </p:cNvPr>
          <p:cNvSpPr>
            <a:spLocks noGrp="1"/>
          </p:cNvSpPr>
          <p:nvPr>
            <p:ph type="ftr" sz="quarter" idx="11"/>
          </p:nvPr>
        </p:nvSpPr>
        <p:spPr/>
        <p:txBody>
          <a:bodyPr/>
          <a:lstStyle>
            <a:lvl1pPr>
              <a:defRPr/>
            </a:lvl1pPr>
          </a:lstStyle>
          <a:p>
            <a:endParaRPr lang="nb-NO" altLang="nb-NO"/>
          </a:p>
        </p:txBody>
      </p:sp>
      <p:sp>
        <p:nvSpPr>
          <p:cNvPr id="6" name="Plassholder for lysbildenummer 5">
            <a:extLst>
              <a:ext uri="{FF2B5EF4-FFF2-40B4-BE49-F238E27FC236}">
                <a16:creationId xmlns="" xmlns:a16="http://schemas.microsoft.com/office/drawing/2014/main" id="{3839CD68-E264-4C92-9C9E-60E06BA34031}"/>
              </a:ext>
            </a:extLst>
          </p:cNvPr>
          <p:cNvSpPr>
            <a:spLocks noGrp="1"/>
          </p:cNvSpPr>
          <p:nvPr>
            <p:ph type="sldNum" sz="quarter" idx="12"/>
          </p:nvPr>
        </p:nvSpPr>
        <p:spPr/>
        <p:txBody>
          <a:bodyPr/>
          <a:lstStyle>
            <a:lvl1pPr>
              <a:defRPr/>
            </a:lvl1pPr>
          </a:lstStyle>
          <a:p>
            <a:fld id="{E9B566DF-0E4E-411F-A770-32C8862AF9AC}" type="slidenum">
              <a:rPr lang="nb-NO" altLang="nb-NO"/>
              <a:pPr/>
              <a:t>‹#›</a:t>
            </a:fld>
            <a:endParaRPr lang="nb-NO" altLang="nb-NO"/>
          </a:p>
        </p:txBody>
      </p:sp>
    </p:spTree>
    <p:extLst>
      <p:ext uri="{BB962C8B-B14F-4D97-AF65-F5344CB8AC3E}">
        <p14:creationId xmlns:p14="http://schemas.microsoft.com/office/powerpoint/2010/main" val="3011529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 xmlns:a16="http://schemas.microsoft.com/office/drawing/2014/main" id="{DA19A8F6-B882-4A63-949E-4A99BB794859}"/>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 xmlns:a16="http://schemas.microsoft.com/office/drawing/2014/main" id="{32A375E1-E957-420B-A392-E56F3DAD1794}"/>
              </a:ext>
            </a:extLst>
          </p:cNvPr>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 xmlns:a16="http://schemas.microsoft.com/office/drawing/2014/main" id="{D845F7AE-995D-4ECE-92AA-946E3271BBCC}"/>
              </a:ext>
            </a:extLst>
          </p:cNvPr>
          <p:cNvSpPr>
            <a:spLocks noGrp="1"/>
          </p:cNvSpPr>
          <p:nvPr>
            <p:ph type="dt" sz="half" idx="10"/>
          </p:nvPr>
        </p:nvSpPr>
        <p:spPr/>
        <p:txBody>
          <a:bodyPr/>
          <a:lstStyle>
            <a:lvl1pPr>
              <a:defRPr/>
            </a:lvl1pPr>
          </a:lstStyle>
          <a:p>
            <a:endParaRPr lang="nb-NO" altLang="nb-NO"/>
          </a:p>
        </p:txBody>
      </p:sp>
      <p:sp>
        <p:nvSpPr>
          <p:cNvPr id="5" name="Plassholder for bunntekst 4">
            <a:extLst>
              <a:ext uri="{FF2B5EF4-FFF2-40B4-BE49-F238E27FC236}">
                <a16:creationId xmlns="" xmlns:a16="http://schemas.microsoft.com/office/drawing/2014/main" id="{4C1C3C8B-09E4-407B-8174-7222C74ABF52}"/>
              </a:ext>
            </a:extLst>
          </p:cNvPr>
          <p:cNvSpPr>
            <a:spLocks noGrp="1"/>
          </p:cNvSpPr>
          <p:nvPr>
            <p:ph type="ftr" sz="quarter" idx="11"/>
          </p:nvPr>
        </p:nvSpPr>
        <p:spPr/>
        <p:txBody>
          <a:bodyPr/>
          <a:lstStyle>
            <a:lvl1pPr>
              <a:defRPr/>
            </a:lvl1pPr>
          </a:lstStyle>
          <a:p>
            <a:endParaRPr lang="nb-NO" altLang="nb-NO"/>
          </a:p>
        </p:txBody>
      </p:sp>
      <p:sp>
        <p:nvSpPr>
          <p:cNvPr id="6" name="Plassholder for lysbildenummer 5">
            <a:extLst>
              <a:ext uri="{FF2B5EF4-FFF2-40B4-BE49-F238E27FC236}">
                <a16:creationId xmlns="" xmlns:a16="http://schemas.microsoft.com/office/drawing/2014/main" id="{4AE5F1CA-A8D3-4705-B0A0-52E18DD77FE0}"/>
              </a:ext>
            </a:extLst>
          </p:cNvPr>
          <p:cNvSpPr>
            <a:spLocks noGrp="1"/>
          </p:cNvSpPr>
          <p:nvPr>
            <p:ph type="sldNum" sz="quarter" idx="12"/>
          </p:nvPr>
        </p:nvSpPr>
        <p:spPr/>
        <p:txBody>
          <a:bodyPr/>
          <a:lstStyle>
            <a:lvl1pPr>
              <a:defRPr/>
            </a:lvl1pPr>
          </a:lstStyle>
          <a:p>
            <a:fld id="{BF056EBA-9D85-4ECD-8E89-625873849E9C}" type="slidenum">
              <a:rPr lang="nb-NO" altLang="nb-NO"/>
              <a:pPr/>
              <a:t>‹#›</a:t>
            </a:fld>
            <a:endParaRPr lang="nb-NO" altLang="nb-NO"/>
          </a:p>
        </p:txBody>
      </p:sp>
    </p:spTree>
    <p:extLst>
      <p:ext uri="{BB962C8B-B14F-4D97-AF65-F5344CB8AC3E}">
        <p14:creationId xmlns:p14="http://schemas.microsoft.com/office/powerpoint/2010/main" val="2359907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 xmlns:a16="http://schemas.microsoft.com/office/drawing/2014/main" id="{844C862D-039D-4147-82F4-885507CB8A01}"/>
              </a:ext>
            </a:extLst>
          </p:cNvPr>
          <p:cNvSpPr>
            <a:spLocks noGrp="1"/>
          </p:cNvSpPr>
          <p:nvPr>
            <p:ph type="title"/>
          </p:nvPr>
        </p:nvSpPr>
        <p:spPr>
          <a:xfrm>
            <a:off x="623888" y="1709738"/>
            <a:ext cx="78867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 xmlns:a16="http://schemas.microsoft.com/office/drawing/2014/main" id="{3622D59D-49AD-43E7-A8C4-01119B0636F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nb-NO"/>
              <a:t>Rediger tekststiler i malen</a:t>
            </a:r>
          </a:p>
        </p:txBody>
      </p:sp>
      <p:sp>
        <p:nvSpPr>
          <p:cNvPr id="4" name="Plassholder for dato 3">
            <a:extLst>
              <a:ext uri="{FF2B5EF4-FFF2-40B4-BE49-F238E27FC236}">
                <a16:creationId xmlns="" xmlns:a16="http://schemas.microsoft.com/office/drawing/2014/main" id="{DD5BA74C-B122-4DEE-B6CD-94C838BF79E6}"/>
              </a:ext>
            </a:extLst>
          </p:cNvPr>
          <p:cNvSpPr>
            <a:spLocks noGrp="1"/>
          </p:cNvSpPr>
          <p:nvPr>
            <p:ph type="dt" sz="half" idx="10"/>
          </p:nvPr>
        </p:nvSpPr>
        <p:spPr/>
        <p:txBody>
          <a:bodyPr/>
          <a:lstStyle>
            <a:lvl1pPr>
              <a:defRPr/>
            </a:lvl1pPr>
          </a:lstStyle>
          <a:p>
            <a:endParaRPr lang="nb-NO" altLang="nb-NO"/>
          </a:p>
        </p:txBody>
      </p:sp>
      <p:sp>
        <p:nvSpPr>
          <p:cNvPr id="5" name="Plassholder for bunntekst 4">
            <a:extLst>
              <a:ext uri="{FF2B5EF4-FFF2-40B4-BE49-F238E27FC236}">
                <a16:creationId xmlns="" xmlns:a16="http://schemas.microsoft.com/office/drawing/2014/main" id="{76CC1250-FA79-42B3-B498-316C2A3F8E01}"/>
              </a:ext>
            </a:extLst>
          </p:cNvPr>
          <p:cNvSpPr>
            <a:spLocks noGrp="1"/>
          </p:cNvSpPr>
          <p:nvPr>
            <p:ph type="ftr" sz="quarter" idx="11"/>
          </p:nvPr>
        </p:nvSpPr>
        <p:spPr/>
        <p:txBody>
          <a:bodyPr/>
          <a:lstStyle>
            <a:lvl1pPr>
              <a:defRPr/>
            </a:lvl1pPr>
          </a:lstStyle>
          <a:p>
            <a:endParaRPr lang="nb-NO" altLang="nb-NO"/>
          </a:p>
        </p:txBody>
      </p:sp>
      <p:sp>
        <p:nvSpPr>
          <p:cNvPr id="6" name="Plassholder for lysbildenummer 5">
            <a:extLst>
              <a:ext uri="{FF2B5EF4-FFF2-40B4-BE49-F238E27FC236}">
                <a16:creationId xmlns="" xmlns:a16="http://schemas.microsoft.com/office/drawing/2014/main" id="{2C5F1B09-EDCD-4DC5-B48B-1F328662CD3F}"/>
              </a:ext>
            </a:extLst>
          </p:cNvPr>
          <p:cNvSpPr>
            <a:spLocks noGrp="1"/>
          </p:cNvSpPr>
          <p:nvPr>
            <p:ph type="sldNum" sz="quarter" idx="12"/>
          </p:nvPr>
        </p:nvSpPr>
        <p:spPr/>
        <p:txBody>
          <a:bodyPr/>
          <a:lstStyle>
            <a:lvl1pPr>
              <a:defRPr/>
            </a:lvl1pPr>
          </a:lstStyle>
          <a:p>
            <a:fld id="{0A17FE1F-34E3-4312-BBEF-2DC4315A881B}" type="slidenum">
              <a:rPr lang="nb-NO" altLang="nb-NO"/>
              <a:pPr/>
              <a:t>‹#›</a:t>
            </a:fld>
            <a:endParaRPr lang="nb-NO" altLang="nb-NO"/>
          </a:p>
        </p:txBody>
      </p:sp>
    </p:spTree>
    <p:extLst>
      <p:ext uri="{BB962C8B-B14F-4D97-AF65-F5344CB8AC3E}">
        <p14:creationId xmlns:p14="http://schemas.microsoft.com/office/powerpoint/2010/main" val="3569980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 xmlns:a16="http://schemas.microsoft.com/office/drawing/2014/main" id="{844EC5F2-B0AE-4BE8-A21B-8A171A977DC0}"/>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 xmlns:a16="http://schemas.microsoft.com/office/drawing/2014/main" id="{8F33AADF-7029-420B-87D7-16F4A24381BC}"/>
              </a:ext>
            </a:extLst>
          </p:cNvPr>
          <p:cNvSpPr>
            <a:spLocks noGrp="1"/>
          </p:cNvSpPr>
          <p:nvPr>
            <p:ph sz="half" idx="1"/>
          </p:nvPr>
        </p:nvSpPr>
        <p:spPr>
          <a:xfrm>
            <a:off x="457200" y="1600200"/>
            <a:ext cx="4038600" cy="4525963"/>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 xmlns:a16="http://schemas.microsoft.com/office/drawing/2014/main" id="{A6A78291-5D66-4D9D-A993-D2144CCC8305}"/>
              </a:ext>
            </a:extLst>
          </p:cNvPr>
          <p:cNvSpPr>
            <a:spLocks noGrp="1"/>
          </p:cNvSpPr>
          <p:nvPr>
            <p:ph sz="half" idx="2"/>
          </p:nvPr>
        </p:nvSpPr>
        <p:spPr>
          <a:xfrm>
            <a:off x="4648200" y="1600200"/>
            <a:ext cx="4038600" cy="4525963"/>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 xmlns:a16="http://schemas.microsoft.com/office/drawing/2014/main" id="{C4E7D8E1-80EF-43BD-8C9E-192BBB89A25D}"/>
              </a:ext>
            </a:extLst>
          </p:cNvPr>
          <p:cNvSpPr>
            <a:spLocks noGrp="1"/>
          </p:cNvSpPr>
          <p:nvPr>
            <p:ph type="dt" sz="half" idx="10"/>
          </p:nvPr>
        </p:nvSpPr>
        <p:spPr/>
        <p:txBody>
          <a:bodyPr/>
          <a:lstStyle>
            <a:lvl1pPr>
              <a:defRPr/>
            </a:lvl1pPr>
          </a:lstStyle>
          <a:p>
            <a:endParaRPr lang="nb-NO" altLang="nb-NO"/>
          </a:p>
        </p:txBody>
      </p:sp>
      <p:sp>
        <p:nvSpPr>
          <p:cNvPr id="6" name="Plassholder for bunntekst 5">
            <a:extLst>
              <a:ext uri="{FF2B5EF4-FFF2-40B4-BE49-F238E27FC236}">
                <a16:creationId xmlns="" xmlns:a16="http://schemas.microsoft.com/office/drawing/2014/main" id="{A6D2FF5A-BA78-45B6-8D08-41B6DE38528D}"/>
              </a:ext>
            </a:extLst>
          </p:cNvPr>
          <p:cNvSpPr>
            <a:spLocks noGrp="1"/>
          </p:cNvSpPr>
          <p:nvPr>
            <p:ph type="ftr" sz="quarter" idx="11"/>
          </p:nvPr>
        </p:nvSpPr>
        <p:spPr/>
        <p:txBody>
          <a:bodyPr/>
          <a:lstStyle>
            <a:lvl1pPr>
              <a:defRPr/>
            </a:lvl1pPr>
          </a:lstStyle>
          <a:p>
            <a:endParaRPr lang="nb-NO" altLang="nb-NO"/>
          </a:p>
        </p:txBody>
      </p:sp>
      <p:sp>
        <p:nvSpPr>
          <p:cNvPr id="7" name="Plassholder for lysbildenummer 6">
            <a:extLst>
              <a:ext uri="{FF2B5EF4-FFF2-40B4-BE49-F238E27FC236}">
                <a16:creationId xmlns="" xmlns:a16="http://schemas.microsoft.com/office/drawing/2014/main" id="{714F23E6-5E28-4A85-A796-6EDABD6E6CF2}"/>
              </a:ext>
            </a:extLst>
          </p:cNvPr>
          <p:cNvSpPr>
            <a:spLocks noGrp="1"/>
          </p:cNvSpPr>
          <p:nvPr>
            <p:ph type="sldNum" sz="quarter" idx="12"/>
          </p:nvPr>
        </p:nvSpPr>
        <p:spPr/>
        <p:txBody>
          <a:bodyPr/>
          <a:lstStyle>
            <a:lvl1pPr>
              <a:defRPr/>
            </a:lvl1pPr>
          </a:lstStyle>
          <a:p>
            <a:fld id="{7F9335CF-2007-4B1B-BEF1-EAA6D58ECC97}" type="slidenum">
              <a:rPr lang="nb-NO" altLang="nb-NO"/>
              <a:pPr/>
              <a:t>‹#›</a:t>
            </a:fld>
            <a:endParaRPr lang="nb-NO" altLang="nb-NO"/>
          </a:p>
        </p:txBody>
      </p:sp>
    </p:spTree>
    <p:extLst>
      <p:ext uri="{BB962C8B-B14F-4D97-AF65-F5344CB8AC3E}">
        <p14:creationId xmlns:p14="http://schemas.microsoft.com/office/powerpoint/2010/main" val="1312743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 xmlns:a16="http://schemas.microsoft.com/office/drawing/2014/main" id="{B1F16346-50EB-454F-A86D-7E037EFB8211}"/>
              </a:ext>
            </a:extLst>
          </p:cNvPr>
          <p:cNvSpPr>
            <a:spLocks noGrp="1"/>
          </p:cNvSpPr>
          <p:nvPr>
            <p:ph type="title"/>
          </p:nvPr>
        </p:nvSpPr>
        <p:spPr>
          <a:xfrm>
            <a:off x="630238" y="365125"/>
            <a:ext cx="7886700" cy="1325563"/>
          </a:xfrm>
        </p:spPr>
        <p:txBody>
          <a:bodyPr/>
          <a:lstStyle/>
          <a:p>
            <a:r>
              <a:rPr lang="nb-NO"/>
              <a:t>Klikk for å redigere tittelstil</a:t>
            </a:r>
          </a:p>
        </p:txBody>
      </p:sp>
      <p:sp>
        <p:nvSpPr>
          <p:cNvPr id="3" name="Plassholder for tekst 2">
            <a:extLst>
              <a:ext uri="{FF2B5EF4-FFF2-40B4-BE49-F238E27FC236}">
                <a16:creationId xmlns="" xmlns:a16="http://schemas.microsoft.com/office/drawing/2014/main" id="{9BA214D5-0F7E-4115-AD4E-38476D29CCD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Plassholder for innhold 3">
            <a:extLst>
              <a:ext uri="{FF2B5EF4-FFF2-40B4-BE49-F238E27FC236}">
                <a16:creationId xmlns="" xmlns:a16="http://schemas.microsoft.com/office/drawing/2014/main" id="{C1FC18DA-C1C3-49AE-946A-A041417FCC4E}"/>
              </a:ext>
            </a:extLst>
          </p:cNvPr>
          <p:cNvSpPr>
            <a:spLocks noGrp="1"/>
          </p:cNvSpPr>
          <p:nvPr>
            <p:ph sz="half" idx="2"/>
          </p:nvPr>
        </p:nvSpPr>
        <p:spPr>
          <a:xfrm>
            <a:off x="630238" y="2505075"/>
            <a:ext cx="3868737"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 xmlns:a16="http://schemas.microsoft.com/office/drawing/2014/main" id="{5E6C1009-F8A2-47FE-9762-9633506C74A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Plassholder for innhold 5">
            <a:extLst>
              <a:ext uri="{FF2B5EF4-FFF2-40B4-BE49-F238E27FC236}">
                <a16:creationId xmlns="" xmlns:a16="http://schemas.microsoft.com/office/drawing/2014/main" id="{C656E0F6-B829-47C2-96C4-1EF753A53C5D}"/>
              </a:ext>
            </a:extLst>
          </p:cNvPr>
          <p:cNvSpPr>
            <a:spLocks noGrp="1"/>
          </p:cNvSpPr>
          <p:nvPr>
            <p:ph sz="quarter" idx="4"/>
          </p:nvPr>
        </p:nvSpPr>
        <p:spPr>
          <a:xfrm>
            <a:off x="4629150" y="2505075"/>
            <a:ext cx="3887788"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 xmlns:a16="http://schemas.microsoft.com/office/drawing/2014/main" id="{15B2B71A-9A0E-47D9-A374-3B26EA88A36D}"/>
              </a:ext>
            </a:extLst>
          </p:cNvPr>
          <p:cNvSpPr>
            <a:spLocks noGrp="1"/>
          </p:cNvSpPr>
          <p:nvPr>
            <p:ph type="dt" sz="half" idx="10"/>
          </p:nvPr>
        </p:nvSpPr>
        <p:spPr/>
        <p:txBody>
          <a:bodyPr/>
          <a:lstStyle>
            <a:lvl1pPr>
              <a:defRPr/>
            </a:lvl1pPr>
          </a:lstStyle>
          <a:p>
            <a:endParaRPr lang="nb-NO" altLang="nb-NO"/>
          </a:p>
        </p:txBody>
      </p:sp>
      <p:sp>
        <p:nvSpPr>
          <p:cNvPr id="8" name="Plassholder for bunntekst 7">
            <a:extLst>
              <a:ext uri="{FF2B5EF4-FFF2-40B4-BE49-F238E27FC236}">
                <a16:creationId xmlns="" xmlns:a16="http://schemas.microsoft.com/office/drawing/2014/main" id="{5089E81C-0A30-4AC6-B6F9-629E99B1081F}"/>
              </a:ext>
            </a:extLst>
          </p:cNvPr>
          <p:cNvSpPr>
            <a:spLocks noGrp="1"/>
          </p:cNvSpPr>
          <p:nvPr>
            <p:ph type="ftr" sz="quarter" idx="11"/>
          </p:nvPr>
        </p:nvSpPr>
        <p:spPr/>
        <p:txBody>
          <a:bodyPr/>
          <a:lstStyle>
            <a:lvl1pPr>
              <a:defRPr/>
            </a:lvl1pPr>
          </a:lstStyle>
          <a:p>
            <a:endParaRPr lang="nb-NO" altLang="nb-NO"/>
          </a:p>
        </p:txBody>
      </p:sp>
      <p:sp>
        <p:nvSpPr>
          <p:cNvPr id="9" name="Plassholder for lysbildenummer 8">
            <a:extLst>
              <a:ext uri="{FF2B5EF4-FFF2-40B4-BE49-F238E27FC236}">
                <a16:creationId xmlns="" xmlns:a16="http://schemas.microsoft.com/office/drawing/2014/main" id="{E44B3B84-E7D3-43B7-B57E-DD71C8FD6228}"/>
              </a:ext>
            </a:extLst>
          </p:cNvPr>
          <p:cNvSpPr>
            <a:spLocks noGrp="1"/>
          </p:cNvSpPr>
          <p:nvPr>
            <p:ph type="sldNum" sz="quarter" idx="12"/>
          </p:nvPr>
        </p:nvSpPr>
        <p:spPr/>
        <p:txBody>
          <a:bodyPr/>
          <a:lstStyle>
            <a:lvl1pPr>
              <a:defRPr/>
            </a:lvl1pPr>
          </a:lstStyle>
          <a:p>
            <a:fld id="{433AFBDC-2216-4D2A-99EE-860C05CAC28D}" type="slidenum">
              <a:rPr lang="nb-NO" altLang="nb-NO"/>
              <a:pPr/>
              <a:t>‹#›</a:t>
            </a:fld>
            <a:endParaRPr lang="nb-NO" altLang="nb-NO"/>
          </a:p>
        </p:txBody>
      </p:sp>
    </p:spTree>
    <p:extLst>
      <p:ext uri="{BB962C8B-B14F-4D97-AF65-F5344CB8AC3E}">
        <p14:creationId xmlns:p14="http://schemas.microsoft.com/office/powerpoint/2010/main" val="628682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 xmlns:a16="http://schemas.microsoft.com/office/drawing/2014/main" id="{4AC4731A-0565-45FD-A60B-28AF333AF58D}"/>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 xmlns:a16="http://schemas.microsoft.com/office/drawing/2014/main" id="{88911051-F9BD-4D7A-BAEE-E69652275132}"/>
              </a:ext>
            </a:extLst>
          </p:cNvPr>
          <p:cNvSpPr>
            <a:spLocks noGrp="1"/>
          </p:cNvSpPr>
          <p:nvPr>
            <p:ph type="dt" sz="half" idx="10"/>
          </p:nvPr>
        </p:nvSpPr>
        <p:spPr/>
        <p:txBody>
          <a:bodyPr/>
          <a:lstStyle>
            <a:lvl1pPr>
              <a:defRPr/>
            </a:lvl1pPr>
          </a:lstStyle>
          <a:p>
            <a:endParaRPr lang="nb-NO" altLang="nb-NO"/>
          </a:p>
        </p:txBody>
      </p:sp>
      <p:sp>
        <p:nvSpPr>
          <p:cNvPr id="4" name="Plassholder for bunntekst 3">
            <a:extLst>
              <a:ext uri="{FF2B5EF4-FFF2-40B4-BE49-F238E27FC236}">
                <a16:creationId xmlns="" xmlns:a16="http://schemas.microsoft.com/office/drawing/2014/main" id="{8A1305E5-53E7-46F2-B1D4-7CEFC36C3571}"/>
              </a:ext>
            </a:extLst>
          </p:cNvPr>
          <p:cNvSpPr>
            <a:spLocks noGrp="1"/>
          </p:cNvSpPr>
          <p:nvPr>
            <p:ph type="ftr" sz="quarter" idx="11"/>
          </p:nvPr>
        </p:nvSpPr>
        <p:spPr/>
        <p:txBody>
          <a:bodyPr/>
          <a:lstStyle>
            <a:lvl1pPr>
              <a:defRPr/>
            </a:lvl1pPr>
          </a:lstStyle>
          <a:p>
            <a:endParaRPr lang="nb-NO" altLang="nb-NO"/>
          </a:p>
        </p:txBody>
      </p:sp>
      <p:sp>
        <p:nvSpPr>
          <p:cNvPr id="5" name="Plassholder for lysbildenummer 4">
            <a:extLst>
              <a:ext uri="{FF2B5EF4-FFF2-40B4-BE49-F238E27FC236}">
                <a16:creationId xmlns="" xmlns:a16="http://schemas.microsoft.com/office/drawing/2014/main" id="{D62FD18F-A587-4FB6-9F44-C437D22559AB}"/>
              </a:ext>
            </a:extLst>
          </p:cNvPr>
          <p:cNvSpPr>
            <a:spLocks noGrp="1"/>
          </p:cNvSpPr>
          <p:nvPr>
            <p:ph type="sldNum" sz="quarter" idx="12"/>
          </p:nvPr>
        </p:nvSpPr>
        <p:spPr/>
        <p:txBody>
          <a:bodyPr/>
          <a:lstStyle>
            <a:lvl1pPr>
              <a:defRPr/>
            </a:lvl1pPr>
          </a:lstStyle>
          <a:p>
            <a:fld id="{37846306-BD6C-4A08-A6A9-0996865990E3}" type="slidenum">
              <a:rPr lang="nb-NO" altLang="nb-NO"/>
              <a:pPr/>
              <a:t>‹#›</a:t>
            </a:fld>
            <a:endParaRPr lang="nb-NO" altLang="nb-NO"/>
          </a:p>
        </p:txBody>
      </p:sp>
    </p:spTree>
    <p:extLst>
      <p:ext uri="{BB962C8B-B14F-4D97-AF65-F5344CB8AC3E}">
        <p14:creationId xmlns:p14="http://schemas.microsoft.com/office/powerpoint/2010/main" val="2766044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 xmlns:a16="http://schemas.microsoft.com/office/drawing/2014/main" id="{B1C7965A-9542-4995-846F-37FAD57DF5E9}"/>
              </a:ext>
            </a:extLst>
          </p:cNvPr>
          <p:cNvSpPr>
            <a:spLocks noGrp="1"/>
          </p:cNvSpPr>
          <p:nvPr>
            <p:ph type="dt" sz="half" idx="10"/>
          </p:nvPr>
        </p:nvSpPr>
        <p:spPr/>
        <p:txBody>
          <a:bodyPr/>
          <a:lstStyle>
            <a:lvl1pPr>
              <a:defRPr/>
            </a:lvl1pPr>
          </a:lstStyle>
          <a:p>
            <a:endParaRPr lang="nb-NO" altLang="nb-NO"/>
          </a:p>
        </p:txBody>
      </p:sp>
      <p:sp>
        <p:nvSpPr>
          <p:cNvPr id="3" name="Plassholder for bunntekst 2">
            <a:extLst>
              <a:ext uri="{FF2B5EF4-FFF2-40B4-BE49-F238E27FC236}">
                <a16:creationId xmlns="" xmlns:a16="http://schemas.microsoft.com/office/drawing/2014/main" id="{5A6D3DF4-A37D-44A2-8BB9-F85973275869}"/>
              </a:ext>
            </a:extLst>
          </p:cNvPr>
          <p:cNvSpPr>
            <a:spLocks noGrp="1"/>
          </p:cNvSpPr>
          <p:nvPr>
            <p:ph type="ftr" sz="quarter" idx="11"/>
          </p:nvPr>
        </p:nvSpPr>
        <p:spPr/>
        <p:txBody>
          <a:bodyPr/>
          <a:lstStyle>
            <a:lvl1pPr>
              <a:defRPr/>
            </a:lvl1pPr>
          </a:lstStyle>
          <a:p>
            <a:endParaRPr lang="nb-NO" altLang="nb-NO"/>
          </a:p>
        </p:txBody>
      </p:sp>
      <p:sp>
        <p:nvSpPr>
          <p:cNvPr id="4" name="Plassholder for lysbildenummer 3">
            <a:extLst>
              <a:ext uri="{FF2B5EF4-FFF2-40B4-BE49-F238E27FC236}">
                <a16:creationId xmlns="" xmlns:a16="http://schemas.microsoft.com/office/drawing/2014/main" id="{B3374D2B-2261-4D4A-9E41-3BC2AA0F430E}"/>
              </a:ext>
            </a:extLst>
          </p:cNvPr>
          <p:cNvSpPr>
            <a:spLocks noGrp="1"/>
          </p:cNvSpPr>
          <p:nvPr>
            <p:ph type="sldNum" sz="quarter" idx="12"/>
          </p:nvPr>
        </p:nvSpPr>
        <p:spPr/>
        <p:txBody>
          <a:bodyPr/>
          <a:lstStyle>
            <a:lvl1pPr>
              <a:defRPr/>
            </a:lvl1pPr>
          </a:lstStyle>
          <a:p>
            <a:fld id="{3C74C0D2-C41D-4C17-8095-4C9C463A19F2}" type="slidenum">
              <a:rPr lang="nb-NO" altLang="nb-NO"/>
              <a:pPr/>
              <a:t>‹#›</a:t>
            </a:fld>
            <a:endParaRPr lang="nb-NO" altLang="nb-NO"/>
          </a:p>
        </p:txBody>
      </p:sp>
    </p:spTree>
    <p:extLst>
      <p:ext uri="{BB962C8B-B14F-4D97-AF65-F5344CB8AC3E}">
        <p14:creationId xmlns:p14="http://schemas.microsoft.com/office/powerpoint/2010/main" val="1533533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 xmlns:a16="http://schemas.microsoft.com/office/drawing/2014/main" id="{B7C5A4B0-5177-4326-95C8-1ABB7318439C}"/>
              </a:ext>
            </a:extLst>
          </p:cNvPr>
          <p:cNvSpPr>
            <a:spLocks noGrp="1"/>
          </p:cNvSpPr>
          <p:nvPr>
            <p:ph type="title"/>
          </p:nvPr>
        </p:nvSpPr>
        <p:spPr>
          <a:xfrm>
            <a:off x="630238" y="457200"/>
            <a:ext cx="2949575"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 xmlns:a16="http://schemas.microsoft.com/office/drawing/2014/main" id="{7BF2654E-55A3-4A9B-AE5A-EF7316ADB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 xmlns:a16="http://schemas.microsoft.com/office/drawing/2014/main" id="{67AF6124-393E-41BB-AD3B-31C12A40202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 xmlns:a16="http://schemas.microsoft.com/office/drawing/2014/main" id="{C8ACED10-0E5F-41A8-9513-F7F161B6F2B3}"/>
              </a:ext>
            </a:extLst>
          </p:cNvPr>
          <p:cNvSpPr>
            <a:spLocks noGrp="1"/>
          </p:cNvSpPr>
          <p:nvPr>
            <p:ph type="dt" sz="half" idx="10"/>
          </p:nvPr>
        </p:nvSpPr>
        <p:spPr/>
        <p:txBody>
          <a:bodyPr/>
          <a:lstStyle>
            <a:lvl1pPr>
              <a:defRPr/>
            </a:lvl1pPr>
          </a:lstStyle>
          <a:p>
            <a:endParaRPr lang="nb-NO" altLang="nb-NO"/>
          </a:p>
        </p:txBody>
      </p:sp>
      <p:sp>
        <p:nvSpPr>
          <p:cNvPr id="6" name="Plassholder for bunntekst 5">
            <a:extLst>
              <a:ext uri="{FF2B5EF4-FFF2-40B4-BE49-F238E27FC236}">
                <a16:creationId xmlns="" xmlns:a16="http://schemas.microsoft.com/office/drawing/2014/main" id="{1C69549B-9CCA-45D2-9972-0382B6F30CAA}"/>
              </a:ext>
            </a:extLst>
          </p:cNvPr>
          <p:cNvSpPr>
            <a:spLocks noGrp="1"/>
          </p:cNvSpPr>
          <p:nvPr>
            <p:ph type="ftr" sz="quarter" idx="11"/>
          </p:nvPr>
        </p:nvSpPr>
        <p:spPr/>
        <p:txBody>
          <a:bodyPr/>
          <a:lstStyle>
            <a:lvl1pPr>
              <a:defRPr/>
            </a:lvl1pPr>
          </a:lstStyle>
          <a:p>
            <a:endParaRPr lang="nb-NO" altLang="nb-NO"/>
          </a:p>
        </p:txBody>
      </p:sp>
      <p:sp>
        <p:nvSpPr>
          <p:cNvPr id="7" name="Plassholder for lysbildenummer 6">
            <a:extLst>
              <a:ext uri="{FF2B5EF4-FFF2-40B4-BE49-F238E27FC236}">
                <a16:creationId xmlns="" xmlns:a16="http://schemas.microsoft.com/office/drawing/2014/main" id="{3BF8A129-1543-4D8E-BED3-114CFBD05D77}"/>
              </a:ext>
            </a:extLst>
          </p:cNvPr>
          <p:cNvSpPr>
            <a:spLocks noGrp="1"/>
          </p:cNvSpPr>
          <p:nvPr>
            <p:ph type="sldNum" sz="quarter" idx="12"/>
          </p:nvPr>
        </p:nvSpPr>
        <p:spPr/>
        <p:txBody>
          <a:bodyPr/>
          <a:lstStyle>
            <a:lvl1pPr>
              <a:defRPr/>
            </a:lvl1pPr>
          </a:lstStyle>
          <a:p>
            <a:fld id="{84121B80-4396-430C-97AF-E0370FCB619C}" type="slidenum">
              <a:rPr lang="nb-NO" altLang="nb-NO"/>
              <a:pPr/>
              <a:t>‹#›</a:t>
            </a:fld>
            <a:endParaRPr lang="nb-NO" altLang="nb-NO"/>
          </a:p>
        </p:txBody>
      </p:sp>
    </p:spTree>
    <p:extLst>
      <p:ext uri="{BB962C8B-B14F-4D97-AF65-F5344CB8AC3E}">
        <p14:creationId xmlns:p14="http://schemas.microsoft.com/office/powerpoint/2010/main" val="405830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 xmlns:a16="http://schemas.microsoft.com/office/drawing/2014/main" id="{C3306BD1-6FFD-45DD-8524-60C73BEA8F0D}"/>
              </a:ext>
            </a:extLst>
          </p:cNvPr>
          <p:cNvSpPr>
            <a:spLocks noGrp="1"/>
          </p:cNvSpPr>
          <p:nvPr>
            <p:ph type="title"/>
          </p:nvPr>
        </p:nvSpPr>
        <p:spPr>
          <a:xfrm>
            <a:off x="630238" y="457200"/>
            <a:ext cx="2949575"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 xmlns:a16="http://schemas.microsoft.com/office/drawing/2014/main" id="{9A31459A-1E29-4A06-9935-CA003A233D4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 xmlns:a16="http://schemas.microsoft.com/office/drawing/2014/main" id="{7558CA76-6D8D-48E5-98B3-EB59250F014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 xmlns:a16="http://schemas.microsoft.com/office/drawing/2014/main" id="{20DD873E-0B2C-4AF4-9092-3956753E6279}"/>
              </a:ext>
            </a:extLst>
          </p:cNvPr>
          <p:cNvSpPr>
            <a:spLocks noGrp="1"/>
          </p:cNvSpPr>
          <p:nvPr>
            <p:ph type="dt" sz="half" idx="10"/>
          </p:nvPr>
        </p:nvSpPr>
        <p:spPr/>
        <p:txBody>
          <a:bodyPr/>
          <a:lstStyle>
            <a:lvl1pPr>
              <a:defRPr/>
            </a:lvl1pPr>
          </a:lstStyle>
          <a:p>
            <a:endParaRPr lang="nb-NO" altLang="nb-NO"/>
          </a:p>
        </p:txBody>
      </p:sp>
      <p:sp>
        <p:nvSpPr>
          <p:cNvPr id="6" name="Plassholder for bunntekst 5">
            <a:extLst>
              <a:ext uri="{FF2B5EF4-FFF2-40B4-BE49-F238E27FC236}">
                <a16:creationId xmlns="" xmlns:a16="http://schemas.microsoft.com/office/drawing/2014/main" id="{712936EE-6D6B-42E3-878F-475147277E14}"/>
              </a:ext>
            </a:extLst>
          </p:cNvPr>
          <p:cNvSpPr>
            <a:spLocks noGrp="1"/>
          </p:cNvSpPr>
          <p:nvPr>
            <p:ph type="ftr" sz="quarter" idx="11"/>
          </p:nvPr>
        </p:nvSpPr>
        <p:spPr/>
        <p:txBody>
          <a:bodyPr/>
          <a:lstStyle>
            <a:lvl1pPr>
              <a:defRPr/>
            </a:lvl1pPr>
          </a:lstStyle>
          <a:p>
            <a:endParaRPr lang="nb-NO" altLang="nb-NO"/>
          </a:p>
        </p:txBody>
      </p:sp>
      <p:sp>
        <p:nvSpPr>
          <p:cNvPr id="7" name="Plassholder for lysbildenummer 6">
            <a:extLst>
              <a:ext uri="{FF2B5EF4-FFF2-40B4-BE49-F238E27FC236}">
                <a16:creationId xmlns="" xmlns:a16="http://schemas.microsoft.com/office/drawing/2014/main" id="{CDA57921-7128-4AA6-98BA-0EDC3CA728BF}"/>
              </a:ext>
            </a:extLst>
          </p:cNvPr>
          <p:cNvSpPr>
            <a:spLocks noGrp="1"/>
          </p:cNvSpPr>
          <p:nvPr>
            <p:ph type="sldNum" sz="quarter" idx="12"/>
          </p:nvPr>
        </p:nvSpPr>
        <p:spPr/>
        <p:txBody>
          <a:bodyPr/>
          <a:lstStyle>
            <a:lvl1pPr>
              <a:defRPr/>
            </a:lvl1pPr>
          </a:lstStyle>
          <a:p>
            <a:fld id="{87E370B1-57E1-4DC8-8039-735EC4F77E17}" type="slidenum">
              <a:rPr lang="nb-NO" altLang="nb-NO"/>
              <a:pPr/>
              <a:t>‹#›</a:t>
            </a:fld>
            <a:endParaRPr lang="nb-NO" altLang="nb-NO"/>
          </a:p>
        </p:txBody>
      </p:sp>
    </p:spTree>
    <p:extLst>
      <p:ext uri="{BB962C8B-B14F-4D97-AF65-F5344CB8AC3E}">
        <p14:creationId xmlns:p14="http://schemas.microsoft.com/office/powerpoint/2010/main" val="2116431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D81EBC59-E852-4A9E-B73A-17D5AEFF0635}"/>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b-NO" altLang="nb-NO"/>
              <a:t>Klikk for å redigere tittelstil</a:t>
            </a:r>
          </a:p>
        </p:txBody>
      </p:sp>
      <p:sp>
        <p:nvSpPr>
          <p:cNvPr id="1027" name="Rectangle 3">
            <a:extLst>
              <a:ext uri="{FF2B5EF4-FFF2-40B4-BE49-F238E27FC236}">
                <a16:creationId xmlns="" xmlns:a16="http://schemas.microsoft.com/office/drawing/2014/main" id="{87D5A1C8-A900-46D4-B2C0-B1CAEF8DF826}"/>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b-NO" altLang="nb-NO"/>
              <a:t>Klikk for å redigere tekststiler i malen</a:t>
            </a:r>
          </a:p>
          <a:p>
            <a:pPr lvl="1"/>
            <a:r>
              <a:rPr lang="nb-NO" altLang="nb-NO"/>
              <a:t>Andre nivå</a:t>
            </a:r>
          </a:p>
          <a:p>
            <a:pPr lvl="2"/>
            <a:r>
              <a:rPr lang="nb-NO" altLang="nb-NO"/>
              <a:t>Tredje nivå</a:t>
            </a:r>
          </a:p>
          <a:p>
            <a:pPr lvl="3"/>
            <a:r>
              <a:rPr lang="nb-NO" altLang="nb-NO"/>
              <a:t>Fjerde nivå</a:t>
            </a:r>
          </a:p>
          <a:p>
            <a:pPr lvl="4"/>
            <a:r>
              <a:rPr lang="nb-NO" altLang="nb-NO"/>
              <a:t>Femte nivå</a:t>
            </a:r>
          </a:p>
        </p:txBody>
      </p:sp>
      <p:sp>
        <p:nvSpPr>
          <p:cNvPr id="1028" name="Rectangle 4">
            <a:extLst>
              <a:ext uri="{FF2B5EF4-FFF2-40B4-BE49-F238E27FC236}">
                <a16:creationId xmlns="" xmlns:a16="http://schemas.microsoft.com/office/drawing/2014/main" id="{7345FE22-B2A2-46E0-A668-3BB12AAA8D24}"/>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nb-NO" altLang="nb-NO"/>
          </a:p>
        </p:txBody>
      </p:sp>
      <p:sp>
        <p:nvSpPr>
          <p:cNvPr id="1029" name="Rectangle 5">
            <a:extLst>
              <a:ext uri="{FF2B5EF4-FFF2-40B4-BE49-F238E27FC236}">
                <a16:creationId xmlns="" xmlns:a16="http://schemas.microsoft.com/office/drawing/2014/main" id="{4E1861CE-E2C4-4735-8F03-D6025C539AC1}"/>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nb-NO" altLang="nb-NO"/>
          </a:p>
        </p:txBody>
      </p:sp>
      <p:sp>
        <p:nvSpPr>
          <p:cNvPr id="1030" name="Rectangle 6">
            <a:extLst>
              <a:ext uri="{FF2B5EF4-FFF2-40B4-BE49-F238E27FC236}">
                <a16:creationId xmlns="" xmlns:a16="http://schemas.microsoft.com/office/drawing/2014/main" id="{46549920-3E52-483E-98E6-28231629657B}"/>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00E1600-5E2F-44C1-8D24-B893CC6A39B6}" type="slidenum">
              <a:rPr lang="nb-NO" altLang="nb-NO"/>
              <a:pPr/>
              <a:t>‹#›</a:t>
            </a:fld>
            <a:endParaRPr lang="nb-NO" alt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13" Type="http://schemas.openxmlformats.org/officeDocument/2006/relationships/hyperlink" Target="https://pasientsikkerhetsprogrammet.no/forbedringskunnskap/forbedringsarbeid/her-kan-du-laste-ned-forbedringsguiden/_/attachment/inline/c4726dfa-407b-49c8-b141-6ee3ff384871:c32236efd604d926b9803254ff6ca25121108570/forbedringsguiden-juli-2018-lavoppl.pdf" TargetMode="External"/><Relationship Id="rId3" Type="http://schemas.openxmlformats.org/officeDocument/2006/relationships/image" Target="../media/image1.emf"/><Relationship Id="rId7" Type="http://schemas.openxmlformats.org/officeDocument/2006/relationships/image" Target="../media/image5.emf"/><Relationship Id="rId12" Type="http://schemas.openxmlformats.org/officeDocument/2006/relationships/hyperlink" Target="https://intranett.unn.no/forbedring/category44110.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emf"/><Relationship Id="rId11" Type="http://schemas.openxmlformats.org/officeDocument/2006/relationships/hyperlink" Target="https://unn.no/Documents/Kontinuerlig%20forbedring/maler%20og%20skjemaer/PDSA-sirkel%20sm&#229;skalatest.pptx" TargetMode="External"/><Relationship Id="rId5" Type="http://schemas.openxmlformats.org/officeDocument/2006/relationships/image" Target="../media/image3.emf"/><Relationship Id="rId15" Type="http://schemas.openxmlformats.org/officeDocument/2006/relationships/image" Target="../media/image10.png"/><Relationship Id="rId10" Type="http://schemas.openxmlformats.org/officeDocument/2006/relationships/image" Target="../media/image8.emf"/><Relationship Id="rId4" Type="http://schemas.openxmlformats.org/officeDocument/2006/relationships/image" Target="../media/image2.emf"/><Relationship Id="rId9" Type="http://schemas.openxmlformats.org/officeDocument/2006/relationships/image" Target="../media/image7.emf"/><Relationship Id="rId14" Type="http://schemas.openxmlformats.org/officeDocument/2006/relationships/image" Target="../media/image9.emf"/></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unn.no/Documents/Kontinuerlig%20forbedring/maler%20og%20skjemaer/Prioriteringsmatrise.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hyperlink" Target="https://unn.no/Documents/Kontinuerlig%20forbedring/maler%20og%20skjemaer/PDSA-sirkel%20sm&#229;skalatest.pdf" TargetMode="External"/><Relationship Id="rId2" Type="http://schemas.openxmlformats.org/officeDocument/2006/relationships/image" Target="../media/image7.emf"/><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e 2">
            <a:extLst>
              <a:ext uri="{FF2B5EF4-FFF2-40B4-BE49-F238E27FC236}">
                <a16:creationId xmlns="" xmlns:a16="http://schemas.microsoft.com/office/drawing/2014/main" id="{AFA30B3E-30F7-4AB1-9EC7-652FA6C34C85}"/>
              </a:ext>
            </a:extLst>
          </p:cNvPr>
          <p:cNvPicPr>
            <a:picLocks noChangeAspect="1"/>
          </p:cNvPicPr>
          <p:nvPr/>
        </p:nvPicPr>
        <p:blipFill>
          <a:blip r:embed="rId3"/>
          <a:stretch>
            <a:fillRect/>
          </a:stretch>
        </p:blipFill>
        <p:spPr>
          <a:xfrm>
            <a:off x="3427457" y="1945087"/>
            <a:ext cx="2265927" cy="550525"/>
          </a:xfrm>
          <a:prstGeom prst="rect">
            <a:avLst/>
          </a:prstGeom>
        </p:spPr>
      </p:pic>
      <p:pic>
        <p:nvPicPr>
          <p:cNvPr id="13" name="Bilde 12">
            <a:extLst>
              <a:ext uri="{FF2B5EF4-FFF2-40B4-BE49-F238E27FC236}">
                <a16:creationId xmlns="" xmlns:a16="http://schemas.microsoft.com/office/drawing/2014/main" id="{548A41F2-78CE-4DBC-92C3-BCF8B15613A4}"/>
              </a:ext>
            </a:extLst>
          </p:cNvPr>
          <p:cNvPicPr>
            <a:picLocks noChangeAspect="1"/>
          </p:cNvPicPr>
          <p:nvPr/>
        </p:nvPicPr>
        <p:blipFill>
          <a:blip r:embed="rId4"/>
          <a:stretch>
            <a:fillRect/>
          </a:stretch>
        </p:blipFill>
        <p:spPr>
          <a:xfrm>
            <a:off x="5260408" y="2430851"/>
            <a:ext cx="984725" cy="1230907"/>
          </a:xfrm>
          <a:prstGeom prst="rect">
            <a:avLst/>
          </a:prstGeom>
        </p:spPr>
      </p:pic>
      <p:pic>
        <p:nvPicPr>
          <p:cNvPr id="14" name="Bilde 13">
            <a:extLst>
              <a:ext uri="{FF2B5EF4-FFF2-40B4-BE49-F238E27FC236}">
                <a16:creationId xmlns="" xmlns:a16="http://schemas.microsoft.com/office/drawing/2014/main" id="{589A0699-7140-49E2-BBE0-E795C532E50D}"/>
              </a:ext>
            </a:extLst>
          </p:cNvPr>
          <p:cNvPicPr>
            <a:picLocks noChangeAspect="1"/>
          </p:cNvPicPr>
          <p:nvPr/>
        </p:nvPicPr>
        <p:blipFill>
          <a:blip r:embed="rId5"/>
          <a:stretch>
            <a:fillRect/>
          </a:stretch>
        </p:blipFill>
        <p:spPr>
          <a:xfrm>
            <a:off x="388573" y="2490240"/>
            <a:ext cx="984725" cy="1152128"/>
          </a:xfrm>
          <a:prstGeom prst="rect">
            <a:avLst/>
          </a:prstGeom>
        </p:spPr>
      </p:pic>
      <p:pic>
        <p:nvPicPr>
          <p:cNvPr id="15" name="Bilde 14">
            <a:extLst>
              <a:ext uri="{FF2B5EF4-FFF2-40B4-BE49-F238E27FC236}">
                <a16:creationId xmlns="" xmlns:a16="http://schemas.microsoft.com/office/drawing/2014/main" id="{71A824DE-E1BD-4A1E-BEED-C75242FF3775}"/>
              </a:ext>
            </a:extLst>
          </p:cNvPr>
          <p:cNvPicPr>
            <a:picLocks noChangeAspect="1"/>
          </p:cNvPicPr>
          <p:nvPr/>
        </p:nvPicPr>
        <p:blipFill>
          <a:blip r:embed="rId6"/>
          <a:stretch>
            <a:fillRect/>
          </a:stretch>
        </p:blipFill>
        <p:spPr>
          <a:xfrm>
            <a:off x="1595396" y="2469615"/>
            <a:ext cx="914400" cy="1152727"/>
          </a:xfrm>
          <a:prstGeom prst="rect">
            <a:avLst/>
          </a:prstGeom>
        </p:spPr>
      </p:pic>
      <p:pic>
        <p:nvPicPr>
          <p:cNvPr id="16" name="Bilde 15">
            <a:extLst>
              <a:ext uri="{FF2B5EF4-FFF2-40B4-BE49-F238E27FC236}">
                <a16:creationId xmlns="" xmlns:a16="http://schemas.microsoft.com/office/drawing/2014/main" id="{B030EC72-FFE1-48F6-8D2A-AA8FE8E62CCF}"/>
              </a:ext>
            </a:extLst>
          </p:cNvPr>
          <p:cNvPicPr>
            <a:picLocks noChangeAspect="1"/>
          </p:cNvPicPr>
          <p:nvPr/>
        </p:nvPicPr>
        <p:blipFill>
          <a:blip r:embed="rId7"/>
          <a:stretch>
            <a:fillRect/>
          </a:stretch>
        </p:blipFill>
        <p:spPr>
          <a:xfrm>
            <a:off x="2834736" y="2471470"/>
            <a:ext cx="914399" cy="1163318"/>
          </a:xfrm>
          <a:prstGeom prst="rect">
            <a:avLst/>
          </a:prstGeom>
        </p:spPr>
      </p:pic>
      <p:pic>
        <p:nvPicPr>
          <p:cNvPr id="17" name="Bilde 16">
            <a:extLst>
              <a:ext uri="{FF2B5EF4-FFF2-40B4-BE49-F238E27FC236}">
                <a16:creationId xmlns="" xmlns:a16="http://schemas.microsoft.com/office/drawing/2014/main" id="{14660061-7791-4E62-A474-189AC4822767}"/>
              </a:ext>
            </a:extLst>
          </p:cNvPr>
          <p:cNvPicPr>
            <a:picLocks noChangeAspect="1"/>
          </p:cNvPicPr>
          <p:nvPr/>
        </p:nvPicPr>
        <p:blipFill>
          <a:blip r:embed="rId8"/>
          <a:stretch>
            <a:fillRect/>
          </a:stretch>
        </p:blipFill>
        <p:spPr>
          <a:xfrm>
            <a:off x="4121550" y="2507708"/>
            <a:ext cx="914399" cy="1138135"/>
          </a:xfrm>
          <a:prstGeom prst="rect">
            <a:avLst/>
          </a:prstGeom>
        </p:spPr>
      </p:pic>
      <p:pic>
        <p:nvPicPr>
          <p:cNvPr id="18" name="Bilde 17">
            <a:extLst>
              <a:ext uri="{FF2B5EF4-FFF2-40B4-BE49-F238E27FC236}">
                <a16:creationId xmlns="" xmlns:a16="http://schemas.microsoft.com/office/drawing/2014/main" id="{AD604810-52F2-469B-8CDD-AE6C79DB020D}"/>
              </a:ext>
            </a:extLst>
          </p:cNvPr>
          <p:cNvPicPr>
            <a:picLocks noChangeAspect="1"/>
          </p:cNvPicPr>
          <p:nvPr/>
        </p:nvPicPr>
        <p:blipFill>
          <a:blip r:embed="rId9"/>
          <a:stretch>
            <a:fillRect/>
          </a:stretch>
        </p:blipFill>
        <p:spPr>
          <a:xfrm>
            <a:off x="6469592" y="2398644"/>
            <a:ext cx="984725" cy="1236144"/>
          </a:xfrm>
          <a:prstGeom prst="rect">
            <a:avLst/>
          </a:prstGeom>
        </p:spPr>
      </p:pic>
      <p:pic>
        <p:nvPicPr>
          <p:cNvPr id="19" name="Bilde 18">
            <a:extLst>
              <a:ext uri="{FF2B5EF4-FFF2-40B4-BE49-F238E27FC236}">
                <a16:creationId xmlns="" xmlns:a16="http://schemas.microsoft.com/office/drawing/2014/main" id="{80D9BB5C-467F-459E-8EA2-09D3760BBDDD}"/>
              </a:ext>
            </a:extLst>
          </p:cNvPr>
          <p:cNvPicPr>
            <a:picLocks noChangeAspect="1"/>
          </p:cNvPicPr>
          <p:nvPr/>
        </p:nvPicPr>
        <p:blipFill>
          <a:blip r:embed="rId10"/>
          <a:stretch>
            <a:fillRect/>
          </a:stretch>
        </p:blipFill>
        <p:spPr>
          <a:xfrm>
            <a:off x="7756406" y="2412378"/>
            <a:ext cx="1017711" cy="1224434"/>
          </a:xfrm>
          <a:prstGeom prst="rect">
            <a:avLst/>
          </a:prstGeom>
        </p:spPr>
      </p:pic>
      <p:graphicFrame>
        <p:nvGraphicFramePr>
          <p:cNvPr id="23" name="Tabell 22">
            <a:extLst>
              <a:ext uri="{FF2B5EF4-FFF2-40B4-BE49-F238E27FC236}">
                <a16:creationId xmlns="" xmlns:a16="http://schemas.microsoft.com/office/drawing/2014/main" id="{23B04F5B-17A2-4EF2-9AB0-3546CF970184}"/>
              </a:ext>
            </a:extLst>
          </p:cNvPr>
          <p:cNvGraphicFramePr>
            <a:graphicFrameLocks noGrp="1"/>
          </p:cNvGraphicFramePr>
          <p:nvPr>
            <p:extLst>
              <p:ext uri="{D42A27DB-BD31-4B8C-83A1-F6EECF244321}">
                <p14:modId xmlns:p14="http://schemas.microsoft.com/office/powerpoint/2010/main" val="4219996019"/>
              </p:ext>
            </p:extLst>
          </p:nvPr>
        </p:nvGraphicFramePr>
        <p:xfrm>
          <a:off x="259292" y="3677078"/>
          <a:ext cx="8688043" cy="2920272"/>
        </p:xfrm>
        <a:graphic>
          <a:graphicData uri="http://schemas.openxmlformats.org/drawingml/2006/table">
            <a:tbl>
              <a:tblPr firstRow="1" bandRow="1">
                <a:tableStyleId>{F5AB1C69-6EDB-4FF4-983F-18BD219EF322}</a:tableStyleId>
              </a:tblPr>
              <a:tblGrid>
                <a:gridCol w="1241149">
                  <a:extLst>
                    <a:ext uri="{9D8B030D-6E8A-4147-A177-3AD203B41FA5}">
                      <a16:colId xmlns="" xmlns:a16="http://schemas.microsoft.com/office/drawing/2014/main" val="2810472058"/>
                    </a:ext>
                  </a:extLst>
                </a:gridCol>
                <a:gridCol w="1241149">
                  <a:extLst>
                    <a:ext uri="{9D8B030D-6E8A-4147-A177-3AD203B41FA5}">
                      <a16:colId xmlns="" xmlns:a16="http://schemas.microsoft.com/office/drawing/2014/main" val="4253240732"/>
                    </a:ext>
                  </a:extLst>
                </a:gridCol>
                <a:gridCol w="1241149">
                  <a:extLst>
                    <a:ext uri="{9D8B030D-6E8A-4147-A177-3AD203B41FA5}">
                      <a16:colId xmlns="" xmlns:a16="http://schemas.microsoft.com/office/drawing/2014/main" val="23607719"/>
                    </a:ext>
                  </a:extLst>
                </a:gridCol>
                <a:gridCol w="1241149">
                  <a:extLst>
                    <a:ext uri="{9D8B030D-6E8A-4147-A177-3AD203B41FA5}">
                      <a16:colId xmlns="" xmlns:a16="http://schemas.microsoft.com/office/drawing/2014/main" val="720574959"/>
                    </a:ext>
                  </a:extLst>
                </a:gridCol>
                <a:gridCol w="1241149">
                  <a:extLst>
                    <a:ext uri="{9D8B030D-6E8A-4147-A177-3AD203B41FA5}">
                      <a16:colId xmlns="" xmlns:a16="http://schemas.microsoft.com/office/drawing/2014/main" val="1185589768"/>
                    </a:ext>
                  </a:extLst>
                </a:gridCol>
                <a:gridCol w="1241149">
                  <a:extLst>
                    <a:ext uri="{9D8B030D-6E8A-4147-A177-3AD203B41FA5}">
                      <a16:colId xmlns="" xmlns:a16="http://schemas.microsoft.com/office/drawing/2014/main" val="846375216"/>
                    </a:ext>
                  </a:extLst>
                </a:gridCol>
                <a:gridCol w="1241149">
                  <a:extLst>
                    <a:ext uri="{9D8B030D-6E8A-4147-A177-3AD203B41FA5}">
                      <a16:colId xmlns="" xmlns:a16="http://schemas.microsoft.com/office/drawing/2014/main" val="1770061957"/>
                    </a:ext>
                  </a:extLst>
                </a:gridCol>
              </a:tblGrid>
              <a:tr h="690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900" b="0" dirty="0">
                          <a:solidFill>
                            <a:schemeClr val="tx1"/>
                          </a:solidFill>
                        </a:rPr>
                        <a:t>Identifiser område(r) som ønskes forbedret/bevart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nb-NO" sz="900" b="0" dirty="0">
                          <a:solidFill>
                            <a:schemeClr val="tx1"/>
                          </a:solidFill>
                        </a:rPr>
                        <a:t>Avklar hvem som skal jobbe med saken. Én ansatt settes som ansvarlig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nb-NO" sz="900" b="0" dirty="0">
                          <a:solidFill>
                            <a:schemeClr val="tx1"/>
                          </a:solidFill>
                        </a:rPr>
                        <a:t>Sett konkret mål man ønsker å oppnå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nb-NO" sz="900" b="0" dirty="0">
                          <a:solidFill>
                            <a:schemeClr val="tx1"/>
                          </a:solidFill>
                        </a:rPr>
                        <a:t>Definer indikatorer som forteller om man oppnår ønsket mål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nb-NO" sz="900" b="0" dirty="0">
                          <a:solidFill>
                            <a:schemeClr val="tx1"/>
                          </a:solidFill>
                        </a:rPr>
                        <a:t>Identifiser konkrete tiltak.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nb-NO" sz="900" b="0" dirty="0">
                          <a:solidFill>
                            <a:schemeClr val="tx1"/>
                          </a:solidFill>
                        </a:rPr>
                        <a:t>Test om tiltaket gir ønsket effekt i en::</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900" b="0" dirty="0">
                          <a:solidFill>
                            <a:schemeClr val="accent6"/>
                          </a:solidFill>
                          <a:hlinkClick r:id="rId11">
                            <a:extLst>
                              <a:ext uri="{A12FA001-AC4F-418D-AE19-62706E023703}">
                                <ahyp:hlinkClr xmlns="" xmlns:ahyp="http://schemas.microsoft.com/office/drawing/2018/hyperlinkcolor" val="tx"/>
                              </a:ext>
                            </a:extLst>
                          </a:hlinkClick>
                        </a:rPr>
                        <a:t>SMÅSKALATEST</a:t>
                      </a:r>
                      <a:endParaRPr lang="nb-NO" sz="900" b="0" dirty="0">
                        <a:solidFill>
                          <a:schemeClr val="accent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nb-NO" sz="900" b="0" dirty="0">
                          <a:solidFill>
                            <a:schemeClr val="tx1"/>
                          </a:solidFill>
                        </a:rPr>
                        <a:t>Vellykket tiltak implementert </a:t>
                      </a:r>
                    </a:p>
                    <a:p>
                      <a:r>
                        <a:rPr lang="nb-NO" sz="900" b="0" dirty="0" err="1">
                          <a:solidFill>
                            <a:schemeClr val="tx1"/>
                          </a:solidFill>
                        </a:rPr>
                        <a:t>fom</a:t>
                      </a:r>
                      <a:r>
                        <a:rPr lang="nb-NO" sz="900" b="0" dirty="0">
                          <a:solidFill>
                            <a:schemeClr val="tx1"/>
                          </a:solidFill>
                        </a:rPr>
                        <a:t>. dato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 xmlns:a16="http://schemas.microsoft.com/office/drawing/2014/main" val="3299491647"/>
                  </a:ext>
                </a:extLst>
              </a:tr>
              <a:tr h="557499">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86226364"/>
                  </a:ext>
                </a:extLst>
              </a:tr>
              <a:tr h="557499">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9603012"/>
                  </a:ext>
                </a:extLst>
              </a:tr>
              <a:tr h="557499">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549742373"/>
                  </a:ext>
                </a:extLst>
              </a:tr>
              <a:tr h="557499">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89439055"/>
                  </a:ext>
                </a:extLst>
              </a:tr>
            </a:tbl>
          </a:graphicData>
        </a:graphic>
      </p:graphicFrame>
      <p:sp>
        <p:nvSpPr>
          <p:cNvPr id="25" name="Ellipse 24">
            <a:hlinkClick r:id="rId12"/>
            <a:extLst>
              <a:ext uri="{FF2B5EF4-FFF2-40B4-BE49-F238E27FC236}">
                <a16:creationId xmlns="" xmlns:a16="http://schemas.microsoft.com/office/drawing/2014/main" id="{9CD66318-2555-43BE-8F3F-478DDDB76022}"/>
              </a:ext>
            </a:extLst>
          </p:cNvPr>
          <p:cNvSpPr/>
          <p:nvPr/>
        </p:nvSpPr>
        <p:spPr>
          <a:xfrm>
            <a:off x="259292" y="172927"/>
            <a:ext cx="1730893" cy="1617705"/>
          </a:xfrm>
          <a:prstGeom prst="ellipse">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b="1" i="0" u="none" strike="noStrike" kern="0" cap="none" spc="0" normalizeH="0" baseline="0" noProof="0" dirty="0">
                <a:ln>
                  <a:noFill/>
                </a:ln>
                <a:solidFill>
                  <a:prstClr val="white"/>
                </a:solidFill>
                <a:effectLst/>
                <a:uLnTx/>
                <a:uFillTx/>
                <a:latin typeface="Calibri"/>
                <a:ea typeface="+mn-ea"/>
                <a:cs typeface="+mn-cs"/>
              </a:rPr>
              <a:t>For</a:t>
            </a:r>
            <a:r>
              <a:rPr kumimoji="0" lang="nb-NO" b="1" i="1" u="none" strike="noStrike" kern="0" cap="none" spc="0" normalizeH="0" baseline="0" noProof="0" dirty="0">
                <a:ln>
                  <a:noFill/>
                </a:ln>
                <a:solidFill>
                  <a:srgbClr val="F79646"/>
                </a:solidFill>
                <a:effectLst/>
                <a:uLnTx/>
                <a:uFillTx/>
                <a:latin typeface="Calibri"/>
                <a:ea typeface="+mn-ea"/>
                <a:cs typeface="+mn-cs"/>
              </a:rPr>
              <a:t>B</a:t>
            </a:r>
            <a:r>
              <a:rPr kumimoji="0" lang="nb-NO" b="1" i="0" u="none" strike="noStrike" kern="0" cap="none" spc="0" normalizeH="0" baseline="0" noProof="0" dirty="0">
                <a:ln>
                  <a:noFill/>
                </a:ln>
                <a:solidFill>
                  <a:prstClr val="white"/>
                </a:solidFill>
                <a:effectLst/>
                <a:uLnTx/>
                <a:uFillTx/>
                <a:latin typeface="Calibri"/>
                <a:ea typeface="+mn-ea"/>
                <a:cs typeface="+mn-cs"/>
              </a:rPr>
              <a:t>edring</a:t>
            </a:r>
            <a:r>
              <a:rPr kumimoji="0" lang="nb-NO" sz="1600" b="1" i="0" u="none" strike="noStrike" kern="0" cap="none" spc="0" normalizeH="0" baseline="0" noProof="0" dirty="0">
                <a:ln>
                  <a:noFill/>
                </a:ln>
                <a:solidFill>
                  <a:prstClr val="white"/>
                </a:solidFill>
                <a:effectLst/>
                <a:uLnTx/>
                <a:uFillTx/>
                <a:latin typeface="Calibri"/>
                <a:ea typeface="+mn-ea"/>
                <a:cs typeface="+mn-cs"/>
              </a:rPr>
              <a:t> </a:t>
            </a:r>
          </a:p>
        </p:txBody>
      </p:sp>
      <p:sp>
        <p:nvSpPr>
          <p:cNvPr id="26" name="Tittel 1">
            <a:extLst>
              <a:ext uri="{FF2B5EF4-FFF2-40B4-BE49-F238E27FC236}">
                <a16:creationId xmlns="" xmlns:a16="http://schemas.microsoft.com/office/drawing/2014/main" id="{7454E9BB-ED4F-4DEC-8C14-2A03E6F1EA8F}"/>
              </a:ext>
            </a:extLst>
          </p:cNvPr>
          <p:cNvSpPr>
            <a:spLocks noGrp="1"/>
          </p:cNvSpPr>
          <p:nvPr>
            <p:ph type="title"/>
          </p:nvPr>
        </p:nvSpPr>
        <p:spPr>
          <a:xfrm>
            <a:off x="1878645" y="226516"/>
            <a:ext cx="5363553" cy="493431"/>
          </a:xfrm>
        </p:spPr>
        <p:txBody>
          <a:bodyPr/>
          <a:lstStyle/>
          <a:p>
            <a:r>
              <a:rPr lang="nb-NO" sz="2000" b="1" dirty="0"/>
              <a:t>Handlingsplan - ForBedring</a:t>
            </a:r>
          </a:p>
        </p:txBody>
      </p:sp>
      <p:pic>
        <p:nvPicPr>
          <p:cNvPr id="2" name="Bilde 1">
            <a:hlinkClick r:id="rId13"/>
            <a:extLst>
              <a:ext uri="{FF2B5EF4-FFF2-40B4-BE49-F238E27FC236}">
                <a16:creationId xmlns="" xmlns:a16="http://schemas.microsoft.com/office/drawing/2014/main" id="{AD1F7009-155A-48C5-966E-55F997B23E96}"/>
              </a:ext>
            </a:extLst>
          </p:cNvPr>
          <p:cNvPicPr>
            <a:picLocks noChangeAspect="1"/>
          </p:cNvPicPr>
          <p:nvPr/>
        </p:nvPicPr>
        <p:blipFill>
          <a:blip r:embed="rId14"/>
          <a:stretch>
            <a:fillRect/>
          </a:stretch>
        </p:blipFill>
        <p:spPr>
          <a:xfrm>
            <a:off x="7537050" y="172927"/>
            <a:ext cx="1237067" cy="1727073"/>
          </a:xfrm>
          <a:prstGeom prst="rect">
            <a:avLst/>
          </a:prstGeom>
        </p:spPr>
      </p:pic>
      <p:sp>
        <p:nvSpPr>
          <p:cNvPr id="20" name="Pil: bøyd oppover 19">
            <a:extLst>
              <a:ext uri="{FF2B5EF4-FFF2-40B4-BE49-F238E27FC236}">
                <a16:creationId xmlns="" xmlns:a16="http://schemas.microsoft.com/office/drawing/2014/main" id="{F609507C-5E8C-4F10-A6E3-D4EED27C2884}"/>
              </a:ext>
            </a:extLst>
          </p:cNvPr>
          <p:cNvSpPr/>
          <p:nvPr/>
        </p:nvSpPr>
        <p:spPr>
          <a:xfrm flipH="1" flipV="1">
            <a:off x="13298" y="1931363"/>
            <a:ext cx="8976541" cy="79498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nb-NO"/>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nb-NO">
              <a:solidFill>
                <a:schemeClr val="tx1"/>
              </a:solidFill>
            </a:endParaRPr>
          </a:p>
        </p:txBody>
      </p:sp>
      <p:pic>
        <p:nvPicPr>
          <p:cNvPr id="33" name="Bilde 32"/>
          <p:cNvPicPr>
            <a:picLocks noChangeAspect="1"/>
          </p:cNvPicPr>
          <p:nvPr/>
        </p:nvPicPr>
        <p:blipFill>
          <a:blip r:embed="rId15"/>
          <a:stretch>
            <a:fillRect/>
          </a:stretch>
        </p:blipFill>
        <p:spPr>
          <a:xfrm>
            <a:off x="6465540" y="2412379"/>
            <a:ext cx="994726" cy="994726"/>
          </a:xfrm>
          <a:prstGeom prst="rect">
            <a:avLst/>
          </a:prstGeom>
        </p:spPr>
      </p:pic>
      <p:sp>
        <p:nvSpPr>
          <p:cNvPr id="21" name="Tittel 1">
            <a:extLst>
              <a:ext uri="{FF2B5EF4-FFF2-40B4-BE49-F238E27FC236}">
                <a16:creationId xmlns="" xmlns:a16="http://schemas.microsoft.com/office/drawing/2014/main" id="{7454E9BB-ED4F-4DEC-8C14-2A03E6F1EA8F}"/>
              </a:ext>
            </a:extLst>
          </p:cNvPr>
          <p:cNvSpPr txBox="1">
            <a:spLocks/>
          </p:cNvSpPr>
          <p:nvPr/>
        </p:nvSpPr>
        <p:spPr bwMode="auto">
          <a:xfrm>
            <a:off x="2102654" y="661884"/>
            <a:ext cx="5158002" cy="722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a:lstStyle>
          <a:p>
            <a:pPr algn="l"/>
            <a:r>
              <a:rPr lang="nb-NO" sz="1400" dirty="0"/>
              <a:t>Enhetens navn: (+ kostnadssted)</a:t>
            </a:r>
            <a:br>
              <a:rPr lang="nb-NO" sz="1400" dirty="0"/>
            </a:br>
            <a:r>
              <a:rPr lang="nb-NO" sz="1400" dirty="0"/>
              <a:t>Ansvarlig leder:</a:t>
            </a:r>
          </a:p>
        </p:txBody>
      </p:sp>
    </p:spTree>
    <p:extLst>
      <p:ext uri="{BB962C8B-B14F-4D97-AF65-F5344CB8AC3E}">
        <p14:creationId xmlns:p14="http://schemas.microsoft.com/office/powerpoint/2010/main" val="2365685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 xmlns:a16="http://schemas.microsoft.com/office/drawing/2014/main" id="{7B76C3F7-9103-4E20-9E7D-061F764FBA3D}"/>
              </a:ext>
            </a:extLst>
          </p:cNvPr>
          <p:cNvSpPr>
            <a:spLocks noGrp="1"/>
          </p:cNvSpPr>
          <p:nvPr>
            <p:ph type="title"/>
          </p:nvPr>
        </p:nvSpPr>
        <p:spPr/>
        <p:txBody>
          <a:bodyPr/>
          <a:lstStyle/>
          <a:p>
            <a:r>
              <a:rPr lang="nb-NO" dirty="0"/>
              <a:t>Forstå problemet</a:t>
            </a:r>
          </a:p>
        </p:txBody>
      </p:sp>
      <p:sp>
        <p:nvSpPr>
          <p:cNvPr id="3" name="Plassholder for innhold 2">
            <a:extLst>
              <a:ext uri="{FF2B5EF4-FFF2-40B4-BE49-F238E27FC236}">
                <a16:creationId xmlns="" xmlns:a16="http://schemas.microsoft.com/office/drawing/2014/main" id="{BE700207-4F71-4280-AB91-531431FD5FE7}"/>
              </a:ext>
            </a:extLst>
          </p:cNvPr>
          <p:cNvSpPr>
            <a:spLocks noGrp="1"/>
          </p:cNvSpPr>
          <p:nvPr>
            <p:ph idx="1"/>
          </p:nvPr>
        </p:nvSpPr>
        <p:spPr>
          <a:xfrm>
            <a:off x="457200" y="1414764"/>
            <a:ext cx="8229600" cy="4925144"/>
          </a:xfrm>
        </p:spPr>
        <p:txBody>
          <a:bodyPr/>
          <a:lstStyle/>
          <a:p>
            <a:r>
              <a:rPr lang="nb-NO" sz="2000" dirty="0"/>
              <a:t>Forbedrings- og bevaringsområder for enheten </a:t>
            </a:r>
            <a:r>
              <a:rPr lang="nb-NO" sz="2000"/>
              <a:t>er </a:t>
            </a:r>
            <a:r>
              <a:rPr lang="nb-NO" sz="2000" smtClean="0"/>
              <a:t>nå valgt</a:t>
            </a:r>
            <a:endParaRPr lang="nb-NO" sz="2000" dirty="0"/>
          </a:p>
          <a:p>
            <a:r>
              <a:rPr lang="nb-NO" sz="2000" dirty="0"/>
              <a:t>Grovsortering av problemstillingene som deles inn i:</a:t>
            </a:r>
          </a:p>
          <a:p>
            <a:pPr lvl="1"/>
            <a:r>
              <a:rPr lang="nb-NO" sz="1600" dirty="0"/>
              <a:t>De som det er mulig å gjøre noe med selv </a:t>
            </a:r>
          </a:p>
          <a:p>
            <a:pPr lvl="1"/>
            <a:r>
              <a:rPr lang="nb-NO" sz="1600" dirty="0"/>
              <a:t>De som eventuelt må håndteres av andre/sammen med andre eller først behandles på annen måte (f.eks. følges opp av leder/lederteam, TV og VO)</a:t>
            </a:r>
          </a:p>
          <a:p>
            <a:r>
              <a:rPr lang="nb-NO" sz="2000" dirty="0"/>
              <a:t>Gå videre med de håndterbare problemstillingene og velg ut hvilke det er viktig å gå videre med</a:t>
            </a:r>
          </a:p>
          <a:p>
            <a:r>
              <a:rPr lang="nb-NO" sz="2000" dirty="0"/>
              <a:t>Analyser: Gå inn hver enkelt av de prioriterte problemstillingene og finn ut mer om de underliggende utfordringene i den. Hvorfor er det et problem, for hvem og på hvilken måte? Hva er potensielle hindringer?</a:t>
            </a:r>
          </a:p>
          <a:p>
            <a:r>
              <a:rPr lang="nb-NO" sz="2000" dirty="0"/>
              <a:t>Problemstillinger som må løftes ut av enheten skriftliggjøres og vurderes av leder/lederteam for videre behandling</a:t>
            </a:r>
          </a:p>
        </p:txBody>
      </p:sp>
      <p:pic>
        <p:nvPicPr>
          <p:cNvPr id="6" name="Bilde 5">
            <a:extLst>
              <a:ext uri="{FF2B5EF4-FFF2-40B4-BE49-F238E27FC236}">
                <a16:creationId xmlns="" xmlns:a16="http://schemas.microsoft.com/office/drawing/2014/main" id="{32F305F8-02AB-4302-9982-E718F6BEF83F}"/>
              </a:ext>
            </a:extLst>
          </p:cNvPr>
          <p:cNvPicPr>
            <a:picLocks noChangeAspect="1"/>
          </p:cNvPicPr>
          <p:nvPr/>
        </p:nvPicPr>
        <p:blipFill>
          <a:blip r:embed="rId3"/>
          <a:stretch>
            <a:fillRect/>
          </a:stretch>
        </p:blipFill>
        <p:spPr>
          <a:xfrm>
            <a:off x="7956376" y="117966"/>
            <a:ext cx="984725" cy="1152128"/>
          </a:xfrm>
          <a:prstGeom prst="rect">
            <a:avLst/>
          </a:prstGeom>
        </p:spPr>
      </p:pic>
    </p:spTree>
    <p:extLst>
      <p:ext uri="{BB962C8B-B14F-4D97-AF65-F5344CB8AC3E}">
        <p14:creationId xmlns:p14="http://schemas.microsoft.com/office/powerpoint/2010/main" val="1343565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 xmlns:a16="http://schemas.microsoft.com/office/drawing/2014/main" id="{7B76C3F7-9103-4E20-9E7D-061F764FBA3D}"/>
              </a:ext>
            </a:extLst>
          </p:cNvPr>
          <p:cNvSpPr>
            <a:spLocks noGrp="1"/>
          </p:cNvSpPr>
          <p:nvPr>
            <p:ph type="title"/>
          </p:nvPr>
        </p:nvSpPr>
        <p:spPr>
          <a:xfrm>
            <a:off x="457200" y="274638"/>
            <a:ext cx="7571184" cy="1143000"/>
          </a:xfrm>
        </p:spPr>
        <p:txBody>
          <a:bodyPr/>
          <a:lstStyle/>
          <a:p>
            <a:r>
              <a:rPr lang="nb-NO" dirty="0"/>
              <a:t>Etabler team</a:t>
            </a:r>
          </a:p>
        </p:txBody>
      </p:sp>
      <p:sp>
        <p:nvSpPr>
          <p:cNvPr id="3" name="Plassholder for innhold 2">
            <a:extLst>
              <a:ext uri="{FF2B5EF4-FFF2-40B4-BE49-F238E27FC236}">
                <a16:creationId xmlns="" xmlns:a16="http://schemas.microsoft.com/office/drawing/2014/main" id="{BE700207-4F71-4280-AB91-531431FD5FE7}"/>
              </a:ext>
            </a:extLst>
          </p:cNvPr>
          <p:cNvSpPr>
            <a:spLocks noGrp="1"/>
          </p:cNvSpPr>
          <p:nvPr>
            <p:ph idx="1"/>
          </p:nvPr>
        </p:nvSpPr>
        <p:spPr>
          <a:xfrm>
            <a:off x="457200" y="1600200"/>
            <a:ext cx="8229600" cy="4925144"/>
          </a:xfrm>
        </p:spPr>
        <p:txBody>
          <a:bodyPr/>
          <a:lstStyle/>
          <a:p>
            <a:r>
              <a:rPr lang="nb-NO" sz="2000" dirty="0"/>
              <a:t>Sett sammen forbedringsteam knyttet til hvert av de prioriterte forbedringsområdene </a:t>
            </a:r>
          </a:p>
          <a:p>
            <a:r>
              <a:rPr lang="nb-NO" sz="2000" dirty="0"/>
              <a:t>Sammensetning: Faglig relevant og representativt satt sammen Dimensjoner etter behov</a:t>
            </a:r>
          </a:p>
          <a:p>
            <a:r>
              <a:rPr lang="nb-NO" sz="2000" dirty="0"/>
              <a:t>Beskriv roller i teamet: Én gis i oppgave å lede arbeidet. Øvrige roller med arbeidsoppgaver avklares og beskrives</a:t>
            </a:r>
          </a:p>
          <a:p>
            <a:r>
              <a:rPr lang="nb-NO" sz="2000" dirty="0"/>
              <a:t>Lag plan for arbeidet: Ta stilling til hva det er man ønsker å oppnå (med utgangspunkt analysen av problemet) og hvilke arbeidsmetoder som skal benyttes for å komme dit</a:t>
            </a:r>
          </a:p>
          <a:p>
            <a:r>
              <a:rPr lang="nb-NO" sz="2000" dirty="0"/>
              <a:t>Ansvarlig leder for enheten sikrer at teamet har tilstrekkelig med tid og resurser til å fullføre forbedringsarbeidet</a:t>
            </a:r>
          </a:p>
        </p:txBody>
      </p:sp>
      <p:pic>
        <p:nvPicPr>
          <p:cNvPr id="5" name="Bilde 4">
            <a:extLst>
              <a:ext uri="{FF2B5EF4-FFF2-40B4-BE49-F238E27FC236}">
                <a16:creationId xmlns="" xmlns:a16="http://schemas.microsoft.com/office/drawing/2014/main" id="{38A8BD7B-6EE7-4A46-9F18-E9EB25775B93}"/>
              </a:ext>
            </a:extLst>
          </p:cNvPr>
          <p:cNvPicPr>
            <a:picLocks noChangeAspect="1"/>
          </p:cNvPicPr>
          <p:nvPr/>
        </p:nvPicPr>
        <p:blipFill>
          <a:blip r:embed="rId3"/>
          <a:stretch>
            <a:fillRect/>
          </a:stretch>
        </p:blipFill>
        <p:spPr>
          <a:xfrm>
            <a:off x="7800011" y="286720"/>
            <a:ext cx="914400" cy="1152727"/>
          </a:xfrm>
          <a:prstGeom prst="rect">
            <a:avLst/>
          </a:prstGeom>
        </p:spPr>
      </p:pic>
    </p:spTree>
    <p:extLst>
      <p:ext uri="{BB962C8B-B14F-4D97-AF65-F5344CB8AC3E}">
        <p14:creationId xmlns:p14="http://schemas.microsoft.com/office/powerpoint/2010/main" val="1101123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 xmlns:a16="http://schemas.microsoft.com/office/drawing/2014/main" id="{A063EFAC-48F8-45B7-9E3B-DB4AAB363B0D}"/>
              </a:ext>
            </a:extLst>
          </p:cNvPr>
          <p:cNvSpPr>
            <a:spLocks noGrp="1"/>
          </p:cNvSpPr>
          <p:nvPr>
            <p:ph type="title"/>
          </p:nvPr>
        </p:nvSpPr>
        <p:spPr/>
        <p:txBody>
          <a:bodyPr/>
          <a:lstStyle/>
          <a:p>
            <a:r>
              <a:rPr lang="nb-NO" dirty="0"/>
              <a:t>Sett SMARTE mål</a:t>
            </a:r>
          </a:p>
        </p:txBody>
      </p:sp>
      <p:sp>
        <p:nvSpPr>
          <p:cNvPr id="3" name="Plassholder for innhold 2">
            <a:extLst>
              <a:ext uri="{FF2B5EF4-FFF2-40B4-BE49-F238E27FC236}">
                <a16:creationId xmlns="" xmlns:a16="http://schemas.microsoft.com/office/drawing/2014/main" id="{7CB84BC1-BA7A-4ACC-BDC8-A687205AE5C3}"/>
              </a:ext>
            </a:extLst>
          </p:cNvPr>
          <p:cNvSpPr>
            <a:spLocks noGrp="1"/>
          </p:cNvSpPr>
          <p:nvPr>
            <p:ph idx="1"/>
          </p:nvPr>
        </p:nvSpPr>
        <p:spPr/>
        <p:txBody>
          <a:bodyPr/>
          <a:lstStyle/>
          <a:p>
            <a:r>
              <a:rPr lang="nb-NO" b="1" dirty="0"/>
              <a:t>S</a:t>
            </a:r>
            <a:r>
              <a:rPr lang="nb-NO" dirty="0"/>
              <a:t>pesifikke</a:t>
            </a:r>
          </a:p>
          <a:p>
            <a:r>
              <a:rPr lang="nb-NO" b="1" dirty="0"/>
              <a:t>M</a:t>
            </a:r>
            <a:r>
              <a:rPr lang="nb-NO" dirty="0"/>
              <a:t>ålbare</a:t>
            </a:r>
          </a:p>
          <a:p>
            <a:r>
              <a:rPr lang="nb-NO" b="1" dirty="0"/>
              <a:t>A</a:t>
            </a:r>
            <a:r>
              <a:rPr lang="nb-NO" dirty="0"/>
              <a:t>ttraktive</a:t>
            </a:r>
          </a:p>
          <a:p>
            <a:r>
              <a:rPr lang="nb-NO" b="1" dirty="0"/>
              <a:t>R</a:t>
            </a:r>
            <a:r>
              <a:rPr lang="nb-NO" dirty="0"/>
              <a:t>ealistiske </a:t>
            </a:r>
          </a:p>
          <a:p>
            <a:r>
              <a:rPr lang="nb-NO" b="1" dirty="0"/>
              <a:t>T</a:t>
            </a:r>
            <a:r>
              <a:rPr lang="nb-NO" dirty="0"/>
              <a:t>idsbestemt</a:t>
            </a:r>
          </a:p>
          <a:p>
            <a:r>
              <a:rPr lang="nb-NO" b="1" dirty="0"/>
              <a:t>E</a:t>
            </a:r>
            <a:r>
              <a:rPr lang="nb-NO" dirty="0"/>
              <a:t>ngasjerende</a:t>
            </a:r>
          </a:p>
        </p:txBody>
      </p:sp>
      <p:pic>
        <p:nvPicPr>
          <p:cNvPr id="4" name="Bilde 3">
            <a:extLst>
              <a:ext uri="{FF2B5EF4-FFF2-40B4-BE49-F238E27FC236}">
                <a16:creationId xmlns="" xmlns:a16="http://schemas.microsoft.com/office/drawing/2014/main" id="{D6F8C34C-96EE-4574-8B40-CF7C15F63F0A}"/>
              </a:ext>
            </a:extLst>
          </p:cNvPr>
          <p:cNvPicPr>
            <a:picLocks noChangeAspect="1"/>
          </p:cNvPicPr>
          <p:nvPr/>
        </p:nvPicPr>
        <p:blipFill>
          <a:blip r:embed="rId3"/>
          <a:stretch>
            <a:fillRect/>
          </a:stretch>
        </p:blipFill>
        <p:spPr>
          <a:xfrm>
            <a:off x="7791649" y="274638"/>
            <a:ext cx="914399" cy="1163318"/>
          </a:xfrm>
          <a:prstGeom prst="rect">
            <a:avLst/>
          </a:prstGeom>
        </p:spPr>
      </p:pic>
    </p:spTree>
    <p:extLst>
      <p:ext uri="{BB962C8B-B14F-4D97-AF65-F5344CB8AC3E}">
        <p14:creationId xmlns:p14="http://schemas.microsoft.com/office/powerpoint/2010/main" val="3680910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 xmlns:a16="http://schemas.microsoft.com/office/drawing/2014/main" id="{4CE1240F-F416-43F7-A3D4-0D8CEC0A79AB}"/>
              </a:ext>
            </a:extLst>
          </p:cNvPr>
          <p:cNvSpPr>
            <a:spLocks noGrp="1"/>
          </p:cNvSpPr>
          <p:nvPr>
            <p:ph type="title"/>
          </p:nvPr>
        </p:nvSpPr>
        <p:spPr/>
        <p:txBody>
          <a:bodyPr/>
          <a:lstStyle/>
          <a:p>
            <a:r>
              <a:rPr lang="nb-NO" dirty="0"/>
              <a:t>Definer indikatorer</a:t>
            </a:r>
          </a:p>
        </p:txBody>
      </p:sp>
      <p:sp>
        <p:nvSpPr>
          <p:cNvPr id="3" name="Plassholder for innhold 2">
            <a:extLst>
              <a:ext uri="{FF2B5EF4-FFF2-40B4-BE49-F238E27FC236}">
                <a16:creationId xmlns="" xmlns:a16="http://schemas.microsoft.com/office/drawing/2014/main" id="{B0AD584B-05FF-40E9-AE44-883D8BDE2DE3}"/>
              </a:ext>
            </a:extLst>
          </p:cNvPr>
          <p:cNvSpPr>
            <a:spLocks noGrp="1"/>
          </p:cNvSpPr>
          <p:nvPr>
            <p:ph idx="1"/>
          </p:nvPr>
        </p:nvSpPr>
        <p:spPr>
          <a:xfrm>
            <a:off x="457200" y="1395262"/>
            <a:ext cx="8229600" cy="4525963"/>
          </a:xfrm>
        </p:spPr>
        <p:txBody>
          <a:bodyPr/>
          <a:lstStyle/>
          <a:p>
            <a:r>
              <a:rPr lang="nb-NO" dirty="0"/>
              <a:t>Det gir mulighet til å avgjøre om en endringen faktisk er en forbedring?</a:t>
            </a:r>
          </a:p>
          <a:p>
            <a:r>
              <a:rPr lang="nb-NO" dirty="0"/>
              <a:t>Indikatorene må være knytte til målet (direkte eller indirekte)</a:t>
            </a:r>
          </a:p>
          <a:p>
            <a:r>
              <a:rPr lang="nb-NO" dirty="0"/>
              <a:t>Beskriver resultatet (slik at man kan si noe om resultatoppnåelse)</a:t>
            </a:r>
          </a:p>
          <a:p>
            <a:r>
              <a:rPr lang="nb-NO" dirty="0"/>
              <a:t>Beskriver gjennomføring (slik at man kan si noe om grad av gjennomføring) </a:t>
            </a:r>
          </a:p>
          <a:p>
            <a:r>
              <a:rPr lang="nb-NO" dirty="0"/>
              <a:t>Tid- og tallfestet mål</a:t>
            </a:r>
          </a:p>
        </p:txBody>
      </p:sp>
      <p:pic>
        <p:nvPicPr>
          <p:cNvPr id="4" name="Bilde 3">
            <a:extLst>
              <a:ext uri="{FF2B5EF4-FFF2-40B4-BE49-F238E27FC236}">
                <a16:creationId xmlns="" xmlns:a16="http://schemas.microsoft.com/office/drawing/2014/main" id="{C39181E5-109B-4B14-89A3-3CCD71180553}"/>
              </a:ext>
            </a:extLst>
          </p:cNvPr>
          <p:cNvPicPr>
            <a:picLocks noChangeAspect="1"/>
          </p:cNvPicPr>
          <p:nvPr/>
        </p:nvPicPr>
        <p:blipFill>
          <a:blip r:embed="rId3"/>
          <a:stretch>
            <a:fillRect/>
          </a:stretch>
        </p:blipFill>
        <p:spPr>
          <a:xfrm>
            <a:off x="7956376" y="257127"/>
            <a:ext cx="914399" cy="1138135"/>
          </a:xfrm>
          <a:prstGeom prst="rect">
            <a:avLst/>
          </a:prstGeom>
        </p:spPr>
      </p:pic>
    </p:spTree>
    <p:extLst>
      <p:ext uri="{BB962C8B-B14F-4D97-AF65-F5344CB8AC3E}">
        <p14:creationId xmlns:p14="http://schemas.microsoft.com/office/powerpoint/2010/main" val="3897634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 xmlns:a16="http://schemas.microsoft.com/office/drawing/2014/main" id="{08513AC8-3335-44E0-ACCF-21452D6B0D64}"/>
              </a:ext>
            </a:extLst>
          </p:cNvPr>
          <p:cNvSpPr>
            <a:spLocks noGrp="1"/>
          </p:cNvSpPr>
          <p:nvPr>
            <p:ph type="title"/>
          </p:nvPr>
        </p:nvSpPr>
        <p:spPr/>
        <p:txBody>
          <a:bodyPr/>
          <a:lstStyle/>
          <a:p>
            <a:r>
              <a:rPr lang="nb-NO" dirty="0"/>
              <a:t>Utred og test tiltak</a:t>
            </a:r>
          </a:p>
        </p:txBody>
      </p:sp>
      <p:sp>
        <p:nvSpPr>
          <p:cNvPr id="3" name="Plassholder for innhold 2">
            <a:extLst>
              <a:ext uri="{FF2B5EF4-FFF2-40B4-BE49-F238E27FC236}">
                <a16:creationId xmlns="" xmlns:a16="http://schemas.microsoft.com/office/drawing/2014/main" id="{B1E32786-56E8-4CE9-8FDF-7F165F75ACDF}"/>
              </a:ext>
            </a:extLst>
          </p:cNvPr>
          <p:cNvSpPr>
            <a:spLocks noGrp="1"/>
          </p:cNvSpPr>
          <p:nvPr>
            <p:ph idx="1"/>
          </p:nvPr>
        </p:nvSpPr>
        <p:spPr>
          <a:xfrm>
            <a:off x="457200" y="1268760"/>
            <a:ext cx="8229600" cy="4525963"/>
          </a:xfrm>
        </p:spPr>
        <p:txBody>
          <a:bodyPr/>
          <a:lstStyle/>
          <a:p>
            <a:r>
              <a:rPr lang="nb-NO" dirty="0"/>
              <a:t>Få fram tiltak som kan gi forbedring</a:t>
            </a:r>
          </a:p>
          <a:p>
            <a:r>
              <a:rPr lang="nb-NO" dirty="0"/>
              <a:t>Tiltakene prioriteres også etter effekt og evne til å gjennomføre. Bruk gjerne </a:t>
            </a:r>
            <a:r>
              <a:rPr lang="nb-NO" dirty="0">
                <a:hlinkClick r:id="rId3"/>
              </a:rPr>
              <a:t>prioriteringsmatrisen</a:t>
            </a:r>
            <a:endParaRPr lang="nb-NO" dirty="0"/>
          </a:p>
          <a:p>
            <a:r>
              <a:rPr lang="nb-NO" dirty="0"/>
              <a:t>Tiltakene må testes ut for å avgjøre om de virker</a:t>
            </a:r>
          </a:p>
          <a:p>
            <a:r>
              <a:rPr lang="nb-NO" dirty="0"/>
              <a:t>Om tiltaket kan komme til å berøre mange kan være lurt å lage en interessentanalyse</a:t>
            </a:r>
          </a:p>
        </p:txBody>
      </p:sp>
      <p:pic>
        <p:nvPicPr>
          <p:cNvPr id="4" name="Bilde 3">
            <a:extLst>
              <a:ext uri="{FF2B5EF4-FFF2-40B4-BE49-F238E27FC236}">
                <a16:creationId xmlns="" xmlns:a16="http://schemas.microsoft.com/office/drawing/2014/main" id="{ED288059-ADB3-43F2-9A5C-11025A29C2D9}"/>
              </a:ext>
            </a:extLst>
          </p:cNvPr>
          <p:cNvPicPr>
            <a:picLocks noChangeAspect="1"/>
          </p:cNvPicPr>
          <p:nvPr/>
        </p:nvPicPr>
        <p:blipFill>
          <a:blip r:embed="rId4"/>
          <a:stretch>
            <a:fillRect/>
          </a:stretch>
        </p:blipFill>
        <p:spPr>
          <a:xfrm>
            <a:off x="7884368" y="186731"/>
            <a:ext cx="984725" cy="1230907"/>
          </a:xfrm>
          <a:prstGeom prst="rect">
            <a:avLst/>
          </a:prstGeom>
        </p:spPr>
      </p:pic>
    </p:spTree>
    <p:extLst>
      <p:ext uri="{BB962C8B-B14F-4D97-AF65-F5344CB8AC3E}">
        <p14:creationId xmlns:p14="http://schemas.microsoft.com/office/powerpoint/2010/main" val="3079844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e 4">
            <a:extLst>
              <a:ext uri="{FF2B5EF4-FFF2-40B4-BE49-F238E27FC236}">
                <a16:creationId xmlns="" xmlns:a16="http://schemas.microsoft.com/office/drawing/2014/main" id="{80FF2238-9FE0-44D1-9598-9DF4CBC90443}"/>
              </a:ext>
            </a:extLst>
          </p:cNvPr>
          <p:cNvPicPr>
            <a:picLocks noChangeAspect="1"/>
          </p:cNvPicPr>
          <p:nvPr/>
        </p:nvPicPr>
        <p:blipFill>
          <a:blip r:embed="rId2"/>
          <a:stretch>
            <a:fillRect/>
          </a:stretch>
        </p:blipFill>
        <p:spPr>
          <a:xfrm>
            <a:off x="8128277" y="251999"/>
            <a:ext cx="984725" cy="1236144"/>
          </a:xfrm>
          <a:prstGeom prst="rect">
            <a:avLst/>
          </a:prstGeom>
        </p:spPr>
      </p:pic>
      <p:sp>
        <p:nvSpPr>
          <p:cNvPr id="2" name="Tittel 1">
            <a:extLst>
              <a:ext uri="{FF2B5EF4-FFF2-40B4-BE49-F238E27FC236}">
                <a16:creationId xmlns="" xmlns:a16="http://schemas.microsoft.com/office/drawing/2014/main" id="{B11F4916-B759-4E9A-B94A-99D82AF665C5}"/>
              </a:ext>
            </a:extLst>
          </p:cNvPr>
          <p:cNvSpPr>
            <a:spLocks noGrp="1"/>
          </p:cNvSpPr>
          <p:nvPr>
            <p:ph type="title"/>
          </p:nvPr>
        </p:nvSpPr>
        <p:spPr>
          <a:xfrm>
            <a:off x="-42305" y="103725"/>
            <a:ext cx="8229600" cy="1143000"/>
          </a:xfrm>
        </p:spPr>
        <p:txBody>
          <a:bodyPr/>
          <a:lstStyle/>
          <a:p>
            <a:r>
              <a:rPr lang="nb-NO" dirty="0"/>
              <a:t>Test tiltak i </a:t>
            </a:r>
            <a:r>
              <a:rPr lang="nb-NO" dirty="0">
                <a:hlinkClick r:id="rId3"/>
              </a:rPr>
              <a:t>PDSA småskalatest</a:t>
            </a:r>
            <a:endParaRPr lang="nb-NO" dirty="0"/>
          </a:p>
        </p:txBody>
      </p:sp>
      <p:pic>
        <p:nvPicPr>
          <p:cNvPr id="6" name="Picture 2">
            <a:extLst>
              <a:ext uri="{FF2B5EF4-FFF2-40B4-BE49-F238E27FC236}">
                <a16:creationId xmlns="" xmlns:a16="http://schemas.microsoft.com/office/drawing/2014/main" id="{46C8C0A9-0993-4437-8E79-C184940F371D}"/>
              </a:ext>
            </a:extLst>
          </p:cNvPr>
          <p:cNvPicPr>
            <a:picLocks noChangeAspect="1" noChangeArrowheads="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3629115" y="4848260"/>
            <a:ext cx="507517" cy="3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a:extLst>
              <a:ext uri="{FF2B5EF4-FFF2-40B4-BE49-F238E27FC236}">
                <a16:creationId xmlns="" xmlns:a16="http://schemas.microsoft.com/office/drawing/2014/main" id="{E1AA3704-004E-4DF2-AD3A-BF7C0DF8DCD9}"/>
              </a:ext>
            </a:extLst>
          </p:cNvPr>
          <p:cNvPicPr>
            <a:picLocks noChangeAspect="1" noChangeArrowheads="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6200000">
            <a:off x="3656736" y="4136508"/>
            <a:ext cx="507517" cy="3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a:extLst>
              <a:ext uri="{FF2B5EF4-FFF2-40B4-BE49-F238E27FC236}">
                <a16:creationId xmlns="" xmlns:a16="http://schemas.microsoft.com/office/drawing/2014/main" id="{7BBB7444-A357-46C0-B5F7-6EC92C468035}"/>
              </a:ext>
            </a:extLst>
          </p:cNvPr>
          <p:cNvPicPr>
            <a:picLocks noChangeAspect="1" noChangeArrowheads="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35997" y="4140380"/>
            <a:ext cx="507517" cy="3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ounded Rectangle 2">
            <a:extLst>
              <a:ext uri="{FF2B5EF4-FFF2-40B4-BE49-F238E27FC236}">
                <a16:creationId xmlns="" xmlns:a16="http://schemas.microsoft.com/office/drawing/2014/main" id="{335A20B6-A2B4-4A4D-8180-8901423D1ED7}"/>
              </a:ext>
            </a:extLst>
          </p:cNvPr>
          <p:cNvSpPr/>
          <p:nvPr/>
        </p:nvSpPr>
        <p:spPr>
          <a:xfrm>
            <a:off x="325462" y="1430246"/>
            <a:ext cx="6264697" cy="504000"/>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b-NO" sz="800" b="1" dirty="0">
                <a:solidFill>
                  <a:schemeClr val="tx1"/>
                </a:solidFill>
              </a:rPr>
              <a:t>Tiltak / endring </a:t>
            </a:r>
          </a:p>
          <a:p>
            <a:r>
              <a:rPr lang="nb-NO" sz="800" dirty="0">
                <a:solidFill>
                  <a:schemeClr val="tx1"/>
                </a:solidFill>
              </a:rPr>
              <a:t>Hvilken tiltak/endring ønsker vi å teste? TEST-TEST</a:t>
            </a:r>
          </a:p>
        </p:txBody>
      </p:sp>
      <p:sp>
        <p:nvSpPr>
          <p:cNvPr id="10" name="Rounded Rectangle 4">
            <a:extLst>
              <a:ext uri="{FF2B5EF4-FFF2-40B4-BE49-F238E27FC236}">
                <a16:creationId xmlns="" xmlns:a16="http://schemas.microsoft.com/office/drawing/2014/main" id="{3278E108-9903-41B7-8DC0-2D2971A0CCC1}"/>
              </a:ext>
            </a:extLst>
          </p:cNvPr>
          <p:cNvSpPr/>
          <p:nvPr/>
        </p:nvSpPr>
        <p:spPr>
          <a:xfrm>
            <a:off x="325462" y="2042314"/>
            <a:ext cx="6264697" cy="504056"/>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b-NO" sz="800" b="1" dirty="0">
                <a:solidFill>
                  <a:schemeClr val="tx1"/>
                </a:solidFill>
              </a:rPr>
              <a:t>Arbeidshypotese (Hvis A, så B)</a:t>
            </a:r>
          </a:p>
          <a:p>
            <a:r>
              <a:rPr lang="nb-NO" sz="800" dirty="0">
                <a:solidFill>
                  <a:schemeClr val="tx1"/>
                </a:solidFill>
              </a:rPr>
              <a:t>Hvilket svar forventer vi?</a:t>
            </a:r>
          </a:p>
        </p:txBody>
      </p:sp>
      <p:sp>
        <p:nvSpPr>
          <p:cNvPr id="12" name="Rounded Rectangle 7">
            <a:extLst>
              <a:ext uri="{FF2B5EF4-FFF2-40B4-BE49-F238E27FC236}">
                <a16:creationId xmlns="" xmlns:a16="http://schemas.microsoft.com/office/drawing/2014/main" id="{0710ACF0-231B-42BF-A449-AD45964B9C13}"/>
              </a:ext>
            </a:extLst>
          </p:cNvPr>
          <p:cNvSpPr/>
          <p:nvPr/>
        </p:nvSpPr>
        <p:spPr>
          <a:xfrm>
            <a:off x="325462" y="2703398"/>
            <a:ext cx="3960000" cy="19800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nb-NO" sz="800" dirty="0">
              <a:solidFill>
                <a:schemeClr val="tx1"/>
              </a:solidFill>
            </a:endParaRPr>
          </a:p>
        </p:txBody>
      </p:sp>
      <p:sp>
        <p:nvSpPr>
          <p:cNvPr id="13" name="Rounded Rectangle 8">
            <a:extLst>
              <a:ext uri="{FF2B5EF4-FFF2-40B4-BE49-F238E27FC236}">
                <a16:creationId xmlns="" xmlns:a16="http://schemas.microsoft.com/office/drawing/2014/main" id="{F4EA6CF1-7BA9-4858-A2BE-96DC437FC7B3}"/>
              </a:ext>
            </a:extLst>
          </p:cNvPr>
          <p:cNvSpPr/>
          <p:nvPr/>
        </p:nvSpPr>
        <p:spPr>
          <a:xfrm>
            <a:off x="4443895" y="2703398"/>
            <a:ext cx="3960000" cy="19800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nb-NO" sz="800" dirty="0">
              <a:solidFill>
                <a:schemeClr val="tx1"/>
              </a:solidFill>
            </a:endParaRPr>
          </a:p>
        </p:txBody>
      </p:sp>
      <p:sp>
        <p:nvSpPr>
          <p:cNvPr id="14" name="Rounded Rectangle 9">
            <a:extLst>
              <a:ext uri="{FF2B5EF4-FFF2-40B4-BE49-F238E27FC236}">
                <a16:creationId xmlns="" xmlns:a16="http://schemas.microsoft.com/office/drawing/2014/main" id="{CA22C99E-876F-49D5-80C0-0C61E36D0C63}"/>
              </a:ext>
            </a:extLst>
          </p:cNvPr>
          <p:cNvSpPr/>
          <p:nvPr/>
        </p:nvSpPr>
        <p:spPr>
          <a:xfrm>
            <a:off x="325462" y="4759136"/>
            <a:ext cx="3960000" cy="19800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nb-NO" sz="800" dirty="0">
              <a:solidFill>
                <a:schemeClr val="tx1"/>
              </a:solidFill>
            </a:endParaRPr>
          </a:p>
        </p:txBody>
      </p:sp>
      <p:sp>
        <p:nvSpPr>
          <p:cNvPr id="15" name="Rektangel 14">
            <a:extLst>
              <a:ext uri="{FF2B5EF4-FFF2-40B4-BE49-F238E27FC236}">
                <a16:creationId xmlns="" xmlns:a16="http://schemas.microsoft.com/office/drawing/2014/main" id="{EC338885-1C86-42FE-85EC-B12B9235B69C}"/>
              </a:ext>
            </a:extLst>
          </p:cNvPr>
          <p:cNvSpPr/>
          <p:nvPr/>
        </p:nvSpPr>
        <p:spPr>
          <a:xfrm>
            <a:off x="4430713" y="2857773"/>
            <a:ext cx="1993182" cy="1123384"/>
          </a:xfrm>
          <a:prstGeom prst="rect">
            <a:avLst/>
          </a:prstGeom>
        </p:spPr>
        <p:txBody>
          <a:bodyPr wrap="square">
            <a:spAutoFit/>
          </a:bodyPr>
          <a:lstStyle/>
          <a:p>
            <a:r>
              <a:rPr lang="nb-NO" sz="900" b="1" dirty="0"/>
              <a:t>Planlegg både testen og innsamling av </a:t>
            </a:r>
          </a:p>
          <a:p>
            <a:r>
              <a:rPr lang="nb-NO" sz="900" b="1" dirty="0"/>
              <a:t>informasjon</a:t>
            </a:r>
          </a:p>
          <a:p>
            <a:pPr marL="171450" indent="-171450">
              <a:buFont typeface="Arial" panose="020B0604020202020204" pitchFamily="34" charset="0"/>
              <a:buChar char="•"/>
            </a:pPr>
            <a:r>
              <a:rPr lang="nb-NO" sz="800" dirty="0"/>
              <a:t>Hva? </a:t>
            </a:r>
          </a:p>
          <a:p>
            <a:pPr marL="171450" indent="-171450">
              <a:buFont typeface="Arial" panose="020B0604020202020204" pitchFamily="34" charset="0"/>
              <a:buChar char="•"/>
            </a:pPr>
            <a:r>
              <a:rPr lang="nb-NO" sz="800" dirty="0"/>
              <a:t>Hvem?</a:t>
            </a:r>
          </a:p>
          <a:p>
            <a:pPr marL="171450" indent="-171450">
              <a:buFont typeface="Arial" panose="020B0604020202020204" pitchFamily="34" charset="0"/>
              <a:buChar char="•"/>
            </a:pPr>
            <a:r>
              <a:rPr lang="nb-NO" sz="800" dirty="0"/>
              <a:t>Hvor ?</a:t>
            </a:r>
          </a:p>
          <a:p>
            <a:pPr marL="171450" indent="-171450">
              <a:buFont typeface="Arial" panose="020B0604020202020204" pitchFamily="34" charset="0"/>
              <a:buChar char="•"/>
            </a:pPr>
            <a:r>
              <a:rPr lang="nb-NO" sz="800" dirty="0"/>
              <a:t>Når?</a:t>
            </a:r>
          </a:p>
          <a:p>
            <a:pPr marL="171450" indent="-171450">
              <a:buFont typeface="Arial" panose="020B0604020202020204" pitchFamily="34" charset="0"/>
              <a:buChar char="•"/>
            </a:pPr>
            <a:r>
              <a:rPr lang="nb-NO" sz="800" dirty="0"/>
              <a:t>Hvordan?</a:t>
            </a:r>
          </a:p>
        </p:txBody>
      </p:sp>
      <p:sp>
        <p:nvSpPr>
          <p:cNvPr id="16" name="Rektangel 15">
            <a:extLst>
              <a:ext uri="{FF2B5EF4-FFF2-40B4-BE49-F238E27FC236}">
                <a16:creationId xmlns="" xmlns:a16="http://schemas.microsoft.com/office/drawing/2014/main" id="{DF3B4C08-ED30-47C3-92FE-D67C224BC18B}"/>
              </a:ext>
            </a:extLst>
          </p:cNvPr>
          <p:cNvSpPr/>
          <p:nvPr/>
        </p:nvSpPr>
        <p:spPr>
          <a:xfrm>
            <a:off x="325461" y="2857773"/>
            <a:ext cx="1829688" cy="1585049"/>
          </a:xfrm>
          <a:prstGeom prst="rect">
            <a:avLst/>
          </a:prstGeom>
        </p:spPr>
        <p:txBody>
          <a:bodyPr wrap="square" rIns="0">
            <a:spAutoFit/>
          </a:bodyPr>
          <a:lstStyle/>
          <a:p>
            <a:r>
              <a:rPr lang="nb-NO" sz="900" b="1" dirty="0"/>
              <a:t>Neste skritt besluttes</a:t>
            </a:r>
          </a:p>
          <a:p>
            <a:pPr marL="285750" indent="-285750">
              <a:buFont typeface="+mj-lt"/>
              <a:buAutoNum type="romanLcPeriod"/>
            </a:pPr>
            <a:r>
              <a:rPr lang="nb-NO" sz="800" dirty="0"/>
              <a:t>Testen er vellykket: Test hypotesen på flere   og/eller under andre omstendigheter eller betingelser.</a:t>
            </a:r>
          </a:p>
          <a:p>
            <a:pPr marL="285750" indent="-285750">
              <a:buFont typeface="+mj-lt"/>
              <a:buAutoNum type="romanLcPeriod"/>
            </a:pPr>
            <a:r>
              <a:rPr lang="nb-NO" sz="800" dirty="0"/>
              <a:t>Testen er delvis vellykket : Endre eller juster hypotesen.</a:t>
            </a:r>
          </a:p>
          <a:p>
            <a:pPr marL="285750" indent="-285750">
              <a:buFont typeface="+mj-lt"/>
              <a:buAutoNum type="romanLcPeriod"/>
            </a:pPr>
            <a:r>
              <a:rPr lang="nb-NO" sz="800" dirty="0"/>
              <a:t>Testen er ikke vellykket: Forkast hypotesen og utarbeid en ny hypotese.</a:t>
            </a:r>
          </a:p>
        </p:txBody>
      </p:sp>
      <p:sp>
        <p:nvSpPr>
          <p:cNvPr id="17" name="Rektangel 16">
            <a:extLst>
              <a:ext uri="{FF2B5EF4-FFF2-40B4-BE49-F238E27FC236}">
                <a16:creationId xmlns="" xmlns:a16="http://schemas.microsoft.com/office/drawing/2014/main" id="{942E9B22-0A4B-4F41-AE52-5542357D9FEC}"/>
              </a:ext>
            </a:extLst>
          </p:cNvPr>
          <p:cNvSpPr/>
          <p:nvPr/>
        </p:nvSpPr>
        <p:spPr>
          <a:xfrm>
            <a:off x="324078" y="5073568"/>
            <a:ext cx="1585561" cy="1215717"/>
          </a:xfrm>
          <a:prstGeom prst="rect">
            <a:avLst/>
          </a:prstGeom>
        </p:spPr>
        <p:txBody>
          <a:bodyPr wrap="square">
            <a:spAutoFit/>
          </a:bodyPr>
          <a:lstStyle/>
          <a:p>
            <a:r>
              <a:rPr lang="nb-NO" sz="900" b="1" dirty="0"/>
              <a:t>Analyser og lær</a:t>
            </a:r>
          </a:p>
          <a:p>
            <a:pPr marL="171450" indent="-171450">
              <a:buFont typeface="Arial" panose="020B0604020202020204" pitchFamily="34" charset="0"/>
              <a:buChar char="•"/>
            </a:pPr>
            <a:r>
              <a:rPr lang="nb-NO" sz="800" dirty="0"/>
              <a:t>Sammenlign resultatet av testen med arbeidshypotesen</a:t>
            </a:r>
          </a:p>
          <a:p>
            <a:pPr marL="171450" indent="-171450">
              <a:buFont typeface="Arial" panose="020B0604020202020204" pitchFamily="34" charset="0"/>
              <a:buChar char="•"/>
            </a:pPr>
            <a:r>
              <a:rPr lang="nb-NO" sz="800" dirty="0"/>
              <a:t>Gikk det som forventet? Hva gikk  ikke som forventet? Hvorfor?</a:t>
            </a:r>
          </a:p>
          <a:p>
            <a:pPr marL="171450" indent="-171450">
              <a:buFont typeface="Arial" panose="020B0604020202020204" pitchFamily="34" charset="0"/>
              <a:buChar char="•"/>
            </a:pPr>
            <a:r>
              <a:rPr lang="nb-NO" sz="800" dirty="0"/>
              <a:t>Hva lærte du?  </a:t>
            </a:r>
          </a:p>
        </p:txBody>
      </p:sp>
      <p:pic>
        <p:nvPicPr>
          <p:cNvPr id="18" name="Picture 2">
            <a:extLst>
              <a:ext uri="{FF2B5EF4-FFF2-40B4-BE49-F238E27FC236}">
                <a16:creationId xmlns="" xmlns:a16="http://schemas.microsoft.com/office/drawing/2014/main" id="{4AA6454C-A9E5-48D0-8778-E601ED9C2D05}"/>
              </a:ext>
            </a:extLst>
          </p:cNvPr>
          <p:cNvPicPr>
            <a:picLocks noChangeAspect="1" noChangeArrowheads="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5400000">
            <a:off x="4535996" y="4848260"/>
            <a:ext cx="507517" cy="3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Rounded Rectangle 10">
            <a:extLst>
              <a:ext uri="{FF2B5EF4-FFF2-40B4-BE49-F238E27FC236}">
                <a16:creationId xmlns="" xmlns:a16="http://schemas.microsoft.com/office/drawing/2014/main" id="{FD8C47E9-9318-456B-B111-704E8A0B9426}"/>
              </a:ext>
            </a:extLst>
          </p:cNvPr>
          <p:cNvSpPr/>
          <p:nvPr/>
        </p:nvSpPr>
        <p:spPr>
          <a:xfrm>
            <a:off x="4443895" y="4759136"/>
            <a:ext cx="3960000" cy="19800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nb-NO" sz="800" b="1" dirty="0">
              <a:solidFill>
                <a:schemeClr val="tx1"/>
              </a:solidFill>
            </a:endParaRPr>
          </a:p>
        </p:txBody>
      </p:sp>
      <p:sp>
        <p:nvSpPr>
          <p:cNvPr id="20" name="Rektangel 19">
            <a:extLst>
              <a:ext uri="{FF2B5EF4-FFF2-40B4-BE49-F238E27FC236}">
                <a16:creationId xmlns="" xmlns:a16="http://schemas.microsoft.com/office/drawing/2014/main" id="{B2E88B60-DFAB-4414-9F07-68F25B2F8B21}"/>
              </a:ext>
            </a:extLst>
          </p:cNvPr>
          <p:cNvSpPr/>
          <p:nvPr/>
        </p:nvSpPr>
        <p:spPr>
          <a:xfrm>
            <a:off x="4430713" y="5044136"/>
            <a:ext cx="1871414" cy="1615827"/>
          </a:xfrm>
          <a:prstGeom prst="rect">
            <a:avLst/>
          </a:prstGeom>
        </p:spPr>
        <p:txBody>
          <a:bodyPr wrap="square">
            <a:spAutoFit/>
          </a:bodyPr>
          <a:lstStyle/>
          <a:p>
            <a:endParaRPr lang="nb-NO" sz="900" b="1" dirty="0"/>
          </a:p>
          <a:p>
            <a:endParaRPr lang="nb-NO" sz="900" b="1" dirty="0"/>
          </a:p>
          <a:p>
            <a:r>
              <a:rPr lang="nb-NO" sz="900" b="1" dirty="0"/>
              <a:t>Utfør testen</a:t>
            </a:r>
          </a:p>
          <a:p>
            <a:pPr marL="171450" indent="-171450">
              <a:buFont typeface="Arial" panose="020B0604020202020204" pitchFamily="34" charset="0"/>
              <a:buChar char="•"/>
            </a:pPr>
            <a:r>
              <a:rPr lang="nb-NO" sz="800" dirty="0"/>
              <a:t>Kan det planlagte gjennomføres?</a:t>
            </a:r>
          </a:p>
          <a:p>
            <a:pPr marL="171450" indent="-171450">
              <a:buFont typeface="Arial" panose="020B0604020202020204" pitchFamily="34" charset="0"/>
              <a:buChar char="•"/>
            </a:pPr>
            <a:r>
              <a:rPr lang="nb-NO" sz="800" dirty="0"/>
              <a:t>Beskriv hva som faktisk skjedde under  testen, og eventuelle uforutsette problemer og hendelser </a:t>
            </a:r>
          </a:p>
          <a:p>
            <a:pPr marL="171450" indent="-171450">
              <a:buFont typeface="Arial" panose="020B0604020202020204" pitchFamily="34" charset="0"/>
              <a:buChar char="•"/>
            </a:pPr>
            <a:r>
              <a:rPr lang="nb-NO" sz="800" dirty="0"/>
              <a:t>Noter eventuelle resultater    eller data som er samlet inn i forbindelse med testen </a:t>
            </a:r>
          </a:p>
        </p:txBody>
      </p:sp>
      <p:sp>
        <p:nvSpPr>
          <p:cNvPr id="21" name="TekstSylinder 20">
            <a:extLst>
              <a:ext uri="{FF2B5EF4-FFF2-40B4-BE49-F238E27FC236}">
                <a16:creationId xmlns="" xmlns:a16="http://schemas.microsoft.com/office/drawing/2014/main" id="{8F84FD79-31F7-4494-A697-0160F2CF4FFF}"/>
              </a:ext>
            </a:extLst>
          </p:cNvPr>
          <p:cNvSpPr txBox="1"/>
          <p:nvPr/>
        </p:nvSpPr>
        <p:spPr>
          <a:xfrm>
            <a:off x="4917580" y="4117714"/>
            <a:ext cx="483937" cy="369332"/>
          </a:xfrm>
          <a:prstGeom prst="rect">
            <a:avLst/>
          </a:prstGeom>
          <a:noFill/>
        </p:spPr>
        <p:txBody>
          <a:bodyPr wrap="square" rtlCol="0">
            <a:spAutoFit/>
          </a:bodyPr>
          <a:lstStyle/>
          <a:p>
            <a:pPr algn="ctr"/>
            <a:r>
              <a:rPr lang="nb-NO" b="1" dirty="0">
                <a:solidFill>
                  <a:schemeClr val="accent2"/>
                </a:solidFill>
              </a:rPr>
              <a:t>P</a:t>
            </a:r>
          </a:p>
        </p:txBody>
      </p:sp>
      <p:sp>
        <p:nvSpPr>
          <p:cNvPr id="22" name="TekstSylinder 21">
            <a:extLst>
              <a:ext uri="{FF2B5EF4-FFF2-40B4-BE49-F238E27FC236}">
                <a16:creationId xmlns="" xmlns:a16="http://schemas.microsoft.com/office/drawing/2014/main" id="{B6028B60-4970-4DFB-95AC-FB95F473A6A5}"/>
              </a:ext>
            </a:extLst>
          </p:cNvPr>
          <p:cNvSpPr txBox="1"/>
          <p:nvPr/>
        </p:nvSpPr>
        <p:spPr>
          <a:xfrm>
            <a:off x="4917580" y="4825594"/>
            <a:ext cx="483937" cy="369332"/>
          </a:xfrm>
          <a:prstGeom prst="rect">
            <a:avLst/>
          </a:prstGeom>
          <a:noFill/>
        </p:spPr>
        <p:txBody>
          <a:bodyPr wrap="square" rtlCol="0">
            <a:spAutoFit/>
          </a:bodyPr>
          <a:lstStyle/>
          <a:p>
            <a:pPr algn="ctr"/>
            <a:r>
              <a:rPr lang="nb-NO" b="1" dirty="0">
                <a:solidFill>
                  <a:schemeClr val="accent2"/>
                </a:solidFill>
              </a:rPr>
              <a:t>D</a:t>
            </a:r>
          </a:p>
        </p:txBody>
      </p:sp>
      <p:sp>
        <p:nvSpPr>
          <p:cNvPr id="23" name="TekstSylinder 22">
            <a:extLst>
              <a:ext uri="{FF2B5EF4-FFF2-40B4-BE49-F238E27FC236}">
                <a16:creationId xmlns="" xmlns:a16="http://schemas.microsoft.com/office/drawing/2014/main" id="{D03BB7F6-BA14-49CE-9DD0-EE5D43741639}"/>
              </a:ext>
            </a:extLst>
          </p:cNvPr>
          <p:cNvSpPr txBox="1"/>
          <p:nvPr/>
        </p:nvSpPr>
        <p:spPr>
          <a:xfrm>
            <a:off x="3243987" y="4825594"/>
            <a:ext cx="585564" cy="369332"/>
          </a:xfrm>
          <a:prstGeom prst="rect">
            <a:avLst/>
          </a:prstGeom>
          <a:noFill/>
        </p:spPr>
        <p:txBody>
          <a:bodyPr wrap="square" rtlCol="0">
            <a:spAutoFit/>
          </a:bodyPr>
          <a:lstStyle/>
          <a:p>
            <a:pPr algn="ctr"/>
            <a:r>
              <a:rPr lang="nb-NO" b="1" dirty="0">
                <a:solidFill>
                  <a:schemeClr val="accent2"/>
                </a:solidFill>
              </a:rPr>
              <a:t>S</a:t>
            </a:r>
          </a:p>
        </p:txBody>
      </p:sp>
      <p:sp>
        <p:nvSpPr>
          <p:cNvPr id="24" name="TekstSylinder 23">
            <a:extLst>
              <a:ext uri="{FF2B5EF4-FFF2-40B4-BE49-F238E27FC236}">
                <a16:creationId xmlns="" xmlns:a16="http://schemas.microsoft.com/office/drawing/2014/main" id="{B7034DF9-D354-45AE-907A-376753DCA2F1}"/>
              </a:ext>
            </a:extLst>
          </p:cNvPr>
          <p:cNvSpPr txBox="1"/>
          <p:nvPr/>
        </p:nvSpPr>
        <p:spPr>
          <a:xfrm>
            <a:off x="3248153" y="4113842"/>
            <a:ext cx="585564" cy="369332"/>
          </a:xfrm>
          <a:prstGeom prst="rect">
            <a:avLst/>
          </a:prstGeom>
          <a:noFill/>
        </p:spPr>
        <p:txBody>
          <a:bodyPr wrap="square" rtlCol="0">
            <a:spAutoFit/>
          </a:bodyPr>
          <a:lstStyle/>
          <a:p>
            <a:pPr algn="ctr"/>
            <a:r>
              <a:rPr lang="nb-NO" b="1" dirty="0">
                <a:solidFill>
                  <a:schemeClr val="accent2"/>
                </a:solidFill>
              </a:rPr>
              <a:t>A</a:t>
            </a:r>
          </a:p>
        </p:txBody>
      </p:sp>
      <p:cxnSp>
        <p:nvCxnSpPr>
          <p:cNvPr id="25" name="Rett linje 24">
            <a:extLst>
              <a:ext uri="{FF2B5EF4-FFF2-40B4-BE49-F238E27FC236}">
                <a16:creationId xmlns="" xmlns:a16="http://schemas.microsoft.com/office/drawing/2014/main" id="{3792E4CA-DA73-46F1-A282-5A1B86DE51CF}"/>
              </a:ext>
            </a:extLst>
          </p:cNvPr>
          <p:cNvCxnSpPr/>
          <p:nvPr/>
        </p:nvCxnSpPr>
        <p:spPr>
          <a:xfrm>
            <a:off x="2155149" y="2703398"/>
            <a:ext cx="0" cy="1980000"/>
          </a:xfrm>
          <a:prstGeom prst="lin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cxnSp>
      <p:cxnSp>
        <p:nvCxnSpPr>
          <p:cNvPr id="26" name="Rett linje 25">
            <a:extLst>
              <a:ext uri="{FF2B5EF4-FFF2-40B4-BE49-F238E27FC236}">
                <a16:creationId xmlns="" xmlns:a16="http://schemas.microsoft.com/office/drawing/2014/main" id="{AFD72FCB-AC5C-4B30-9A69-BB67703CFECB}"/>
              </a:ext>
            </a:extLst>
          </p:cNvPr>
          <p:cNvCxnSpPr/>
          <p:nvPr/>
        </p:nvCxnSpPr>
        <p:spPr>
          <a:xfrm>
            <a:off x="6302127" y="2703398"/>
            <a:ext cx="0" cy="1980000"/>
          </a:xfrm>
          <a:prstGeom prst="lin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cxnSp>
      <p:cxnSp>
        <p:nvCxnSpPr>
          <p:cNvPr id="27" name="Rett linje 26">
            <a:extLst>
              <a:ext uri="{FF2B5EF4-FFF2-40B4-BE49-F238E27FC236}">
                <a16:creationId xmlns="" xmlns:a16="http://schemas.microsoft.com/office/drawing/2014/main" id="{1DEA1B4B-7B00-4CA2-8D01-382E6725A7E9}"/>
              </a:ext>
            </a:extLst>
          </p:cNvPr>
          <p:cNvCxnSpPr/>
          <p:nvPr/>
        </p:nvCxnSpPr>
        <p:spPr>
          <a:xfrm>
            <a:off x="6302127" y="4759136"/>
            <a:ext cx="0" cy="1980000"/>
          </a:xfrm>
          <a:prstGeom prst="lin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cxnSp>
      <p:cxnSp>
        <p:nvCxnSpPr>
          <p:cNvPr id="28" name="Rett linje 27">
            <a:extLst>
              <a:ext uri="{FF2B5EF4-FFF2-40B4-BE49-F238E27FC236}">
                <a16:creationId xmlns="" xmlns:a16="http://schemas.microsoft.com/office/drawing/2014/main" id="{26883B45-CD55-4783-9731-9268A587DA1E}"/>
              </a:ext>
            </a:extLst>
          </p:cNvPr>
          <p:cNvCxnSpPr/>
          <p:nvPr/>
        </p:nvCxnSpPr>
        <p:spPr>
          <a:xfrm>
            <a:off x="2155149" y="4759136"/>
            <a:ext cx="0" cy="1980000"/>
          </a:xfrm>
          <a:prstGeom prst="lin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cxnSp>
      <p:pic>
        <p:nvPicPr>
          <p:cNvPr id="29" name="Bilde 28">
            <a:extLst>
              <a:ext uri="{FF2B5EF4-FFF2-40B4-BE49-F238E27FC236}">
                <a16:creationId xmlns="" xmlns:a16="http://schemas.microsoft.com/office/drawing/2014/main" id="{A5E0E0F8-3B3A-4007-82FC-0EAB2D4D39B8}"/>
              </a:ext>
            </a:extLst>
          </p:cNvPr>
          <p:cNvPicPr>
            <a:picLocks noChangeAspect="1"/>
          </p:cNvPicPr>
          <p:nvPr/>
        </p:nvPicPr>
        <p:blipFill>
          <a:blip r:embed="rId5"/>
          <a:stretch>
            <a:fillRect/>
          </a:stretch>
        </p:blipFill>
        <p:spPr>
          <a:xfrm>
            <a:off x="8096765" y="251999"/>
            <a:ext cx="994726" cy="994726"/>
          </a:xfrm>
          <a:prstGeom prst="rect">
            <a:avLst/>
          </a:prstGeom>
        </p:spPr>
      </p:pic>
      <p:sp>
        <p:nvSpPr>
          <p:cNvPr id="11" name="Rounded Rectangle 5">
            <a:extLst>
              <a:ext uri="{FF2B5EF4-FFF2-40B4-BE49-F238E27FC236}">
                <a16:creationId xmlns="" xmlns:a16="http://schemas.microsoft.com/office/drawing/2014/main" id="{2A749157-67C7-4804-B1E8-80DB3496DDD1}"/>
              </a:ext>
            </a:extLst>
          </p:cNvPr>
          <p:cNvSpPr/>
          <p:nvPr/>
        </p:nvSpPr>
        <p:spPr>
          <a:xfrm>
            <a:off x="6806183" y="1430246"/>
            <a:ext cx="1656182" cy="1116124"/>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b-NO" sz="800" dirty="0">
                <a:solidFill>
                  <a:schemeClr val="tx1"/>
                </a:solidFill>
              </a:rPr>
              <a:t>Test nummer:</a:t>
            </a:r>
          </a:p>
          <a:p>
            <a:r>
              <a:rPr lang="nb-NO" dirty="0">
                <a:solidFill>
                  <a:schemeClr val="tx1"/>
                </a:solidFill>
              </a:rPr>
              <a:t>1</a:t>
            </a:r>
          </a:p>
        </p:txBody>
      </p:sp>
    </p:spTree>
    <p:extLst>
      <p:ext uri="{BB962C8B-B14F-4D97-AF65-F5344CB8AC3E}">
        <p14:creationId xmlns:p14="http://schemas.microsoft.com/office/powerpoint/2010/main" val="965608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 xmlns:a16="http://schemas.microsoft.com/office/drawing/2014/main" id="{758409E7-5D96-44EB-9F69-11E9487991AB}"/>
              </a:ext>
            </a:extLst>
          </p:cNvPr>
          <p:cNvSpPr>
            <a:spLocks noGrp="1"/>
          </p:cNvSpPr>
          <p:nvPr>
            <p:ph type="title"/>
          </p:nvPr>
        </p:nvSpPr>
        <p:spPr/>
        <p:txBody>
          <a:bodyPr/>
          <a:lstStyle/>
          <a:p>
            <a:r>
              <a:rPr lang="nb-NO" dirty="0"/>
              <a:t>Implementer</a:t>
            </a:r>
          </a:p>
        </p:txBody>
      </p:sp>
      <p:sp>
        <p:nvSpPr>
          <p:cNvPr id="3" name="Plassholder for innhold 2">
            <a:extLst>
              <a:ext uri="{FF2B5EF4-FFF2-40B4-BE49-F238E27FC236}">
                <a16:creationId xmlns="" xmlns:a16="http://schemas.microsoft.com/office/drawing/2014/main" id="{DD4D894B-BC95-4367-A2B4-0DB567818711}"/>
              </a:ext>
            </a:extLst>
          </p:cNvPr>
          <p:cNvSpPr>
            <a:spLocks noGrp="1"/>
          </p:cNvSpPr>
          <p:nvPr>
            <p:ph idx="1"/>
          </p:nvPr>
        </p:nvSpPr>
        <p:spPr/>
        <p:txBody>
          <a:bodyPr/>
          <a:lstStyle/>
          <a:p>
            <a:r>
              <a:rPr lang="nb-NO" dirty="0"/>
              <a:t>Når tiltakene er testet i større skala og i forskjellige settinger har vist resultat, så kan tiltaket implementeres</a:t>
            </a:r>
          </a:p>
          <a:p>
            <a:r>
              <a:rPr lang="nb-NO" dirty="0"/>
              <a:t>Lag en implementeringsplan og mulig en kommunikasjonsplan for implementeringen som øker sannsynligheten for en varig endring.</a:t>
            </a:r>
          </a:p>
        </p:txBody>
      </p:sp>
      <p:pic>
        <p:nvPicPr>
          <p:cNvPr id="4" name="Bilde 3">
            <a:extLst>
              <a:ext uri="{FF2B5EF4-FFF2-40B4-BE49-F238E27FC236}">
                <a16:creationId xmlns="" xmlns:a16="http://schemas.microsoft.com/office/drawing/2014/main" id="{8BDFAA33-DC00-4E88-B9C9-73AFF98112E8}"/>
              </a:ext>
            </a:extLst>
          </p:cNvPr>
          <p:cNvPicPr>
            <a:picLocks noChangeAspect="1"/>
          </p:cNvPicPr>
          <p:nvPr/>
        </p:nvPicPr>
        <p:blipFill>
          <a:blip r:embed="rId2"/>
          <a:stretch>
            <a:fillRect/>
          </a:stretch>
        </p:blipFill>
        <p:spPr>
          <a:xfrm>
            <a:off x="7812360" y="193204"/>
            <a:ext cx="1017711" cy="1224434"/>
          </a:xfrm>
          <a:prstGeom prst="rect">
            <a:avLst/>
          </a:prstGeom>
        </p:spPr>
      </p:pic>
    </p:spTree>
    <p:extLst>
      <p:ext uri="{BB962C8B-B14F-4D97-AF65-F5344CB8AC3E}">
        <p14:creationId xmlns:p14="http://schemas.microsoft.com/office/powerpoint/2010/main" val="369398193"/>
      </p:ext>
    </p:extLst>
  </p:cSld>
  <p:clrMapOvr>
    <a:masterClrMapping/>
  </p:clrMapOvr>
</p:sld>
</file>

<file path=ppt/theme/theme1.xml><?xml version="1.0" encoding="utf-8"?>
<a:theme xmlns:a="http://schemas.openxmlformats.org/drawingml/2006/main" name="Standard utforming">
  <a:themeElements>
    <a:clrScheme name="Standard utform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 utformi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andard utform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 utform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 utform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 utform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 utform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 utform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 utform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 utform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 utform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 utform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 utform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 utform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14928</TotalTime>
  <Words>1574</Words>
  <Application>Microsoft Office PowerPoint</Application>
  <PresentationFormat>Skjermfremvisning (4:3)</PresentationFormat>
  <Paragraphs>123</Paragraphs>
  <Slides>8</Slides>
  <Notes>6</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8</vt:i4>
      </vt:variant>
    </vt:vector>
  </HeadingPairs>
  <TitlesOfParts>
    <vt:vector size="11" baseType="lpstr">
      <vt:lpstr>Arial</vt:lpstr>
      <vt:lpstr>Calibri</vt:lpstr>
      <vt:lpstr>Standard utforming</vt:lpstr>
      <vt:lpstr>Handlingsplan - ForBedring</vt:lpstr>
      <vt:lpstr>Forstå problemet</vt:lpstr>
      <vt:lpstr>Etabler team</vt:lpstr>
      <vt:lpstr>Sett SMARTE mål</vt:lpstr>
      <vt:lpstr>Definer indikatorer</vt:lpstr>
      <vt:lpstr>Utred og test tiltak</vt:lpstr>
      <vt:lpstr>Test tiltak i PDSA småskalatest</vt:lpstr>
      <vt:lpstr>Implementer</vt:lpstr>
    </vt:vector>
  </TitlesOfParts>
  <Company>Helse Nord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Arbeidsplan for gruppe:</dc:title>
  <dc:creator>oan0609unn</dc:creator>
  <cp:lastModifiedBy>Elvegård Arne Magnus</cp:lastModifiedBy>
  <cp:revision>171</cp:revision>
  <cp:lastPrinted>2020-11-13T07:39:32Z</cp:lastPrinted>
  <dcterms:created xsi:type="dcterms:W3CDTF">2011-05-03T08:12:00Z</dcterms:created>
  <dcterms:modified xsi:type="dcterms:W3CDTF">2021-06-09T12:02:12Z</dcterms:modified>
</cp:coreProperties>
</file>