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3" r:id="rId2"/>
    <p:sldMasterId id="2147483687" r:id="rId3"/>
    <p:sldMasterId id="2147483691" r:id="rId4"/>
    <p:sldMasterId id="2147483695" r:id="rId5"/>
    <p:sldMasterId id="2147483699" r:id="rId6"/>
  </p:sldMasterIdLst>
  <p:notesMasterIdLst>
    <p:notesMasterId r:id="rId66"/>
  </p:notesMasterIdLst>
  <p:sldIdLst>
    <p:sldId id="271" r:id="rId7"/>
    <p:sldId id="354" r:id="rId8"/>
    <p:sldId id="353" r:id="rId9"/>
    <p:sldId id="332" r:id="rId10"/>
    <p:sldId id="345" r:id="rId11"/>
    <p:sldId id="281" r:id="rId12"/>
    <p:sldId id="358" r:id="rId13"/>
    <p:sldId id="333" r:id="rId14"/>
    <p:sldId id="355" r:id="rId15"/>
    <p:sldId id="336" r:id="rId16"/>
    <p:sldId id="337" r:id="rId17"/>
    <p:sldId id="338" r:id="rId18"/>
    <p:sldId id="348" r:id="rId19"/>
    <p:sldId id="359" r:id="rId20"/>
    <p:sldId id="347" r:id="rId21"/>
    <p:sldId id="330" r:id="rId22"/>
    <p:sldId id="331" r:id="rId23"/>
    <p:sldId id="258" r:id="rId24"/>
    <p:sldId id="259" r:id="rId25"/>
    <p:sldId id="287" r:id="rId26"/>
    <p:sldId id="328" r:id="rId27"/>
    <p:sldId id="285" r:id="rId28"/>
    <p:sldId id="286" r:id="rId29"/>
    <p:sldId id="288" r:id="rId30"/>
    <p:sldId id="289" r:id="rId31"/>
    <p:sldId id="329" r:id="rId32"/>
    <p:sldId id="284" r:id="rId33"/>
    <p:sldId id="261" r:id="rId34"/>
    <p:sldId id="295" r:id="rId35"/>
    <p:sldId id="296" r:id="rId36"/>
    <p:sldId id="297" r:id="rId37"/>
    <p:sldId id="298" r:id="rId38"/>
    <p:sldId id="349" r:id="rId39"/>
    <p:sldId id="262" r:id="rId40"/>
    <p:sldId id="263" r:id="rId41"/>
    <p:sldId id="307" r:id="rId42"/>
    <p:sldId id="308" r:id="rId43"/>
    <p:sldId id="309" r:id="rId44"/>
    <p:sldId id="310" r:id="rId45"/>
    <p:sldId id="311" r:id="rId46"/>
    <p:sldId id="350" r:id="rId47"/>
    <p:sldId id="264" r:id="rId48"/>
    <p:sldId id="265" r:id="rId49"/>
    <p:sldId id="319" r:id="rId50"/>
    <p:sldId id="317" r:id="rId51"/>
    <p:sldId id="318" r:id="rId52"/>
    <p:sldId id="351" r:id="rId53"/>
    <p:sldId id="327" r:id="rId54"/>
    <p:sldId id="267" r:id="rId55"/>
    <p:sldId id="324" r:id="rId56"/>
    <p:sldId id="325" r:id="rId57"/>
    <p:sldId id="326" r:id="rId58"/>
    <p:sldId id="352" r:id="rId59"/>
    <p:sldId id="356" r:id="rId60"/>
    <p:sldId id="339" r:id="rId61"/>
    <p:sldId id="343" r:id="rId62"/>
    <p:sldId id="344" r:id="rId63"/>
    <p:sldId id="346" r:id="rId64"/>
    <p:sldId id="266"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9999"/>
    <a:srgbClr val="004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34" autoAdjust="0"/>
    <p:restoredTop sz="94667" autoAdjust="0"/>
  </p:normalViewPr>
  <p:slideViewPr>
    <p:cSldViewPr>
      <p:cViewPr varScale="1">
        <p:scale>
          <a:sx n="124" d="100"/>
          <a:sy n="124" d="100"/>
        </p:scale>
        <p:origin x="55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971800" cy="457200"/>
          </a:xfrm>
          <a:prstGeom prst="rect">
            <a:avLst/>
          </a:prstGeom>
        </p:spPr>
        <p:txBody>
          <a:bodyPr vert="horz" lIns="91431" tIns="45716" rIns="91431" bIns="45716" rtlCol="0"/>
          <a:lstStyle>
            <a:lvl1pPr algn="l">
              <a:defRPr sz="1200"/>
            </a:lvl1pPr>
          </a:lstStyle>
          <a:p>
            <a:endParaRPr lang="nb-NO"/>
          </a:p>
        </p:txBody>
      </p:sp>
      <p:sp>
        <p:nvSpPr>
          <p:cNvPr id="3" name="Plassholder for dato 2"/>
          <p:cNvSpPr>
            <a:spLocks noGrp="1"/>
          </p:cNvSpPr>
          <p:nvPr>
            <p:ph type="dt" idx="1"/>
          </p:nvPr>
        </p:nvSpPr>
        <p:spPr>
          <a:xfrm>
            <a:off x="3884613" y="1"/>
            <a:ext cx="2971800" cy="457200"/>
          </a:xfrm>
          <a:prstGeom prst="rect">
            <a:avLst/>
          </a:prstGeom>
        </p:spPr>
        <p:txBody>
          <a:bodyPr vert="horz" lIns="91431" tIns="45716" rIns="91431" bIns="45716" rtlCol="0"/>
          <a:lstStyle>
            <a:lvl1pPr algn="r">
              <a:defRPr sz="1200"/>
            </a:lvl1pPr>
          </a:lstStyle>
          <a:p>
            <a:fld id="{6A4AA49D-2AD3-49AD-9721-62F9593DC7DD}" type="datetimeFigureOut">
              <a:rPr lang="nb-NO" smtClean="0"/>
              <a:pPr/>
              <a:t>10.01.2024</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1" tIns="45716" rIns="91431" bIns="45716"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31" tIns="45716" rIns="91431" bIns="45716"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4"/>
            <a:ext cx="2971800" cy="457200"/>
          </a:xfrm>
          <a:prstGeom prst="rect">
            <a:avLst/>
          </a:prstGeom>
        </p:spPr>
        <p:txBody>
          <a:bodyPr vert="horz" lIns="91431" tIns="45716" rIns="91431" bIns="45716"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4"/>
            <a:ext cx="2971800" cy="457200"/>
          </a:xfrm>
          <a:prstGeom prst="rect">
            <a:avLst/>
          </a:prstGeom>
        </p:spPr>
        <p:txBody>
          <a:bodyPr vert="horz" lIns="91431" tIns="45716" rIns="91431" bIns="45716" rtlCol="0" anchor="b"/>
          <a:lstStyle>
            <a:lvl1pPr algn="r">
              <a:defRPr sz="1200"/>
            </a:lvl1pPr>
          </a:lstStyle>
          <a:p>
            <a:fld id="{2CC5610F-8E43-4EA8-9325-59301BDE7E43}" type="slidenum">
              <a:rPr lang="nb-NO" smtClean="0"/>
              <a:pPr/>
              <a:t>‹#›</a:t>
            </a:fld>
            <a:endParaRPr lang="nb-NO"/>
          </a:p>
        </p:txBody>
      </p:sp>
    </p:spTree>
    <p:extLst>
      <p:ext uri="{BB962C8B-B14F-4D97-AF65-F5344CB8AC3E}">
        <p14:creationId xmlns:p14="http://schemas.microsoft.com/office/powerpoint/2010/main" val="4129976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29D326-EEC9-4907-861E-D27879DCFC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18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29D326-EEC9-4907-861E-D27879DCFC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82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nb-NO"/>
              <a:t>Klikk for å redigere tittelstil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lvl1pPr algn="l">
              <a:defRPr/>
            </a:lvl1pPr>
          </a:lstStyle>
          <a:p>
            <a:fld id="{48A87A34-81AB-432B-8DAE-1953F412C126}"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79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79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nb-NO"/>
              <a:t>Klikk for å redigere tittelstil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395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ssholder for innhold 2"/>
          <p:cNvSpPr>
            <a:spLocks noGrp="1"/>
          </p:cNvSpPr>
          <p:nvPr>
            <p:ph idx="1" hasCustomPrompt="1"/>
          </p:nvPr>
        </p:nvSpPr>
        <p:spPr>
          <a:xfrm>
            <a:off x="609600" y="1600204"/>
            <a:ext cx="10972800" cy="460647"/>
          </a:xfrm>
        </p:spPr>
        <p:txBody>
          <a:bodyPr/>
          <a:lstStyle>
            <a:lvl1pPr marL="342900" indent="-342900">
              <a:buFont typeface="Arial" pitchFamily="34" charset="0"/>
              <a:buChar char="•"/>
              <a:defRPr sz="2000"/>
            </a:lvl1pPr>
            <a:lvl2pPr marL="457200" indent="0">
              <a:buNone/>
              <a:defRPr/>
            </a:lvl2pPr>
          </a:lstStyle>
          <a:p>
            <a:pPr lvl="0"/>
            <a:r>
              <a:rPr lang="nb-NO" dirty="0"/>
              <a:t>Sak 1</a:t>
            </a:r>
          </a:p>
        </p:txBody>
      </p:sp>
      <p:sp>
        <p:nvSpPr>
          <p:cNvPr id="6" name="Tittel 5"/>
          <p:cNvSpPr>
            <a:spLocks noGrp="1"/>
          </p:cNvSpPr>
          <p:nvPr>
            <p:ph type="title" hasCustomPrompt="1"/>
          </p:nvPr>
        </p:nvSpPr>
        <p:spPr>
          <a:xfrm>
            <a:off x="609600" y="476672"/>
            <a:ext cx="10972800" cy="720080"/>
          </a:xfrm>
        </p:spPr>
        <p:txBody>
          <a:bodyPr>
            <a:normAutofit/>
          </a:bodyPr>
          <a:lstStyle>
            <a:lvl1pPr algn="l">
              <a:defRPr sz="3000" b="1"/>
            </a:lvl1pPr>
          </a:lstStyle>
          <a:p>
            <a:r>
              <a:rPr lang="nb-NO" dirty="0"/>
              <a:t>Overskrift</a:t>
            </a:r>
          </a:p>
        </p:txBody>
      </p:sp>
      <p:sp>
        <p:nvSpPr>
          <p:cNvPr id="9" name="Plassholder for innhold 2"/>
          <p:cNvSpPr>
            <a:spLocks noGrp="1"/>
          </p:cNvSpPr>
          <p:nvPr>
            <p:ph idx="10" hasCustomPrompt="1"/>
          </p:nvPr>
        </p:nvSpPr>
        <p:spPr>
          <a:xfrm>
            <a:off x="609600" y="2204864"/>
            <a:ext cx="10972800" cy="3816424"/>
          </a:xfrm>
        </p:spPr>
        <p:txBody>
          <a:bodyPr>
            <a:normAutofit/>
          </a:bodyPr>
          <a:lstStyle>
            <a:lvl1pPr marL="0" indent="0">
              <a:buFontTx/>
              <a:buNone/>
              <a:defRPr sz="1500"/>
            </a:lvl1pPr>
            <a:lvl2pPr marL="457200" indent="0">
              <a:buNone/>
              <a:defRPr/>
            </a:lvl2pPr>
          </a:lstStyle>
          <a:p>
            <a:pPr lvl="0"/>
            <a:r>
              <a:rPr lang="nb-NO" dirty="0"/>
              <a:t>tekst</a:t>
            </a:r>
          </a:p>
        </p:txBody>
      </p:sp>
    </p:spTree>
    <p:extLst>
      <p:ext uri="{BB962C8B-B14F-4D97-AF65-F5344CB8AC3E}">
        <p14:creationId xmlns:p14="http://schemas.microsoft.com/office/powerpoint/2010/main" val="3438007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o innholdsdeler">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ssholder for innhold 2"/>
          <p:cNvSpPr>
            <a:spLocks noGrp="1"/>
          </p:cNvSpPr>
          <p:nvPr>
            <p:ph idx="1" hasCustomPrompt="1"/>
          </p:nvPr>
        </p:nvSpPr>
        <p:spPr>
          <a:xfrm>
            <a:off x="609601" y="1600201"/>
            <a:ext cx="6446507" cy="4421088"/>
          </a:xfrm>
        </p:spPr>
        <p:txBody>
          <a:bodyPr/>
          <a:lstStyle>
            <a:lvl1pPr>
              <a:defRPr/>
            </a:lvl1pPr>
          </a:lstStyle>
          <a:p>
            <a:pPr lvl="0"/>
            <a:r>
              <a:rPr lang="nb-NO" dirty="0"/>
              <a:t>Sak 1</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innhold 2"/>
          <p:cNvSpPr>
            <a:spLocks noGrp="1"/>
          </p:cNvSpPr>
          <p:nvPr>
            <p:ph idx="10" hasCustomPrompt="1"/>
          </p:nvPr>
        </p:nvSpPr>
        <p:spPr>
          <a:xfrm>
            <a:off x="7344140" y="1600204"/>
            <a:ext cx="4238261" cy="460647"/>
          </a:xfrm>
        </p:spPr>
        <p:txBody>
          <a:bodyPr/>
          <a:lstStyle>
            <a:lvl1pPr marL="342900" indent="-342900">
              <a:buFont typeface="Arial" pitchFamily="34" charset="0"/>
              <a:buChar char="•"/>
              <a:defRPr sz="2000"/>
            </a:lvl1pPr>
            <a:lvl2pPr marL="457200" indent="0">
              <a:buNone/>
              <a:defRPr/>
            </a:lvl2pPr>
          </a:lstStyle>
          <a:p>
            <a:pPr lvl="0"/>
            <a:r>
              <a:rPr lang="nb-NO" dirty="0"/>
              <a:t>Sak 1</a:t>
            </a:r>
          </a:p>
        </p:txBody>
      </p:sp>
      <p:sp>
        <p:nvSpPr>
          <p:cNvPr id="11" name="Plassholder for innhold 2"/>
          <p:cNvSpPr>
            <a:spLocks noGrp="1"/>
          </p:cNvSpPr>
          <p:nvPr>
            <p:ph idx="11" hasCustomPrompt="1"/>
          </p:nvPr>
        </p:nvSpPr>
        <p:spPr>
          <a:xfrm>
            <a:off x="7344140" y="2204864"/>
            <a:ext cx="4238261" cy="3816424"/>
          </a:xfrm>
        </p:spPr>
        <p:txBody>
          <a:bodyPr>
            <a:normAutofit/>
          </a:bodyPr>
          <a:lstStyle>
            <a:lvl1pPr marL="0" indent="0">
              <a:buFontTx/>
              <a:buNone/>
              <a:defRPr sz="1500"/>
            </a:lvl1pPr>
            <a:lvl2pPr marL="457200" indent="0">
              <a:buNone/>
              <a:defRPr/>
            </a:lvl2pPr>
          </a:lstStyle>
          <a:p>
            <a:pPr lvl="0"/>
            <a:r>
              <a:rPr lang="nb-NO" dirty="0"/>
              <a:t>Sak 1</a:t>
            </a:r>
          </a:p>
        </p:txBody>
      </p:sp>
      <p:sp>
        <p:nvSpPr>
          <p:cNvPr id="12" name="Tittel 5"/>
          <p:cNvSpPr>
            <a:spLocks noGrp="1"/>
          </p:cNvSpPr>
          <p:nvPr>
            <p:ph type="title" hasCustomPrompt="1"/>
          </p:nvPr>
        </p:nvSpPr>
        <p:spPr>
          <a:xfrm>
            <a:off x="609600" y="476672"/>
            <a:ext cx="10972800" cy="720080"/>
          </a:xfrm>
        </p:spPr>
        <p:txBody>
          <a:bodyPr>
            <a:normAutofit/>
          </a:bodyPr>
          <a:lstStyle>
            <a:lvl1pPr algn="l">
              <a:defRPr sz="3000" b="1"/>
            </a:lvl1pPr>
          </a:lstStyle>
          <a:p>
            <a:r>
              <a:rPr lang="nb-NO" dirty="0"/>
              <a:t>Overskrift</a:t>
            </a:r>
          </a:p>
        </p:txBody>
      </p:sp>
    </p:spTree>
    <p:extLst>
      <p:ext uri="{BB962C8B-B14F-4D97-AF65-F5344CB8AC3E}">
        <p14:creationId xmlns:p14="http://schemas.microsoft.com/office/powerpoint/2010/main" val="444605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p:cNvSpPr>
            <a:spLocks noGrp="1"/>
          </p:cNvSpPr>
          <p:nvPr>
            <p:ph type="ctrTitle" hasCustomPrompt="1"/>
          </p:nvPr>
        </p:nvSpPr>
        <p:spPr>
          <a:xfrm>
            <a:off x="1103448" y="1484789"/>
            <a:ext cx="9985109" cy="1368153"/>
          </a:xfrm>
        </p:spPr>
        <p:txBody>
          <a:bodyPr/>
          <a:lstStyle>
            <a:lvl1pPr algn="l">
              <a:defRPr b="1">
                <a:latin typeface="+mj-lt"/>
              </a:defRPr>
            </a:lvl1pPr>
          </a:lstStyle>
          <a:p>
            <a:r>
              <a:rPr lang="nb-NO" dirty="0"/>
              <a:t>Forside</a:t>
            </a:r>
            <a:br>
              <a:rPr lang="nb-NO" dirty="0"/>
            </a:br>
            <a:r>
              <a:rPr lang="nb-NO" dirty="0"/>
              <a:t>Tittel</a:t>
            </a:r>
          </a:p>
        </p:txBody>
      </p:sp>
    </p:spTree>
    <p:extLst>
      <p:ext uri="{BB962C8B-B14F-4D97-AF65-F5344CB8AC3E}">
        <p14:creationId xmlns:p14="http://schemas.microsoft.com/office/powerpoint/2010/main" val="109789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lassholder for innhold 2"/>
          <p:cNvSpPr>
            <a:spLocks noGrp="1"/>
          </p:cNvSpPr>
          <p:nvPr>
            <p:ph idx="1" hasCustomPrompt="1"/>
          </p:nvPr>
        </p:nvSpPr>
        <p:spPr>
          <a:xfrm>
            <a:off x="623393" y="1700808"/>
            <a:ext cx="6446507" cy="460647"/>
          </a:xfrm>
        </p:spPr>
        <p:txBody>
          <a:bodyPr>
            <a:noAutofit/>
          </a:bodyPr>
          <a:lstStyle>
            <a:lvl1pPr marL="0" indent="0">
              <a:buFontTx/>
              <a:buNone/>
              <a:defRPr sz="3000" b="1"/>
            </a:lvl1pPr>
            <a:lvl2pPr marL="457200" indent="0">
              <a:buNone/>
              <a:defRPr/>
            </a:lvl2pPr>
          </a:lstStyle>
          <a:p>
            <a:pPr lvl="0"/>
            <a:r>
              <a:rPr lang="nb-NO" dirty="0"/>
              <a:t>Overskrift</a:t>
            </a:r>
          </a:p>
        </p:txBody>
      </p:sp>
      <p:sp>
        <p:nvSpPr>
          <p:cNvPr id="12" name="Plassholder for innhold 2"/>
          <p:cNvSpPr>
            <a:spLocks noGrp="1"/>
          </p:cNvSpPr>
          <p:nvPr>
            <p:ph idx="10" hasCustomPrompt="1"/>
          </p:nvPr>
        </p:nvSpPr>
        <p:spPr>
          <a:xfrm>
            <a:off x="623393" y="2564904"/>
            <a:ext cx="6446507" cy="3528392"/>
          </a:xfrm>
        </p:spPr>
        <p:txBody>
          <a:bodyPr>
            <a:normAutofit/>
          </a:bodyPr>
          <a:lstStyle>
            <a:lvl1pPr marL="285750" indent="-285750">
              <a:buFont typeface="Arial" pitchFamily="34" charset="0"/>
              <a:buChar char="•"/>
              <a:defRPr sz="1500" baseline="0"/>
            </a:lvl1pPr>
            <a:lvl2pPr marL="457200" indent="0">
              <a:buNone/>
              <a:defRPr/>
            </a:lvl2pPr>
          </a:lstStyle>
          <a:p>
            <a:pPr lvl="0"/>
            <a:r>
              <a:rPr lang="nb-NO" dirty="0"/>
              <a:t>Sak 1</a:t>
            </a:r>
          </a:p>
          <a:p>
            <a:pPr lvl="0"/>
            <a:r>
              <a:rPr lang="nb-NO" dirty="0"/>
              <a:t>Sak 2</a:t>
            </a:r>
          </a:p>
          <a:p>
            <a:pPr lvl="0"/>
            <a:r>
              <a:rPr lang="nb-NO" dirty="0"/>
              <a:t>Sak 3</a:t>
            </a:r>
          </a:p>
          <a:p>
            <a:pPr lvl="0"/>
            <a:r>
              <a:rPr lang="nb-NO" dirty="0"/>
              <a:t>Sak 4</a:t>
            </a:r>
          </a:p>
          <a:p>
            <a:pPr lvl="0"/>
            <a:r>
              <a:rPr lang="nb-NO" dirty="0"/>
              <a:t>Sak 5</a:t>
            </a:r>
          </a:p>
        </p:txBody>
      </p:sp>
    </p:spTree>
    <p:extLst>
      <p:ext uri="{BB962C8B-B14F-4D97-AF65-F5344CB8AC3E}">
        <p14:creationId xmlns:p14="http://schemas.microsoft.com/office/powerpoint/2010/main" val="29569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2" name="Plassholder for bilde">
            <a:extLst>
              <a:ext uri="{FF2B5EF4-FFF2-40B4-BE49-F238E27FC236}">
                <a16:creationId xmlns:a16="http://schemas.microsoft.com/office/drawing/2014/main" id="{6D5F3FDD-3295-4D0A-8A84-3795F4D9C823}"/>
              </a:ext>
            </a:extLst>
          </p:cNvPr>
          <p:cNvSpPr>
            <a:spLocks noGrp="1"/>
          </p:cNvSpPr>
          <p:nvPr>
            <p:ph type="pic" sz="quarter" idx="10" hasCustomPrompt="1"/>
          </p:nvPr>
        </p:nvSpPr>
        <p:spPr>
          <a:xfrm>
            <a:off x="6502854" y="0"/>
            <a:ext cx="5689146" cy="6858000"/>
          </a:xfrm>
          <a:custGeom>
            <a:avLst/>
            <a:gdLst>
              <a:gd name="connsiteX0" fmla="*/ 3148699 w 11378292"/>
              <a:gd name="connsiteY0" fmla="*/ 0 h 13716000"/>
              <a:gd name="connsiteX1" fmla="*/ 11378292 w 11378292"/>
              <a:gd name="connsiteY1" fmla="*/ 0 h 13716000"/>
              <a:gd name="connsiteX2" fmla="*/ 11378292 w 11378292"/>
              <a:gd name="connsiteY2" fmla="*/ 13716000 h 13716000"/>
              <a:gd name="connsiteX3" fmla="*/ 3148700 w 11378292"/>
              <a:gd name="connsiteY3" fmla="*/ 13716000 h 13716000"/>
              <a:gd name="connsiteX4" fmla="*/ 2964903 w 11378292"/>
              <a:gd name="connsiteY4" fmla="*/ 13556792 h 13716000"/>
              <a:gd name="connsiteX5" fmla="*/ 0 w 11378292"/>
              <a:gd name="connsiteY5" fmla="*/ 6858002 h 13716000"/>
              <a:gd name="connsiteX6" fmla="*/ 2964902 w 11378292"/>
              <a:gd name="connsiteY6" fmla="*/ 159211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78292" h="13716000">
                <a:moveTo>
                  <a:pt x="3148699" y="0"/>
                </a:moveTo>
                <a:lnTo>
                  <a:pt x="11378292" y="0"/>
                </a:lnTo>
                <a:lnTo>
                  <a:pt x="11378292" y="13716000"/>
                </a:lnTo>
                <a:lnTo>
                  <a:pt x="3148700" y="13716000"/>
                </a:lnTo>
                <a:lnTo>
                  <a:pt x="2964903" y="13556792"/>
                </a:lnTo>
                <a:cubicBezTo>
                  <a:pt x="1143501" y="11901340"/>
                  <a:pt x="0" y="9513210"/>
                  <a:pt x="0" y="6858002"/>
                </a:cubicBezTo>
                <a:cubicBezTo>
                  <a:pt x="0" y="4202793"/>
                  <a:pt x="1143500" y="1814662"/>
                  <a:pt x="2964902" y="159211"/>
                </a:cubicBezTo>
                <a:close/>
              </a:path>
            </a:pathLst>
          </a:custGeom>
          <a:solidFill>
            <a:schemeClr val="accent3"/>
          </a:solidFill>
        </p:spPr>
        <p:txBody>
          <a:bodyPr wrap="square">
            <a:noAutofit/>
          </a:bodyPr>
          <a:lstStyle>
            <a:lvl1pPr marL="0" indent="0" algn="ctr">
              <a:buNone/>
              <a:defRPr/>
            </a:lvl1pPr>
          </a:lstStyle>
          <a:p>
            <a:r>
              <a:rPr lang="nb-NO" dirty="0"/>
              <a:t>Dra inn en bildefil for å legge til. Juster utsnittet på Bildeformat-fanen &gt; Beskjær</a:t>
            </a:r>
          </a:p>
          <a:p>
            <a:endParaRPr lang="nb-NO" dirty="0"/>
          </a:p>
        </p:txBody>
      </p:sp>
      <p:sp>
        <p:nvSpPr>
          <p:cNvPr id="2" name="Tittel 1">
            <a:extLst>
              <a:ext uri="{FF2B5EF4-FFF2-40B4-BE49-F238E27FC236}">
                <a16:creationId xmlns:a16="http://schemas.microsoft.com/office/drawing/2014/main" id="{03BAB47F-7B84-4BF4-A014-A0CDAF8D2F82}"/>
              </a:ext>
            </a:extLst>
          </p:cNvPr>
          <p:cNvSpPr>
            <a:spLocks noGrp="1"/>
          </p:cNvSpPr>
          <p:nvPr>
            <p:ph type="ctrTitle" hasCustomPrompt="1"/>
          </p:nvPr>
        </p:nvSpPr>
        <p:spPr>
          <a:xfrm>
            <a:off x="885372" y="2379443"/>
            <a:ext cx="10087429" cy="1990994"/>
          </a:xfrm>
        </p:spPr>
        <p:txBody>
          <a:bodyPr anchor="ctr" anchorCtr="0">
            <a:noAutofit/>
          </a:bodyPr>
          <a:lstStyle>
            <a:lvl1pPr algn="l">
              <a:lnSpc>
                <a:spcPct val="89000"/>
              </a:lnSpc>
              <a:defRPr sz="7100" b="1">
                <a:solidFill>
                  <a:schemeClr val="tx2"/>
                </a:solidFill>
                <a:latin typeface="+mn-lt"/>
              </a:defRPr>
            </a:lvl1pPr>
          </a:lstStyle>
          <a:p>
            <a:r>
              <a:rPr lang="nb-NO" dirty="0"/>
              <a:t>Klikk for å legge til tittel</a:t>
            </a:r>
          </a:p>
        </p:txBody>
      </p:sp>
      <p:pic>
        <p:nvPicPr>
          <p:cNvPr id="6" name="Slogan">
            <a:extLst>
              <a:ext uri="{FF2B5EF4-FFF2-40B4-BE49-F238E27FC236}">
                <a16:creationId xmlns:a16="http://schemas.microsoft.com/office/drawing/2014/main" id="{7A7DE210-F4DE-4E10-BE5D-88C95AFE8D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693" y="3749902"/>
            <a:ext cx="5220000" cy="496537"/>
          </a:xfrm>
          <a:prstGeom prst="rect">
            <a:avLst/>
          </a:prstGeom>
        </p:spPr>
      </p:pic>
      <p:sp>
        <p:nvSpPr>
          <p:cNvPr id="8" name="Plassholder for bildetekst">
            <a:extLst>
              <a:ext uri="{FF2B5EF4-FFF2-40B4-BE49-F238E27FC236}">
                <a16:creationId xmlns:a16="http://schemas.microsoft.com/office/drawing/2014/main" id="{1F3F61D8-1434-44EF-A3E1-C3A0B1F88AD7}"/>
              </a:ext>
            </a:extLst>
          </p:cNvPr>
          <p:cNvSpPr>
            <a:spLocks noGrp="1"/>
          </p:cNvSpPr>
          <p:nvPr>
            <p:ph type="body" sz="quarter" idx="11" hasCustomPrompt="1"/>
          </p:nvPr>
        </p:nvSpPr>
        <p:spPr>
          <a:xfrm>
            <a:off x="7977188" y="6189130"/>
            <a:ext cx="3943350" cy="415499"/>
          </a:xfrm>
        </p:spPr>
        <p:txBody>
          <a:bodyPr anchor="b" anchorCtr="0">
            <a:noAutofit/>
          </a:bodyPr>
          <a:lstStyle>
            <a:lvl1pPr marL="0" indent="0" algn="r">
              <a:lnSpc>
                <a:spcPct val="100000"/>
              </a:lnSpc>
              <a:spcBef>
                <a:spcPts val="0"/>
              </a:spcBef>
              <a:buNone/>
              <a:defRPr sz="1200">
                <a:solidFill>
                  <a:schemeClr val="bg2"/>
                </a:solidFill>
              </a:defRPr>
            </a:lvl1pPr>
          </a:lstStyle>
          <a:p>
            <a:pPr lvl="0"/>
            <a:r>
              <a:rPr lang="nb-NO" dirty="0"/>
              <a:t>Skriv inn bildetekst og fotokreditering</a:t>
            </a:r>
          </a:p>
        </p:txBody>
      </p:sp>
    </p:spTree>
    <p:extLst>
      <p:ext uri="{BB962C8B-B14F-4D97-AF65-F5344CB8AC3E}">
        <p14:creationId xmlns:p14="http://schemas.microsoft.com/office/powerpoint/2010/main" val="1053322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25FF6-8193-4921-BAF7-CDD16E97C186}"/>
              </a:ext>
            </a:extLst>
          </p:cNvPr>
          <p:cNvSpPr>
            <a:spLocks noGrp="1"/>
          </p:cNvSpPr>
          <p:nvPr>
            <p:ph type="title"/>
          </p:nvPr>
        </p:nvSpPr>
        <p:spPr/>
        <p:txBody>
          <a:bodyPr/>
          <a:lstStyle/>
          <a:p>
            <a:r>
              <a:rPr lang="nb-NO"/>
              <a:t>Klikk for å redigere tittelstil</a:t>
            </a:r>
          </a:p>
        </p:txBody>
      </p:sp>
      <p:sp>
        <p:nvSpPr>
          <p:cNvPr id="5" name="Plassholder for tekst 10">
            <a:extLst>
              <a:ext uri="{FF2B5EF4-FFF2-40B4-BE49-F238E27FC236}">
                <a16:creationId xmlns:a16="http://schemas.microsoft.com/office/drawing/2014/main" id="{AF2B7A98-B5C7-4D60-A8FA-04746563CE50}"/>
              </a:ext>
            </a:extLst>
          </p:cNvPr>
          <p:cNvSpPr>
            <a:spLocks noGrp="1"/>
          </p:cNvSpPr>
          <p:nvPr>
            <p:ph type="body" sz="quarter" idx="10" hasCustomPrompt="1"/>
          </p:nvPr>
        </p:nvSpPr>
        <p:spPr>
          <a:xfrm>
            <a:off x="6673850" y="1657350"/>
            <a:ext cx="4679950" cy="4917622"/>
          </a:xfrm>
        </p:spPr>
        <p:txBody>
          <a:bodyPr/>
          <a:lstStyle/>
          <a:p>
            <a:pPr lvl="0"/>
            <a:r>
              <a:rPr lang="nb-NO" dirty="0"/>
              <a:t>Malen inneholder flere oppsett. Trykk på pila under «Nytt lysbilde»-knappen for å velge. </a:t>
            </a:r>
            <a:br>
              <a:rPr lang="nb-NO" dirty="0"/>
            </a:br>
            <a:r>
              <a:rPr lang="nb-NO" dirty="0"/>
              <a:t>Trykk på «Lysbildeoppsett»-knappen for å bytte til et annet oppsett.</a:t>
            </a:r>
            <a:br>
              <a:rPr lang="nb-NO" dirty="0"/>
            </a:br>
            <a:r>
              <a:rPr lang="nb-NO" dirty="0"/>
              <a:t>Lim inn tekst med valget «Bruk målformatering» eller «Bare tekst» for å unngå å ta med stiler fra andre steder.</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910020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idtstilt tekst">
    <p:spTree>
      <p:nvGrpSpPr>
        <p:cNvPr id="1" name=""/>
        <p:cNvGrpSpPr/>
        <p:nvPr/>
      </p:nvGrpSpPr>
      <p:grpSpPr>
        <a:xfrm>
          <a:off x="0" y="0"/>
          <a:ext cx="0" cy="0"/>
          <a:chOff x="0" y="0"/>
          <a:chExt cx="0" cy="0"/>
        </a:xfrm>
      </p:grpSpPr>
      <p:sp>
        <p:nvSpPr>
          <p:cNvPr id="7" name="Kapitteltittel">
            <a:extLst>
              <a:ext uri="{FF2B5EF4-FFF2-40B4-BE49-F238E27FC236}">
                <a16:creationId xmlns:a16="http://schemas.microsoft.com/office/drawing/2014/main" id="{CF96200D-C4C1-4A11-8028-CC07F11FDB97}"/>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tx2"/>
                </a:solidFill>
              </a:rPr>
              <a:t>Medarbeideren:</a:t>
            </a:r>
          </a:p>
        </p:txBody>
      </p:sp>
      <p:sp>
        <p:nvSpPr>
          <p:cNvPr id="5" name="Plassholder for tekst 2">
            <a:extLst>
              <a:ext uri="{FF2B5EF4-FFF2-40B4-BE49-F238E27FC236}">
                <a16:creationId xmlns:a16="http://schemas.microsoft.com/office/drawing/2014/main" id="{DC7818E9-DE36-425E-A32E-B8F2D79752C7}"/>
              </a:ext>
            </a:extLst>
          </p:cNvPr>
          <p:cNvSpPr>
            <a:spLocks noGrp="1"/>
          </p:cNvSpPr>
          <p:nvPr>
            <p:ph type="body" sz="quarter" idx="10"/>
          </p:nvPr>
        </p:nvSpPr>
        <p:spPr>
          <a:xfrm>
            <a:off x="1218407" y="1884363"/>
            <a:ext cx="9755186" cy="3009106"/>
          </a:xfrm>
        </p:spPr>
        <p:txBody>
          <a:bodyPr lIns="0" tIns="0" rIns="0" bIns="0" anchor="ctr" anchorCtr="0"/>
          <a:lstStyle>
            <a:lvl1pPr marL="0" indent="0" algn="ctr">
              <a:lnSpc>
                <a:spcPts val="3000"/>
              </a:lnSpc>
              <a:spcBef>
                <a:spcPts val="1000"/>
              </a:spcBef>
              <a:buNone/>
              <a:defRPr sz="2500">
                <a:latin typeface="+mj-lt"/>
              </a:defRPr>
            </a:lvl1pPr>
            <a:lvl2pPr marL="228600" indent="0">
              <a:buNone/>
              <a:defRPr/>
            </a:lvl2pPr>
          </a:lstStyle>
          <a:p>
            <a:pPr lvl="0"/>
            <a:r>
              <a:rPr lang="nb-NO" dirty="0"/>
              <a:t>Klikk for å redigere tekststiler i malen</a:t>
            </a:r>
          </a:p>
        </p:txBody>
      </p:sp>
      <p:pic>
        <p:nvPicPr>
          <p:cNvPr id="6" name="Grafikk 5">
            <a:extLst>
              <a:ext uri="{FF2B5EF4-FFF2-40B4-BE49-F238E27FC236}">
                <a16:creationId xmlns:a16="http://schemas.microsoft.com/office/drawing/2014/main" id="{60CF1679-4F85-4AAF-BDF5-B8C43731A83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190444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Plassholder for bilde">
            <a:extLst>
              <a:ext uri="{FF2B5EF4-FFF2-40B4-BE49-F238E27FC236}">
                <a16:creationId xmlns:a16="http://schemas.microsoft.com/office/drawing/2014/main" id="{BCEBADBA-F5B2-444D-AFB3-C16325812713}"/>
              </a:ext>
            </a:extLst>
          </p:cNvPr>
          <p:cNvSpPr>
            <a:spLocks noGrp="1"/>
          </p:cNvSpPr>
          <p:nvPr>
            <p:ph type="pic" sz="quarter" idx="10" hasCustomPrompt="1"/>
          </p:nvPr>
        </p:nvSpPr>
        <p:spPr>
          <a:xfrm>
            <a:off x="6712404" y="0"/>
            <a:ext cx="5479596" cy="6858000"/>
          </a:xfrm>
          <a:custGeom>
            <a:avLst/>
            <a:gdLst>
              <a:gd name="connsiteX0" fmla="*/ 3148699 w 10959192"/>
              <a:gd name="connsiteY0" fmla="*/ 0 h 13716000"/>
              <a:gd name="connsiteX1" fmla="*/ 10959192 w 10959192"/>
              <a:gd name="connsiteY1" fmla="*/ 0 h 13716000"/>
              <a:gd name="connsiteX2" fmla="*/ 10959192 w 10959192"/>
              <a:gd name="connsiteY2" fmla="*/ 13716000 h 13716000"/>
              <a:gd name="connsiteX3" fmla="*/ 3148700 w 10959192"/>
              <a:gd name="connsiteY3" fmla="*/ 13716000 h 13716000"/>
              <a:gd name="connsiteX4" fmla="*/ 2964903 w 10959192"/>
              <a:gd name="connsiteY4" fmla="*/ 13556792 h 13716000"/>
              <a:gd name="connsiteX5" fmla="*/ 0 w 10959192"/>
              <a:gd name="connsiteY5" fmla="*/ 6858003 h 13716000"/>
              <a:gd name="connsiteX6" fmla="*/ 2964902 w 10959192"/>
              <a:gd name="connsiteY6" fmla="*/ 159211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9192" h="13716000">
                <a:moveTo>
                  <a:pt x="3148699" y="0"/>
                </a:moveTo>
                <a:lnTo>
                  <a:pt x="10959192" y="0"/>
                </a:lnTo>
                <a:lnTo>
                  <a:pt x="10959192" y="13716000"/>
                </a:lnTo>
                <a:lnTo>
                  <a:pt x="3148700" y="13716000"/>
                </a:lnTo>
                <a:lnTo>
                  <a:pt x="2964903" y="13556792"/>
                </a:lnTo>
                <a:cubicBezTo>
                  <a:pt x="1143501" y="11901340"/>
                  <a:pt x="0" y="9513210"/>
                  <a:pt x="0" y="6858003"/>
                </a:cubicBezTo>
                <a:cubicBezTo>
                  <a:pt x="0" y="4202794"/>
                  <a:pt x="1143500" y="1814662"/>
                  <a:pt x="2964902" y="159211"/>
                </a:cubicBezTo>
                <a:close/>
              </a:path>
            </a:pathLst>
          </a:custGeom>
          <a:solidFill>
            <a:schemeClr val="accent3"/>
          </a:solidFill>
        </p:spPr>
        <p:txBody>
          <a:bodyPr wrap="square">
            <a:noAutofit/>
          </a:bodyPr>
          <a:lstStyle>
            <a:lvl1pPr marL="0" indent="0" algn="ctr">
              <a:buNone/>
              <a:defRPr>
                <a:solidFill>
                  <a:schemeClr val="bg1">
                    <a:lumMod val="75000"/>
                  </a:schemeClr>
                </a:solidFill>
              </a:defRPr>
            </a:lvl1pPr>
          </a:lstStyle>
          <a:p>
            <a:r>
              <a:rPr lang="nb-NO" dirty="0"/>
              <a:t>Dra inn en bildefil for å legge til. Juster utsnittet på Bildeformat-fanen &gt; Beskjær</a:t>
            </a:r>
          </a:p>
          <a:p>
            <a:endParaRPr lang="nb-NO" dirty="0"/>
          </a:p>
        </p:txBody>
      </p:sp>
      <p:sp>
        <p:nvSpPr>
          <p:cNvPr id="2" name="Tittel 1">
            <a:extLst>
              <a:ext uri="{FF2B5EF4-FFF2-40B4-BE49-F238E27FC236}">
                <a16:creationId xmlns:a16="http://schemas.microsoft.com/office/drawing/2014/main" id="{03BAB47F-7B84-4BF4-A014-A0CDAF8D2F82}"/>
              </a:ext>
            </a:extLst>
          </p:cNvPr>
          <p:cNvSpPr>
            <a:spLocks noGrp="1"/>
          </p:cNvSpPr>
          <p:nvPr>
            <p:ph type="ctrTitle" hasCustomPrompt="1"/>
          </p:nvPr>
        </p:nvSpPr>
        <p:spPr>
          <a:xfrm>
            <a:off x="872672" y="2569487"/>
            <a:ext cx="10087429" cy="1990994"/>
          </a:xfrm>
        </p:spPr>
        <p:txBody>
          <a:bodyPr anchor="ctr" anchorCtr="0">
            <a:noAutofit/>
          </a:bodyPr>
          <a:lstStyle>
            <a:lvl1pPr algn="l">
              <a:lnSpc>
                <a:spcPct val="89000"/>
              </a:lnSpc>
              <a:defRPr sz="7100" b="1">
                <a:solidFill>
                  <a:schemeClr val="tx2"/>
                </a:solidFill>
                <a:latin typeface="+mn-lt"/>
              </a:defRPr>
            </a:lvl1pPr>
          </a:lstStyle>
          <a:p>
            <a:r>
              <a:rPr lang="nb-NO" dirty="0"/>
              <a:t>Klikk for å legge til tittel</a:t>
            </a:r>
          </a:p>
        </p:txBody>
      </p:sp>
      <p:sp>
        <p:nvSpPr>
          <p:cNvPr id="8" name="Plassholder for bildetekst">
            <a:extLst>
              <a:ext uri="{FF2B5EF4-FFF2-40B4-BE49-F238E27FC236}">
                <a16:creationId xmlns:a16="http://schemas.microsoft.com/office/drawing/2014/main" id="{1F3F61D8-1434-44EF-A3E1-C3A0B1F88AD7}"/>
              </a:ext>
            </a:extLst>
          </p:cNvPr>
          <p:cNvSpPr>
            <a:spLocks noGrp="1"/>
          </p:cNvSpPr>
          <p:nvPr>
            <p:ph type="body" sz="quarter" idx="11" hasCustomPrompt="1"/>
          </p:nvPr>
        </p:nvSpPr>
        <p:spPr>
          <a:xfrm>
            <a:off x="7977188" y="6189130"/>
            <a:ext cx="3943350" cy="415499"/>
          </a:xfrm>
        </p:spPr>
        <p:txBody>
          <a:bodyPr anchor="b" anchorCtr="0">
            <a:noAutofit/>
          </a:bodyPr>
          <a:lstStyle>
            <a:lvl1pPr marL="0" indent="0" algn="r">
              <a:lnSpc>
                <a:spcPct val="100000"/>
              </a:lnSpc>
              <a:spcBef>
                <a:spcPts val="0"/>
              </a:spcBef>
              <a:buNone/>
              <a:defRPr sz="1200">
                <a:solidFill>
                  <a:schemeClr val="bg2"/>
                </a:solidFill>
              </a:defRPr>
            </a:lvl1pPr>
          </a:lstStyle>
          <a:p>
            <a:pPr lvl="0"/>
            <a:r>
              <a:rPr lang="nb-NO" dirty="0"/>
              <a:t>Skriv inn bildetekst og fotokreditering</a:t>
            </a:r>
          </a:p>
        </p:txBody>
      </p:sp>
      <p:pic>
        <p:nvPicPr>
          <p:cNvPr id="7" name="Slogan">
            <a:extLst>
              <a:ext uri="{FF2B5EF4-FFF2-40B4-BE49-F238E27FC236}">
                <a16:creationId xmlns:a16="http://schemas.microsoft.com/office/drawing/2014/main" id="{B1430D20-03FA-40FA-B019-2AFA7BFB46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3858" y="2687592"/>
            <a:ext cx="5734800" cy="374699"/>
          </a:xfrm>
          <a:prstGeom prst="rect">
            <a:avLst/>
          </a:prstGeom>
        </p:spPr>
      </p:pic>
    </p:spTree>
    <p:extLst>
      <p:ext uri="{BB962C8B-B14F-4D97-AF65-F5344CB8AC3E}">
        <p14:creationId xmlns:p14="http://schemas.microsoft.com/office/powerpoint/2010/main" val="523531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314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25FF6-8193-4921-BAF7-CDD16E97C186}"/>
              </a:ext>
            </a:extLst>
          </p:cNvPr>
          <p:cNvSpPr>
            <a:spLocks noGrp="1"/>
          </p:cNvSpPr>
          <p:nvPr>
            <p:ph type="title"/>
          </p:nvPr>
        </p:nvSpPr>
        <p:spPr/>
        <p:txBody>
          <a:bodyPr/>
          <a:lstStyle/>
          <a:p>
            <a:r>
              <a:rPr lang="nb-NO"/>
              <a:t>Klikk for å redigere tittelstil</a:t>
            </a:r>
          </a:p>
        </p:txBody>
      </p:sp>
      <p:sp>
        <p:nvSpPr>
          <p:cNvPr id="5" name="Plassholder for tekst 10">
            <a:extLst>
              <a:ext uri="{FF2B5EF4-FFF2-40B4-BE49-F238E27FC236}">
                <a16:creationId xmlns:a16="http://schemas.microsoft.com/office/drawing/2014/main" id="{F938BFCB-7494-4C62-A0F6-EA173098384F}"/>
              </a:ext>
            </a:extLst>
          </p:cNvPr>
          <p:cNvSpPr>
            <a:spLocks noGrp="1"/>
          </p:cNvSpPr>
          <p:nvPr>
            <p:ph type="body" sz="quarter" idx="10" hasCustomPrompt="1"/>
          </p:nvPr>
        </p:nvSpPr>
        <p:spPr>
          <a:xfrm>
            <a:off x="6673850" y="1657350"/>
            <a:ext cx="4679950" cy="4917622"/>
          </a:xfrm>
        </p:spPr>
        <p:txBody>
          <a:bodyPr/>
          <a:lstStyle/>
          <a:p>
            <a:pPr lvl="0"/>
            <a:r>
              <a:rPr lang="nb-NO" dirty="0"/>
              <a:t>Malen inneholder flere oppsett. Trykk på pila under «Nytt lysbilde»-knappen for å velge. </a:t>
            </a:r>
            <a:br>
              <a:rPr lang="nb-NO" dirty="0"/>
            </a:br>
            <a:r>
              <a:rPr lang="nb-NO" dirty="0"/>
              <a:t>Trykk på «Lysbildeoppsett»-knappen for å bytte til et annet oppsett.</a:t>
            </a:r>
            <a:br>
              <a:rPr lang="nb-NO" dirty="0"/>
            </a:br>
            <a:r>
              <a:rPr lang="nb-NO" dirty="0"/>
              <a:t>Lim inn tekst med valget «Bruk målformatering» eller «Bare tekst» for å unngå å ta med stiler fra andre steder.</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99864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idtstilt tekst">
    <p:spTree>
      <p:nvGrpSpPr>
        <p:cNvPr id="1" name=""/>
        <p:cNvGrpSpPr/>
        <p:nvPr/>
      </p:nvGrpSpPr>
      <p:grpSpPr>
        <a:xfrm>
          <a:off x="0" y="0"/>
          <a:ext cx="0" cy="0"/>
          <a:chOff x="0" y="0"/>
          <a:chExt cx="0" cy="0"/>
        </a:xfrm>
      </p:grpSpPr>
      <p:sp>
        <p:nvSpPr>
          <p:cNvPr id="7" name="Kapitteltittel">
            <a:extLst>
              <a:ext uri="{FF2B5EF4-FFF2-40B4-BE49-F238E27FC236}">
                <a16:creationId xmlns:a16="http://schemas.microsoft.com/office/drawing/2014/main" id="{CF96200D-C4C1-4A11-8028-CC07F11FDB97}"/>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tx2"/>
                </a:solidFill>
              </a:rPr>
              <a:t>For hele Nord-Norge:</a:t>
            </a:r>
          </a:p>
        </p:txBody>
      </p:sp>
      <p:sp>
        <p:nvSpPr>
          <p:cNvPr id="3" name="Plassholder for tekst 2">
            <a:extLst>
              <a:ext uri="{FF2B5EF4-FFF2-40B4-BE49-F238E27FC236}">
                <a16:creationId xmlns:a16="http://schemas.microsoft.com/office/drawing/2014/main" id="{6A9F52AD-D0CF-42BF-AA6D-7827B560AD2A}"/>
              </a:ext>
            </a:extLst>
          </p:cNvPr>
          <p:cNvSpPr>
            <a:spLocks noGrp="1"/>
          </p:cNvSpPr>
          <p:nvPr>
            <p:ph type="body" sz="quarter" idx="10"/>
          </p:nvPr>
        </p:nvSpPr>
        <p:spPr>
          <a:xfrm>
            <a:off x="1218407" y="1884363"/>
            <a:ext cx="9755186" cy="3009106"/>
          </a:xfrm>
        </p:spPr>
        <p:txBody>
          <a:bodyPr lIns="0" tIns="0" rIns="0" bIns="0" anchor="ctr" anchorCtr="0"/>
          <a:lstStyle>
            <a:lvl1pPr marL="0" indent="0" algn="ctr">
              <a:lnSpc>
                <a:spcPts val="3000"/>
              </a:lnSpc>
              <a:spcBef>
                <a:spcPts val="1000"/>
              </a:spcBef>
              <a:buNone/>
              <a:defRPr sz="2500">
                <a:latin typeface="+mj-lt"/>
              </a:defRPr>
            </a:lvl1pPr>
            <a:lvl2pPr marL="228600" indent="0">
              <a:buNone/>
              <a:defRPr/>
            </a:lvl2pPr>
          </a:lstStyle>
          <a:p>
            <a:pPr lvl="0"/>
            <a:r>
              <a:rPr lang="nb-NO" dirty="0"/>
              <a:t>Klikk for å redigere tekststiler i malen</a:t>
            </a:r>
          </a:p>
        </p:txBody>
      </p:sp>
      <p:pic>
        <p:nvPicPr>
          <p:cNvPr id="5" name="Grafikk 4">
            <a:extLst>
              <a:ext uri="{FF2B5EF4-FFF2-40B4-BE49-F238E27FC236}">
                <a16:creationId xmlns:a16="http://schemas.microsoft.com/office/drawing/2014/main" id="{0EE61336-41C2-461D-BE2C-C30B3447BD8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2804260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1" name="Plassholder for bilde">
            <a:extLst>
              <a:ext uri="{FF2B5EF4-FFF2-40B4-BE49-F238E27FC236}">
                <a16:creationId xmlns:a16="http://schemas.microsoft.com/office/drawing/2014/main" id="{D2F77F3E-B2B3-480C-9B5B-7FC5F42CDDE1}"/>
              </a:ext>
            </a:extLst>
          </p:cNvPr>
          <p:cNvSpPr>
            <a:spLocks noGrp="1"/>
          </p:cNvSpPr>
          <p:nvPr>
            <p:ph type="pic" sz="quarter" idx="12" hasCustomPrompt="1"/>
          </p:nvPr>
        </p:nvSpPr>
        <p:spPr>
          <a:xfrm>
            <a:off x="5206968" y="0"/>
            <a:ext cx="6985033" cy="6858000"/>
          </a:xfrm>
          <a:custGeom>
            <a:avLst/>
            <a:gdLst>
              <a:gd name="connsiteX0" fmla="*/ 3148699 w 13970065"/>
              <a:gd name="connsiteY0" fmla="*/ 0 h 13716000"/>
              <a:gd name="connsiteX1" fmla="*/ 5740472 w 13970065"/>
              <a:gd name="connsiteY1" fmla="*/ 0 h 13716000"/>
              <a:gd name="connsiteX2" fmla="*/ 11378293 w 13970065"/>
              <a:gd name="connsiteY2" fmla="*/ 0 h 13716000"/>
              <a:gd name="connsiteX3" fmla="*/ 13970065 w 13970065"/>
              <a:gd name="connsiteY3" fmla="*/ 0 h 13716000"/>
              <a:gd name="connsiteX4" fmla="*/ 13970065 w 13970065"/>
              <a:gd name="connsiteY4" fmla="*/ 13716000 h 13716000"/>
              <a:gd name="connsiteX5" fmla="*/ 11378293 w 13970065"/>
              <a:gd name="connsiteY5" fmla="*/ 13716000 h 13716000"/>
              <a:gd name="connsiteX6" fmla="*/ 5740473 w 13970065"/>
              <a:gd name="connsiteY6" fmla="*/ 13716000 h 13716000"/>
              <a:gd name="connsiteX7" fmla="*/ 3148700 w 13970065"/>
              <a:gd name="connsiteY7" fmla="*/ 13716000 h 13716000"/>
              <a:gd name="connsiteX8" fmla="*/ 2964903 w 13970065"/>
              <a:gd name="connsiteY8" fmla="*/ 13556792 h 13716000"/>
              <a:gd name="connsiteX9" fmla="*/ 0 w 13970065"/>
              <a:gd name="connsiteY9" fmla="*/ 6858002 h 13716000"/>
              <a:gd name="connsiteX10" fmla="*/ 2964902 w 13970065"/>
              <a:gd name="connsiteY10" fmla="*/ 159211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065" h="13716000">
                <a:moveTo>
                  <a:pt x="3148699" y="0"/>
                </a:moveTo>
                <a:lnTo>
                  <a:pt x="5740472" y="0"/>
                </a:lnTo>
                <a:lnTo>
                  <a:pt x="11378293" y="0"/>
                </a:lnTo>
                <a:lnTo>
                  <a:pt x="13970065" y="0"/>
                </a:lnTo>
                <a:lnTo>
                  <a:pt x="13970065" y="13716000"/>
                </a:lnTo>
                <a:lnTo>
                  <a:pt x="11378293" y="13716000"/>
                </a:lnTo>
                <a:lnTo>
                  <a:pt x="5740473" y="13716000"/>
                </a:lnTo>
                <a:lnTo>
                  <a:pt x="3148700" y="13716000"/>
                </a:lnTo>
                <a:lnTo>
                  <a:pt x="2964903" y="13556792"/>
                </a:lnTo>
                <a:cubicBezTo>
                  <a:pt x="1143501" y="11901340"/>
                  <a:pt x="0" y="9513210"/>
                  <a:pt x="0" y="6858002"/>
                </a:cubicBezTo>
                <a:cubicBezTo>
                  <a:pt x="0" y="4202793"/>
                  <a:pt x="1143500" y="1814662"/>
                  <a:pt x="2964902" y="159211"/>
                </a:cubicBezTo>
                <a:close/>
              </a:path>
            </a:pathLst>
          </a:custGeom>
          <a:solidFill>
            <a:schemeClr val="accent3"/>
          </a:solidFill>
        </p:spPr>
        <p:txBody>
          <a:bodyPr wrap="square">
            <a:noAutofit/>
          </a:bodyPr>
          <a:lstStyle>
            <a:lvl1pPr marL="0" indent="0" algn="ctr">
              <a:buNone/>
              <a:defRPr/>
            </a:lvl1pPr>
          </a:lstStyle>
          <a:p>
            <a:r>
              <a:rPr lang="nb-NO" dirty="0"/>
              <a:t>Dra inn en bildefil for å legge til. Juster utsnittet på Bildeformat-fanen &gt; Beskjær</a:t>
            </a:r>
          </a:p>
          <a:p>
            <a:endParaRPr lang="nb-NO" dirty="0"/>
          </a:p>
        </p:txBody>
      </p:sp>
      <p:sp>
        <p:nvSpPr>
          <p:cNvPr id="2" name="Tittel 1">
            <a:extLst>
              <a:ext uri="{FF2B5EF4-FFF2-40B4-BE49-F238E27FC236}">
                <a16:creationId xmlns:a16="http://schemas.microsoft.com/office/drawing/2014/main" id="{03BAB47F-7B84-4BF4-A014-A0CDAF8D2F82}"/>
              </a:ext>
            </a:extLst>
          </p:cNvPr>
          <p:cNvSpPr>
            <a:spLocks noGrp="1"/>
          </p:cNvSpPr>
          <p:nvPr>
            <p:ph type="ctrTitle" hasCustomPrompt="1"/>
          </p:nvPr>
        </p:nvSpPr>
        <p:spPr>
          <a:xfrm>
            <a:off x="872672" y="2610763"/>
            <a:ext cx="10087429" cy="1990994"/>
          </a:xfrm>
        </p:spPr>
        <p:txBody>
          <a:bodyPr anchor="ctr" anchorCtr="0">
            <a:noAutofit/>
          </a:bodyPr>
          <a:lstStyle>
            <a:lvl1pPr algn="l">
              <a:lnSpc>
                <a:spcPct val="89000"/>
              </a:lnSpc>
              <a:defRPr sz="7100" b="1">
                <a:solidFill>
                  <a:schemeClr val="tx2"/>
                </a:solidFill>
                <a:latin typeface="+mn-lt"/>
              </a:defRPr>
            </a:lvl1pPr>
          </a:lstStyle>
          <a:p>
            <a:r>
              <a:rPr lang="nb-NO" dirty="0"/>
              <a:t>Klikk for å legge til tittel</a:t>
            </a:r>
          </a:p>
        </p:txBody>
      </p:sp>
      <p:sp>
        <p:nvSpPr>
          <p:cNvPr id="8" name="Plassholder for bildetekst">
            <a:extLst>
              <a:ext uri="{FF2B5EF4-FFF2-40B4-BE49-F238E27FC236}">
                <a16:creationId xmlns:a16="http://schemas.microsoft.com/office/drawing/2014/main" id="{1F3F61D8-1434-44EF-A3E1-C3A0B1F88AD7}"/>
              </a:ext>
            </a:extLst>
          </p:cNvPr>
          <p:cNvSpPr>
            <a:spLocks noGrp="1"/>
          </p:cNvSpPr>
          <p:nvPr>
            <p:ph type="body" sz="quarter" idx="11" hasCustomPrompt="1"/>
          </p:nvPr>
        </p:nvSpPr>
        <p:spPr>
          <a:xfrm>
            <a:off x="7977188" y="6189130"/>
            <a:ext cx="3943350" cy="415499"/>
          </a:xfrm>
        </p:spPr>
        <p:txBody>
          <a:bodyPr anchor="b" anchorCtr="0">
            <a:noAutofit/>
          </a:bodyPr>
          <a:lstStyle>
            <a:lvl1pPr marL="0" indent="0" algn="r">
              <a:lnSpc>
                <a:spcPct val="100000"/>
              </a:lnSpc>
              <a:spcBef>
                <a:spcPts val="0"/>
              </a:spcBef>
              <a:buNone/>
              <a:defRPr sz="1200">
                <a:solidFill>
                  <a:schemeClr val="bg2"/>
                </a:solidFill>
              </a:defRPr>
            </a:lvl1pPr>
          </a:lstStyle>
          <a:p>
            <a:pPr lvl="0"/>
            <a:r>
              <a:rPr lang="nb-NO" dirty="0"/>
              <a:t>Skriv inn bildetekst og fotokreditering</a:t>
            </a:r>
          </a:p>
        </p:txBody>
      </p:sp>
      <p:pic>
        <p:nvPicPr>
          <p:cNvPr id="6" name="Grafikk 5">
            <a:extLst>
              <a:ext uri="{FF2B5EF4-FFF2-40B4-BE49-F238E27FC236}">
                <a16:creationId xmlns:a16="http://schemas.microsoft.com/office/drawing/2014/main" id="{D701E075-E565-4781-9005-342CA15B7D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0451" y="2713355"/>
            <a:ext cx="3981600" cy="431817"/>
          </a:xfrm>
          <a:prstGeom prst="rect">
            <a:avLst/>
          </a:prstGeom>
        </p:spPr>
      </p:pic>
    </p:spTree>
    <p:extLst>
      <p:ext uri="{BB962C8B-B14F-4D97-AF65-F5344CB8AC3E}">
        <p14:creationId xmlns:p14="http://schemas.microsoft.com/office/powerpoint/2010/main" val="394034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25FF6-8193-4921-BAF7-CDD16E97C186}"/>
              </a:ext>
            </a:extLst>
          </p:cNvPr>
          <p:cNvSpPr>
            <a:spLocks noGrp="1"/>
          </p:cNvSpPr>
          <p:nvPr>
            <p:ph type="title"/>
          </p:nvPr>
        </p:nvSpPr>
        <p:spPr/>
        <p:txBody>
          <a:bodyPr/>
          <a:lstStyle/>
          <a:p>
            <a:r>
              <a:rPr lang="nb-NO"/>
              <a:t>Klikk for å redigere tittelstil</a:t>
            </a:r>
          </a:p>
        </p:txBody>
      </p:sp>
      <p:sp>
        <p:nvSpPr>
          <p:cNvPr id="5" name="Plassholder for tekst 10">
            <a:extLst>
              <a:ext uri="{FF2B5EF4-FFF2-40B4-BE49-F238E27FC236}">
                <a16:creationId xmlns:a16="http://schemas.microsoft.com/office/drawing/2014/main" id="{81473914-E528-4817-B12B-5B5B82C046A4}"/>
              </a:ext>
            </a:extLst>
          </p:cNvPr>
          <p:cNvSpPr>
            <a:spLocks noGrp="1"/>
          </p:cNvSpPr>
          <p:nvPr>
            <p:ph type="body" sz="quarter" idx="10" hasCustomPrompt="1"/>
          </p:nvPr>
        </p:nvSpPr>
        <p:spPr>
          <a:xfrm>
            <a:off x="6673850" y="1657350"/>
            <a:ext cx="4679950" cy="4917622"/>
          </a:xfrm>
        </p:spPr>
        <p:txBody>
          <a:bodyPr/>
          <a:lstStyle/>
          <a:p>
            <a:pPr lvl="0"/>
            <a:r>
              <a:rPr lang="nb-NO" dirty="0"/>
              <a:t>Malen inneholder flere oppsett. Trykk på pila under «Nytt lysbilde»-knappen for å velge. </a:t>
            </a:r>
            <a:br>
              <a:rPr lang="nb-NO" dirty="0"/>
            </a:br>
            <a:r>
              <a:rPr lang="nb-NO" dirty="0"/>
              <a:t>Trykk på «Lysbildeoppsett»-knappen for å bytte til et annet oppsett.</a:t>
            </a:r>
            <a:br>
              <a:rPr lang="nb-NO" dirty="0"/>
            </a:br>
            <a:r>
              <a:rPr lang="nb-NO" dirty="0"/>
              <a:t>Lim inn tekst med valget «Bruk målformatering» eller «Bare tekst» for å unngå å ta med stiler fra andre steder.</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442409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idtstilt tekst">
    <p:spTree>
      <p:nvGrpSpPr>
        <p:cNvPr id="1" name=""/>
        <p:cNvGrpSpPr/>
        <p:nvPr/>
      </p:nvGrpSpPr>
      <p:grpSpPr>
        <a:xfrm>
          <a:off x="0" y="0"/>
          <a:ext cx="0" cy="0"/>
          <a:chOff x="0" y="0"/>
          <a:chExt cx="0" cy="0"/>
        </a:xfrm>
      </p:grpSpPr>
      <p:sp>
        <p:nvSpPr>
          <p:cNvPr id="7" name="Kapitteltittel">
            <a:extLst>
              <a:ext uri="{FF2B5EF4-FFF2-40B4-BE49-F238E27FC236}">
                <a16:creationId xmlns:a16="http://schemas.microsoft.com/office/drawing/2014/main" id="{CF96200D-C4C1-4A11-8028-CC07F11FDB97}"/>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tx2"/>
                </a:solidFill>
              </a:rPr>
              <a:t>Prioriteringer:</a:t>
            </a:r>
          </a:p>
        </p:txBody>
      </p:sp>
      <p:sp>
        <p:nvSpPr>
          <p:cNvPr id="5" name="Plassholder for tekst 2">
            <a:extLst>
              <a:ext uri="{FF2B5EF4-FFF2-40B4-BE49-F238E27FC236}">
                <a16:creationId xmlns:a16="http://schemas.microsoft.com/office/drawing/2014/main" id="{8353D8FE-E5C6-4EED-91DB-3A1AA4ED9F16}"/>
              </a:ext>
            </a:extLst>
          </p:cNvPr>
          <p:cNvSpPr>
            <a:spLocks noGrp="1"/>
          </p:cNvSpPr>
          <p:nvPr>
            <p:ph type="body" sz="quarter" idx="10"/>
          </p:nvPr>
        </p:nvSpPr>
        <p:spPr>
          <a:xfrm>
            <a:off x="1218407" y="1884363"/>
            <a:ext cx="9755186" cy="3009106"/>
          </a:xfrm>
        </p:spPr>
        <p:txBody>
          <a:bodyPr lIns="0" tIns="0" rIns="0" bIns="0" anchor="ctr" anchorCtr="0"/>
          <a:lstStyle>
            <a:lvl1pPr marL="0" indent="0" algn="ctr">
              <a:lnSpc>
                <a:spcPts val="3000"/>
              </a:lnSpc>
              <a:spcBef>
                <a:spcPts val="1000"/>
              </a:spcBef>
              <a:buNone/>
              <a:defRPr sz="2500">
                <a:latin typeface="+mj-lt"/>
              </a:defRPr>
            </a:lvl1pPr>
            <a:lvl2pPr marL="228600" indent="0">
              <a:buNone/>
              <a:defRPr/>
            </a:lvl2pPr>
          </a:lstStyle>
          <a:p>
            <a:pPr lvl="0"/>
            <a:r>
              <a:rPr lang="nb-NO" dirty="0"/>
              <a:t>Klikk for å redigere tekststiler i malen</a:t>
            </a:r>
          </a:p>
        </p:txBody>
      </p:sp>
      <p:pic>
        <p:nvPicPr>
          <p:cNvPr id="6" name="Grafikk 5">
            <a:extLst>
              <a:ext uri="{FF2B5EF4-FFF2-40B4-BE49-F238E27FC236}">
                <a16:creationId xmlns:a16="http://schemas.microsoft.com/office/drawing/2014/main" id="{FD06F562-9C6A-4B37-B106-E5151E9101A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1128862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1" name="Plassholder for bilde">
            <a:extLst>
              <a:ext uri="{FF2B5EF4-FFF2-40B4-BE49-F238E27FC236}">
                <a16:creationId xmlns:a16="http://schemas.microsoft.com/office/drawing/2014/main" id="{6E5491D6-F534-4C49-B2B4-3D518DD92CFE}"/>
              </a:ext>
            </a:extLst>
          </p:cNvPr>
          <p:cNvSpPr>
            <a:spLocks noGrp="1"/>
          </p:cNvSpPr>
          <p:nvPr>
            <p:ph type="pic" sz="quarter" idx="12" hasCustomPrompt="1"/>
          </p:nvPr>
        </p:nvSpPr>
        <p:spPr>
          <a:xfrm>
            <a:off x="6512379" y="0"/>
            <a:ext cx="6552293" cy="6858000"/>
          </a:xfrm>
          <a:custGeom>
            <a:avLst/>
            <a:gdLst>
              <a:gd name="connsiteX0" fmla="*/ 3148699 w 13104586"/>
              <a:gd name="connsiteY0" fmla="*/ 0 h 13716000"/>
              <a:gd name="connsiteX1" fmla="*/ 5294092 w 13104586"/>
              <a:gd name="connsiteY1" fmla="*/ 0 h 13716000"/>
              <a:gd name="connsiteX2" fmla="*/ 10959192 w 13104586"/>
              <a:gd name="connsiteY2" fmla="*/ 0 h 13716000"/>
              <a:gd name="connsiteX3" fmla="*/ 13104586 w 13104586"/>
              <a:gd name="connsiteY3" fmla="*/ 0 h 13716000"/>
              <a:gd name="connsiteX4" fmla="*/ 13104586 w 13104586"/>
              <a:gd name="connsiteY4" fmla="*/ 13716000 h 13716000"/>
              <a:gd name="connsiteX5" fmla="*/ 10959192 w 13104586"/>
              <a:gd name="connsiteY5" fmla="*/ 13716000 h 13716000"/>
              <a:gd name="connsiteX6" fmla="*/ 5294094 w 13104586"/>
              <a:gd name="connsiteY6" fmla="*/ 13716000 h 13716000"/>
              <a:gd name="connsiteX7" fmla="*/ 3148700 w 13104586"/>
              <a:gd name="connsiteY7" fmla="*/ 13716000 h 13716000"/>
              <a:gd name="connsiteX8" fmla="*/ 2964903 w 13104586"/>
              <a:gd name="connsiteY8" fmla="*/ 13556792 h 13716000"/>
              <a:gd name="connsiteX9" fmla="*/ 0 w 13104586"/>
              <a:gd name="connsiteY9" fmla="*/ 6858003 h 13716000"/>
              <a:gd name="connsiteX10" fmla="*/ 2964902 w 13104586"/>
              <a:gd name="connsiteY10" fmla="*/ 159211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04586" h="13716000">
                <a:moveTo>
                  <a:pt x="3148699" y="0"/>
                </a:moveTo>
                <a:lnTo>
                  <a:pt x="5294092" y="0"/>
                </a:lnTo>
                <a:lnTo>
                  <a:pt x="10959192" y="0"/>
                </a:lnTo>
                <a:lnTo>
                  <a:pt x="13104586" y="0"/>
                </a:lnTo>
                <a:lnTo>
                  <a:pt x="13104586" y="13716000"/>
                </a:lnTo>
                <a:lnTo>
                  <a:pt x="10959192" y="13716000"/>
                </a:lnTo>
                <a:lnTo>
                  <a:pt x="5294094" y="13716000"/>
                </a:lnTo>
                <a:lnTo>
                  <a:pt x="3148700" y="13716000"/>
                </a:lnTo>
                <a:lnTo>
                  <a:pt x="2964903" y="13556792"/>
                </a:lnTo>
                <a:cubicBezTo>
                  <a:pt x="1143501" y="11901340"/>
                  <a:pt x="0" y="9513210"/>
                  <a:pt x="0" y="6858003"/>
                </a:cubicBezTo>
                <a:cubicBezTo>
                  <a:pt x="0" y="4202794"/>
                  <a:pt x="1143500" y="1814662"/>
                  <a:pt x="2964902" y="159211"/>
                </a:cubicBezTo>
                <a:close/>
              </a:path>
            </a:pathLst>
          </a:custGeom>
          <a:solidFill>
            <a:schemeClr val="accent3"/>
          </a:solidFill>
        </p:spPr>
        <p:txBody>
          <a:bodyPr wrap="square">
            <a:noAutofit/>
          </a:bodyPr>
          <a:lstStyle>
            <a:lvl1pPr marL="0" indent="0" algn="ctr">
              <a:buNone/>
              <a:defRPr/>
            </a:lvl1pPr>
          </a:lstStyle>
          <a:p>
            <a:r>
              <a:rPr lang="nb-NO" dirty="0"/>
              <a:t>Dra inn en bildefil for å legge til. Juster utsnittet på Bildeformat-fanen &gt; Beskjær</a:t>
            </a:r>
          </a:p>
          <a:p>
            <a:endParaRPr lang="nb-NO" dirty="0"/>
          </a:p>
        </p:txBody>
      </p:sp>
      <p:sp>
        <p:nvSpPr>
          <p:cNvPr id="2" name="Tittel 1">
            <a:extLst>
              <a:ext uri="{FF2B5EF4-FFF2-40B4-BE49-F238E27FC236}">
                <a16:creationId xmlns:a16="http://schemas.microsoft.com/office/drawing/2014/main" id="{03BAB47F-7B84-4BF4-A014-A0CDAF8D2F82}"/>
              </a:ext>
            </a:extLst>
          </p:cNvPr>
          <p:cNvSpPr>
            <a:spLocks noGrp="1"/>
          </p:cNvSpPr>
          <p:nvPr>
            <p:ph type="ctrTitle" hasCustomPrompt="1"/>
          </p:nvPr>
        </p:nvSpPr>
        <p:spPr>
          <a:xfrm>
            <a:off x="872672" y="2588540"/>
            <a:ext cx="10087429" cy="1990994"/>
          </a:xfrm>
        </p:spPr>
        <p:txBody>
          <a:bodyPr anchor="ctr" anchorCtr="0">
            <a:noAutofit/>
          </a:bodyPr>
          <a:lstStyle>
            <a:lvl1pPr algn="l">
              <a:lnSpc>
                <a:spcPct val="89000"/>
              </a:lnSpc>
              <a:defRPr sz="7100" b="1">
                <a:solidFill>
                  <a:schemeClr val="tx2"/>
                </a:solidFill>
                <a:latin typeface="+mn-lt"/>
              </a:defRPr>
            </a:lvl1pPr>
          </a:lstStyle>
          <a:p>
            <a:r>
              <a:rPr lang="nb-NO" dirty="0"/>
              <a:t>Klikk for å legge til tittel</a:t>
            </a:r>
          </a:p>
        </p:txBody>
      </p:sp>
      <p:sp>
        <p:nvSpPr>
          <p:cNvPr id="8" name="Plassholder for bildetekst">
            <a:extLst>
              <a:ext uri="{FF2B5EF4-FFF2-40B4-BE49-F238E27FC236}">
                <a16:creationId xmlns:a16="http://schemas.microsoft.com/office/drawing/2014/main" id="{1F3F61D8-1434-44EF-A3E1-C3A0B1F88AD7}"/>
              </a:ext>
            </a:extLst>
          </p:cNvPr>
          <p:cNvSpPr>
            <a:spLocks noGrp="1"/>
          </p:cNvSpPr>
          <p:nvPr>
            <p:ph type="body" sz="quarter" idx="11" hasCustomPrompt="1"/>
          </p:nvPr>
        </p:nvSpPr>
        <p:spPr>
          <a:xfrm>
            <a:off x="7977188" y="6189130"/>
            <a:ext cx="3943350" cy="415499"/>
          </a:xfrm>
        </p:spPr>
        <p:txBody>
          <a:bodyPr anchor="b" anchorCtr="0">
            <a:noAutofit/>
          </a:bodyPr>
          <a:lstStyle>
            <a:lvl1pPr marL="0" indent="0" algn="r">
              <a:lnSpc>
                <a:spcPct val="100000"/>
              </a:lnSpc>
              <a:spcBef>
                <a:spcPts val="0"/>
              </a:spcBef>
              <a:buNone/>
              <a:defRPr sz="1200">
                <a:solidFill>
                  <a:schemeClr val="bg2"/>
                </a:solidFill>
              </a:defRPr>
            </a:lvl1pPr>
          </a:lstStyle>
          <a:p>
            <a:pPr lvl="0"/>
            <a:r>
              <a:rPr lang="nb-NO" dirty="0"/>
              <a:t>Skriv inn bildetekst og fotokreditering</a:t>
            </a:r>
          </a:p>
        </p:txBody>
      </p:sp>
      <p:pic>
        <p:nvPicPr>
          <p:cNvPr id="6" name="Grafikk 5">
            <a:extLst>
              <a:ext uri="{FF2B5EF4-FFF2-40B4-BE49-F238E27FC236}">
                <a16:creationId xmlns:a16="http://schemas.microsoft.com/office/drawing/2014/main" id="{73B0890A-B0B3-46A2-AC60-D8DB96C14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044" y="2723022"/>
            <a:ext cx="4226400" cy="514795"/>
          </a:xfrm>
          <a:prstGeom prst="rect">
            <a:avLst/>
          </a:prstGeom>
        </p:spPr>
      </p:pic>
    </p:spTree>
    <p:extLst>
      <p:ext uri="{BB962C8B-B14F-4D97-AF65-F5344CB8AC3E}">
        <p14:creationId xmlns:p14="http://schemas.microsoft.com/office/powerpoint/2010/main" val="4263762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25FF6-8193-4921-BAF7-CDD16E97C186}"/>
              </a:ext>
            </a:extLst>
          </p:cNvPr>
          <p:cNvSpPr>
            <a:spLocks noGrp="1"/>
          </p:cNvSpPr>
          <p:nvPr>
            <p:ph type="title"/>
          </p:nvPr>
        </p:nvSpPr>
        <p:spPr/>
        <p:txBody>
          <a:bodyPr/>
          <a:lstStyle/>
          <a:p>
            <a:r>
              <a:rPr lang="nb-NO"/>
              <a:t>Klikk for å redigere tittelstil</a:t>
            </a:r>
          </a:p>
        </p:txBody>
      </p:sp>
      <p:sp>
        <p:nvSpPr>
          <p:cNvPr id="5" name="Plassholder for tekst 10">
            <a:extLst>
              <a:ext uri="{FF2B5EF4-FFF2-40B4-BE49-F238E27FC236}">
                <a16:creationId xmlns:a16="http://schemas.microsoft.com/office/drawing/2014/main" id="{9BF9C17C-1A3C-4BAC-A932-2E9DFAD1D5BF}"/>
              </a:ext>
            </a:extLst>
          </p:cNvPr>
          <p:cNvSpPr>
            <a:spLocks noGrp="1"/>
          </p:cNvSpPr>
          <p:nvPr>
            <p:ph type="body" sz="quarter" idx="10" hasCustomPrompt="1"/>
          </p:nvPr>
        </p:nvSpPr>
        <p:spPr>
          <a:xfrm>
            <a:off x="6673850" y="1657350"/>
            <a:ext cx="4679950" cy="4917622"/>
          </a:xfrm>
        </p:spPr>
        <p:txBody>
          <a:bodyPr/>
          <a:lstStyle/>
          <a:p>
            <a:pPr lvl="0"/>
            <a:r>
              <a:rPr lang="nb-NO" dirty="0"/>
              <a:t>Malen inneholder flere oppsett. Trykk på pila under «Nytt lysbilde»-knappen for å velge. </a:t>
            </a:r>
            <a:br>
              <a:rPr lang="nb-NO" dirty="0"/>
            </a:br>
            <a:r>
              <a:rPr lang="nb-NO" dirty="0"/>
              <a:t>Trykk på «Lysbildeoppsett»-knappen for å bytte til et annet oppsett.</a:t>
            </a:r>
            <a:br>
              <a:rPr lang="nb-NO" dirty="0"/>
            </a:br>
            <a:r>
              <a:rPr lang="nb-NO" dirty="0"/>
              <a:t>Lim inn tekst med valget «Bruk målformatering» eller «Bare tekst» for å unngå å ta med stiler fra andre steder.</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50201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idtstilt tekst">
    <p:spTree>
      <p:nvGrpSpPr>
        <p:cNvPr id="1" name=""/>
        <p:cNvGrpSpPr/>
        <p:nvPr/>
      </p:nvGrpSpPr>
      <p:grpSpPr>
        <a:xfrm>
          <a:off x="0" y="0"/>
          <a:ext cx="0" cy="0"/>
          <a:chOff x="0" y="0"/>
          <a:chExt cx="0" cy="0"/>
        </a:xfrm>
      </p:grpSpPr>
      <p:sp>
        <p:nvSpPr>
          <p:cNvPr id="7" name="Kapitteltittel">
            <a:extLst>
              <a:ext uri="{FF2B5EF4-FFF2-40B4-BE49-F238E27FC236}">
                <a16:creationId xmlns:a16="http://schemas.microsoft.com/office/drawing/2014/main" id="{CF96200D-C4C1-4A11-8028-CC07F11FDB97}"/>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tx2"/>
                </a:solidFill>
              </a:rPr>
              <a:t>Samfunnsaktør:</a:t>
            </a:r>
          </a:p>
        </p:txBody>
      </p:sp>
      <p:sp>
        <p:nvSpPr>
          <p:cNvPr id="5" name="Plassholder for tekst 2">
            <a:extLst>
              <a:ext uri="{FF2B5EF4-FFF2-40B4-BE49-F238E27FC236}">
                <a16:creationId xmlns:a16="http://schemas.microsoft.com/office/drawing/2014/main" id="{4EB54638-881F-4665-886A-634A22732B0F}"/>
              </a:ext>
            </a:extLst>
          </p:cNvPr>
          <p:cNvSpPr>
            <a:spLocks noGrp="1"/>
          </p:cNvSpPr>
          <p:nvPr>
            <p:ph type="body" sz="quarter" idx="10"/>
          </p:nvPr>
        </p:nvSpPr>
        <p:spPr>
          <a:xfrm>
            <a:off x="1218407" y="1884363"/>
            <a:ext cx="9755186" cy="3009106"/>
          </a:xfrm>
        </p:spPr>
        <p:txBody>
          <a:bodyPr lIns="0" tIns="0" rIns="0" bIns="0" anchor="ctr" anchorCtr="0"/>
          <a:lstStyle>
            <a:lvl1pPr marL="0" indent="0" algn="ctr">
              <a:lnSpc>
                <a:spcPts val="3000"/>
              </a:lnSpc>
              <a:spcBef>
                <a:spcPts val="1000"/>
              </a:spcBef>
              <a:buNone/>
              <a:defRPr sz="2500">
                <a:latin typeface="+mj-lt"/>
              </a:defRPr>
            </a:lvl1pPr>
            <a:lvl2pPr marL="228600" indent="0">
              <a:buNone/>
              <a:defRPr/>
            </a:lvl2pPr>
          </a:lstStyle>
          <a:p>
            <a:pPr lvl="0"/>
            <a:r>
              <a:rPr lang="nb-NO" dirty="0"/>
              <a:t>Klikk for å redigere tekststiler i malen</a:t>
            </a:r>
          </a:p>
        </p:txBody>
      </p:sp>
      <p:pic>
        <p:nvPicPr>
          <p:cNvPr id="6" name="Grafikk 5">
            <a:extLst>
              <a:ext uri="{FF2B5EF4-FFF2-40B4-BE49-F238E27FC236}">
                <a16:creationId xmlns:a16="http://schemas.microsoft.com/office/drawing/2014/main" id="{3C2088B6-12F8-4A1F-B067-18D8B8E0191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2735600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2" name="Plassholder for bilde">
            <a:extLst>
              <a:ext uri="{FF2B5EF4-FFF2-40B4-BE49-F238E27FC236}">
                <a16:creationId xmlns:a16="http://schemas.microsoft.com/office/drawing/2014/main" id="{6D5F3FDD-3295-4D0A-8A84-3795F4D9C823}"/>
              </a:ext>
            </a:extLst>
          </p:cNvPr>
          <p:cNvSpPr>
            <a:spLocks noGrp="1"/>
          </p:cNvSpPr>
          <p:nvPr>
            <p:ph type="pic" sz="quarter" idx="10" hasCustomPrompt="1"/>
          </p:nvPr>
        </p:nvSpPr>
        <p:spPr>
          <a:xfrm>
            <a:off x="6502854" y="0"/>
            <a:ext cx="5689146" cy="6858000"/>
          </a:xfrm>
          <a:custGeom>
            <a:avLst/>
            <a:gdLst>
              <a:gd name="connsiteX0" fmla="*/ 3148699 w 11378292"/>
              <a:gd name="connsiteY0" fmla="*/ 0 h 13716000"/>
              <a:gd name="connsiteX1" fmla="*/ 11378292 w 11378292"/>
              <a:gd name="connsiteY1" fmla="*/ 0 h 13716000"/>
              <a:gd name="connsiteX2" fmla="*/ 11378292 w 11378292"/>
              <a:gd name="connsiteY2" fmla="*/ 13716000 h 13716000"/>
              <a:gd name="connsiteX3" fmla="*/ 3148700 w 11378292"/>
              <a:gd name="connsiteY3" fmla="*/ 13716000 h 13716000"/>
              <a:gd name="connsiteX4" fmla="*/ 2964903 w 11378292"/>
              <a:gd name="connsiteY4" fmla="*/ 13556792 h 13716000"/>
              <a:gd name="connsiteX5" fmla="*/ 0 w 11378292"/>
              <a:gd name="connsiteY5" fmla="*/ 6858002 h 13716000"/>
              <a:gd name="connsiteX6" fmla="*/ 2964902 w 11378292"/>
              <a:gd name="connsiteY6" fmla="*/ 159211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78292" h="13716000">
                <a:moveTo>
                  <a:pt x="3148699" y="0"/>
                </a:moveTo>
                <a:lnTo>
                  <a:pt x="11378292" y="0"/>
                </a:lnTo>
                <a:lnTo>
                  <a:pt x="11378292" y="13716000"/>
                </a:lnTo>
                <a:lnTo>
                  <a:pt x="3148700" y="13716000"/>
                </a:lnTo>
                <a:lnTo>
                  <a:pt x="2964903" y="13556792"/>
                </a:lnTo>
                <a:cubicBezTo>
                  <a:pt x="1143501" y="11901340"/>
                  <a:pt x="0" y="9513210"/>
                  <a:pt x="0" y="6858002"/>
                </a:cubicBezTo>
                <a:cubicBezTo>
                  <a:pt x="0" y="4202793"/>
                  <a:pt x="1143500" y="1814662"/>
                  <a:pt x="2964902" y="159211"/>
                </a:cubicBezTo>
                <a:close/>
              </a:path>
            </a:pathLst>
          </a:custGeom>
          <a:solidFill>
            <a:schemeClr val="accent3"/>
          </a:solidFill>
        </p:spPr>
        <p:txBody>
          <a:bodyPr wrap="square">
            <a:noAutofit/>
          </a:bodyPr>
          <a:lstStyle>
            <a:lvl1pPr marL="0" indent="0" algn="ctr">
              <a:buNone/>
              <a:defRPr/>
            </a:lvl1pPr>
          </a:lstStyle>
          <a:p>
            <a:r>
              <a:rPr lang="nb-NO" dirty="0"/>
              <a:t>Dra inn en bildefil for å legge til. Juster utsnittet på Bildeformat-fanen &gt; Beskjær</a:t>
            </a:r>
          </a:p>
          <a:p>
            <a:endParaRPr lang="nb-NO" dirty="0"/>
          </a:p>
        </p:txBody>
      </p:sp>
      <p:sp>
        <p:nvSpPr>
          <p:cNvPr id="2" name="Tittel 1">
            <a:extLst>
              <a:ext uri="{FF2B5EF4-FFF2-40B4-BE49-F238E27FC236}">
                <a16:creationId xmlns:a16="http://schemas.microsoft.com/office/drawing/2014/main" id="{03BAB47F-7B84-4BF4-A014-A0CDAF8D2F82}"/>
              </a:ext>
            </a:extLst>
          </p:cNvPr>
          <p:cNvSpPr>
            <a:spLocks noGrp="1"/>
          </p:cNvSpPr>
          <p:nvPr>
            <p:ph type="ctrTitle" hasCustomPrompt="1"/>
          </p:nvPr>
        </p:nvSpPr>
        <p:spPr>
          <a:xfrm>
            <a:off x="885372" y="2379443"/>
            <a:ext cx="10087429" cy="1990994"/>
          </a:xfrm>
        </p:spPr>
        <p:txBody>
          <a:bodyPr anchor="ctr" anchorCtr="0">
            <a:noAutofit/>
          </a:bodyPr>
          <a:lstStyle>
            <a:lvl1pPr algn="l">
              <a:lnSpc>
                <a:spcPct val="89000"/>
              </a:lnSpc>
              <a:defRPr sz="7100" b="1">
                <a:solidFill>
                  <a:schemeClr val="tx2"/>
                </a:solidFill>
                <a:latin typeface="+mn-lt"/>
              </a:defRPr>
            </a:lvl1pPr>
          </a:lstStyle>
          <a:p>
            <a:r>
              <a:rPr lang="nb-NO" dirty="0"/>
              <a:t>Klikk for å legge til tittel</a:t>
            </a:r>
          </a:p>
        </p:txBody>
      </p:sp>
      <p:pic>
        <p:nvPicPr>
          <p:cNvPr id="13" name="Slogan">
            <a:extLst>
              <a:ext uri="{FF2B5EF4-FFF2-40B4-BE49-F238E27FC236}">
                <a16:creationId xmlns:a16="http://schemas.microsoft.com/office/drawing/2014/main" id="{E3C47CB4-0F52-44C9-AEBB-4E4DA9EE08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792" y="3850482"/>
            <a:ext cx="3157200" cy="361367"/>
          </a:xfrm>
          <a:prstGeom prst="rect">
            <a:avLst/>
          </a:prstGeom>
        </p:spPr>
      </p:pic>
      <p:sp>
        <p:nvSpPr>
          <p:cNvPr id="5" name="Plassholder for bildetekst">
            <a:extLst>
              <a:ext uri="{FF2B5EF4-FFF2-40B4-BE49-F238E27FC236}">
                <a16:creationId xmlns:a16="http://schemas.microsoft.com/office/drawing/2014/main" id="{162849A3-D25A-4CFD-B6B6-84C4474CF906}"/>
              </a:ext>
            </a:extLst>
          </p:cNvPr>
          <p:cNvSpPr>
            <a:spLocks noGrp="1"/>
          </p:cNvSpPr>
          <p:nvPr>
            <p:ph type="body" sz="quarter" idx="11" hasCustomPrompt="1"/>
          </p:nvPr>
        </p:nvSpPr>
        <p:spPr>
          <a:xfrm>
            <a:off x="7977188" y="6189130"/>
            <a:ext cx="3943350" cy="415499"/>
          </a:xfrm>
        </p:spPr>
        <p:txBody>
          <a:bodyPr anchor="b" anchorCtr="0">
            <a:noAutofit/>
          </a:bodyPr>
          <a:lstStyle>
            <a:lvl1pPr marL="0" indent="0" algn="r">
              <a:lnSpc>
                <a:spcPct val="100000"/>
              </a:lnSpc>
              <a:spcBef>
                <a:spcPts val="0"/>
              </a:spcBef>
              <a:buNone/>
              <a:defRPr sz="1200">
                <a:solidFill>
                  <a:schemeClr val="bg2"/>
                </a:solidFill>
              </a:defRPr>
            </a:lvl1pPr>
          </a:lstStyle>
          <a:p>
            <a:pPr lvl="0"/>
            <a:r>
              <a:rPr lang="nb-NO" dirty="0"/>
              <a:t>Skriv inn bildetekst og fotokreditering</a:t>
            </a:r>
          </a:p>
        </p:txBody>
      </p:sp>
    </p:spTree>
    <p:extLst>
      <p:ext uri="{BB962C8B-B14F-4D97-AF65-F5344CB8AC3E}">
        <p14:creationId xmlns:p14="http://schemas.microsoft.com/office/powerpoint/2010/main" val="945721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25FF6-8193-4921-BAF7-CDD16E97C186}"/>
              </a:ext>
            </a:extLst>
          </p:cNvPr>
          <p:cNvSpPr>
            <a:spLocks noGrp="1"/>
          </p:cNvSpPr>
          <p:nvPr>
            <p:ph type="title"/>
          </p:nvPr>
        </p:nvSpPr>
        <p:spPr/>
        <p:txBody>
          <a:bodyPr/>
          <a:lstStyle/>
          <a:p>
            <a:r>
              <a:rPr lang="nb-NO"/>
              <a:t>Klikk for å redigere tittelstil</a:t>
            </a:r>
          </a:p>
        </p:txBody>
      </p:sp>
      <p:sp>
        <p:nvSpPr>
          <p:cNvPr id="11" name="Plassholder for tekst 10">
            <a:extLst>
              <a:ext uri="{FF2B5EF4-FFF2-40B4-BE49-F238E27FC236}">
                <a16:creationId xmlns:a16="http://schemas.microsoft.com/office/drawing/2014/main" id="{65864AF4-1090-4A59-88A5-7741CED09892}"/>
              </a:ext>
            </a:extLst>
          </p:cNvPr>
          <p:cNvSpPr>
            <a:spLocks noGrp="1"/>
          </p:cNvSpPr>
          <p:nvPr>
            <p:ph type="body" sz="quarter" idx="10" hasCustomPrompt="1"/>
          </p:nvPr>
        </p:nvSpPr>
        <p:spPr>
          <a:xfrm>
            <a:off x="6673850" y="1657350"/>
            <a:ext cx="4679950" cy="4917622"/>
          </a:xfrm>
        </p:spPr>
        <p:txBody>
          <a:bodyPr/>
          <a:lstStyle>
            <a:lvl1pPr>
              <a:defRPr/>
            </a:lvl1pPr>
          </a:lstStyle>
          <a:p>
            <a:pPr marL="0" marR="0" lvl="0" indent="144463" algn="l" defTabSz="457200" rtl="0" eaLnBrk="1" fontAlgn="auto" latinLnBrk="0" hangingPunct="1">
              <a:lnSpc>
                <a:spcPts val="2100"/>
              </a:lnSpc>
              <a:spcBef>
                <a:spcPts val="2100"/>
              </a:spcBef>
              <a:spcAft>
                <a:spcPts val="0"/>
              </a:spcAft>
              <a:buClrTx/>
              <a:buSzTx/>
              <a:buFont typeface="Arial" panose="020B0604020202020204" pitchFamily="34" charset="0"/>
              <a:buChar char="•"/>
              <a:tabLst/>
              <a:defRPr/>
            </a:pPr>
            <a:r>
              <a:rPr lang="nb-NO" dirty="0"/>
              <a:t>Malen inneholder flere oppsett. Trykk på pila under «Nytt lysbilde»-knappen for å velge. </a:t>
            </a:r>
            <a:br>
              <a:rPr lang="nb-NO" dirty="0"/>
            </a:br>
            <a:r>
              <a:rPr lang="nb-NO" dirty="0"/>
              <a:t>Trykk på «Lysbildeoppsett»-knappen for å bytte til et annet oppsett.</a:t>
            </a:r>
            <a:br>
              <a:rPr lang="nb-NO" dirty="0"/>
            </a:br>
            <a:r>
              <a:rPr lang="nb-NO" dirty="0"/>
              <a:t>Lim inn tekst med valget «Bruk målformatering» eller «Bare tekst» for å unngå å ta med stiler fra andre steder.</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866006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b-NO"/>
              <a:t>Klikk for å redigere tittelstil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Bilde 9">
            <a:extLst>
              <a:ext uri="{FF2B5EF4-FFF2-40B4-BE49-F238E27FC236}">
                <a16:creationId xmlns:a16="http://schemas.microsoft.com/office/drawing/2014/main" id="{4E21FE6D-F9D1-4105-BE69-8BA737B07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6819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idtstilt tekst">
    <p:spTree>
      <p:nvGrpSpPr>
        <p:cNvPr id="1" name=""/>
        <p:cNvGrpSpPr/>
        <p:nvPr/>
      </p:nvGrpSpPr>
      <p:grpSpPr>
        <a:xfrm>
          <a:off x="0" y="0"/>
          <a:ext cx="0" cy="0"/>
          <a:chOff x="0" y="0"/>
          <a:chExt cx="0" cy="0"/>
        </a:xfrm>
      </p:grpSpPr>
      <p:sp>
        <p:nvSpPr>
          <p:cNvPr id="7" name="Kapitteltittel">
            <a:extLst>
              <a:ext uri="{FF2B5EF4-FFF2-40B4-BE49-F238E27FC236}">
                <a16:creationId xmlns:a16="http://schemas.microsoft.com/office/drawing/2014/main" id="{CF96200D-C4C1-4A11-8028-CC07F11FDB97}"/>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tx2"/>
                </a:solidFill>
              </a:rPr>
              <a:t>Pasientperspektiv:</a:t>
            </a:r>
          </a:p>
        </p:txBody>
      </p:sp>
      <p:sp>
        <p:nvSpPr>
          <p:cNvPr id="5" name="Plassholder for tekst 2">
            <a:extLst>
              <a:ext uri="{FF2B5EF4-FFF2-40B4-BE49-F238E27FC236}">
                <a16:creationId xmlns:a16="http://schemas.microsoft.com/office/drawing/2014/main" id="{38C02C9A-23C3-4C58-996B-A529E81E8D29}"/>
              </a:ext>
            </a:extLst>
          </p:cNvPr>
          <p:cNvSpPr>
            <a:spLocks noGrp="1"/>
          </p:cNvSpPr>
          <p:nvPr>
            <p:ph type="body" sz="quarter" idx="10"/>
          </p:nvPr>
        </p:nvSpPr>
        <p:spPr>
          <a:xfrm>
            <a:off x="1218407" y="1884363"/>
            <a:ext cx="9755186" cy="3009106"/>
          </a:xfrm>
        </p:spPr>
        <p:txBody>
          <a:bodyPr lIns="0" tIns="0" rIns="0" bIns="0" anchor="ctr" anchorCtr="0"/>
          <a:lstStyle>
            <a:lvl1pPr marL="0" indent="0" algn="ctr">
              <a:lnSpc>
                <a:spcPts val="3000"/>
              </a:lnSpc>
              <a:spcBef>
                <a:spcPts val="1000"/>
              </a:spcBef>
              <a:buNone/>
              <a:defRPr sz="2500">
                <a:latin typeface="+mj-lt"/>
              </a:defRPr>
            </a:lvl1pPr>
            <a:lvl2pPr marL="228600" indent="0">
              <a:buNone/>
              <a:defRPr/>
            </a:lvl2pPr>
          </a:lstStyle>
          <a:p>
            <a:pPr lvl="0"/>
            <a:r>
              <a:rPr lang="nb-NO" dirty="0"/>
              <a:t>Klikk for å redigere tekststiler i malen</a:t>
            </a:r>
          </a:p>
        </p:txBody>
      </p:sp>
      <p:pic>
        <p:nvPicPr>
          <p:cNvPr id="6" name="Grafikk 5">
            <a:extLst>
              <a:ext uri="{FF2B5EF4-FFF2-40B4-BE49-F238E27FC236}">
                <a16:creationId xmlns:a16="http://schemas.microsoft.com/office/drawing/2014/main" id="{C50C72CC-1D27-4578-BCED-84CCEBCB33C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750408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b-NO"/>
              <a:t>Klikk for å redigere tittelstil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030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024128" y="2967788"/>
            <a:ext cx="4754880" cy="334157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b-NO"/>
              <a:t>Rediger tekststiler i malen</a:t>
            </a:r>
          </a:p>
        </p:txBody>
      </p:sp>
      <p:sp>
        <p:nvSpPr>
          <p:cNvPr id="6" name="Content Placeholder 5"/>
          <p:cNvSpPr>
            <a:spLocks noGrp="1"/>
          </p:cNvSpPr>
          <p:nvPr>
            <p:ph sz="quarter" idx="4"/>
          </p:nvPr>
        </p:nvSpPr>
        <p:spPr>
          <a:xfrm>
            <a:off x="5990888" y="2967788"/>
            <a:ext cx="4754880" cy="334157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0396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815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417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b-NO"/>
              <a:t>Klikk for å redigere tittelstil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48A87A34-81AB-432B-8DAE-1953F412C126}" type="datetimeFigureOut">
              <a:rPr lang="en-US" smtClean="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238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b-NO"/>
              <a:t>Klikk for å redigere tittelstil</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48A87A34-81AB-432B-8DAE-1953F412C126}" type="datetimeFigureOut">
              <a:rPr lang="en-US" smtClean="0"/>
              <a:pPr/>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19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8A87A34-81AB-432B-8DAE-1953F412C126}" type="datetimeFigureOut">
              <a:rPr lang="en-US" smtClean="0"/>
              <a:pPr/>
              <a:t>1/10/2024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D22F896-40B5-4ADD-8801-0D06FADFA09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8020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49" r:id="rId14"/>
    <p:sldLayoutId id="2147483653" r:id="rId15"/>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4" name="ToolsToo_Slide" descr="ToolsToo_Slide">
            <a:extLst>
              <a:ext uri="{FF2B5EF4-FFF2-40B4-BE49-F238E27FC236}">
                <a16:creationId xmlns:a16="http://schemas.microsoft.com/office/drawing/2014/main" id="{D09BF18E-5EF2-4806-A971-F3BC910F1C28}"/>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1" name="Bakgrunn">
            <a:extLst>
              <a:ext uri="{FF2B5EF4-FFF2-40B4-BE49-F238E27FC236}">
                <a16:creationId xmlns:a16="http://schemas.microsoft.com/office/drawing/2014/main" id="{671BF81B-C03F-42AE-A712-67B0A58A318F}"/>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Plassholder for tittel 1">
            <a:extLst>
              <a:ext uri="{FF2B5EF4-FFF2-40B4-BE49-F238E27FC236}">
                <a16:creationId xmlns:a16="http://schemas.microsoft.com/office/drawing/2014/main" id="{797AE598-3DEE-4AB1-A1B4-865E20BCCFA3}"/>
              </a:ext>
            </a:extLst>
          </p:cNvPr>
          <p:cNvSpPr>
            <a:spLocks noGrp="1"/>
          </p:cNvSpPr>
          <p:nvPr>
            <p:ph type="title"/>
          </p:nvPr>
        </p:nvSpPr>
        <p:spPr>
          <a:xfrm>
            <a:off x="527793" y="1603722"/>
            <a:ext cx="5282144" cy="4351338"/>
          </a:xfrm>
          <a:prstGeom prst="rect">
            <a:avLst/>
          </a:prstGeom>
        </p:spPr>
        <p:txBody>
          <a:bodyPr vert="horz" lIns="91440" tIns="45720" rIns="91440" bIns="45720" rtlCol="0" anchor="t" anchorCtr="0">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CCC6375F-BCDF-40D3-8208-1624A363CE81}"/>
              </a:ext>
            </a:extLst>
          </p:cNvPr>
          <p:cNvSpPr>
            <a:spLocks noGrp="1"/>
          </p:cNvSpPr>
          <p:nvPr>
            <p:ph type="body" idx="1"/>
          </p:nvPr>
        </p:nvSpPr>
        <p:spPr>
          <a:xfrm>
            <a:off x="6673850" y="1657350"/>
            <a:ext cx="4679950" cy="4917622"/>
          </a:xfrm>
          <a:prstGeom prst="rect">
            <a:avLst/>
          </a:prstGeom>
        </p:spPr>
        <p:txBody>
          <a:bodyPr vert="horz" lIns="91440" tIns="45720" rIns="91440" bIns="4572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TekstSylinder 8">
            <a:extLst>
              <a:ext uri="{FF2B5EF4-FFF2-40B4-BE49-F238E27FC236}">
                <a16:creationId xmlns:a16="http://schemas.microsoft.com/office/drawing/2014/main" id="{FDBE6CA8-6F9D-41E7-BCDD-6B169B963027}"/>
              </a:ext>
            </a:extLst>
          </p:cNvPr>
          <p:cNvSpPr txBox="1"/>
          <p:nvPr userDrawn="1"/>
        </p:nvSpPr>
        <p:spPr>
          <a:xfrm>
            <a:off x="526602" y="1102037"/>
            <a:ext cx="2068286" cy="323165"/>
          </a:xfrm>
          <a:prstGeom prst="rect">
            <a:avLst/>
          </a:prstGeom>
          <a:noFill/>
        </p:spPr>
        <p:txBody>
          <a:bodyPr wrap="square" rtlCol="0">
            <a:spAutoFit/>
          </a:bodyPr>
          <a:lstStyle/>
          <a:p>
            <a:r>
              <a:rPr lang="nb-NO" sz="1500" noProof="0" dirty="0">
                <a:solidFill>
                  <a:schemeClr val="bg2"/>
                </a:solidFill>
              </a:rPr>
              <a:t>2025:</a:t>
            </a:r>
          </a:p>
        </p:txBody>
      </p:sp>
      <p:sp>
        <p:nvSpPr>
          <p:cNvPr id="10" name="TekstSylinder 9">
            <a:extLst>
              <a:ext uri="{FF2B5EF4-FFF2-40B4-BE49-F238E27FC236}">
                <a16:creationId xmlns:a16="http://schemas.microsoft.com/office/drawing/2014/main" id="{ACB3214C-D7C9-4D71-A1E9-6EC4BE481DA8}"/>
              </a:ext>
            </a:extLst>
          </p:cNvPr>
          <p:cNvSpPr txBox="1"/>
          <p:nvPr userDrawn="1"/>
        </p:nvSpPr>
        <p:spPr>
          <a:xfrm>
            <a:off x="6661150" y="1097671"/>
            <a:ext cx="2068286" cy="323165"/>
          </a:xfrm>
          <a:prstGeom prst="rect">
            <a:avLst/>
          </a:prstGeom>
          <a:noFill/>
        </p:spPr>
        <p:txBody>
          <a:bodyPr wrap="square" rtlCol="0">
            <a:spAutoFit/>
          </a:bodyPr>
          <a:lstStyle/>
          <a:p>
            <a:r>
              <a:rPr lang="nb-NO" sz="1500" noProof="0" dirty="0">
                <a:solidFill>
                  <a:schemeClr val="tx2"/>
                </a:solidFill>
                <a:latin typeface="+mj-lt"/>
              </a:rPr>
              <a:t>Slik kommer vi dit:</a:t>
            </a:r>
          </a:p>
        </p:txBody>
      </p:sp>
      <p:sp>
        <p:nvSpPr>
          <p:cNvPr id="12" name="Kapitteltittel">
            <a:extLst>
              <a:ext uri="{FF2B5EF4-FFF2-40B4-BE49-F238E27FC236}">
                <a16:creationId xmlns:a16="http://schemas.microsoft.com/office/drawing/2014/main" id="{1765C083-02B1-4E52-A271-2A2A1D1AEEFA}"/>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bg2"/>
                </a:solidFill>
              </a:rPr>
              <a:t>Medarbeideren:</a:t>
            </a:r>
          </a:p>
        </p:txBody>
      </p:sp>
      <p:pic>
        <p:nvPicPr>
          <p:cNvPr id="15" name="Grafikk 14">
            <a:extLst>
              <a:ext uri="{FF2B5EF4-FFF2-40B4-BE49-F238E27FC236}">
                <a16:creationId xmlns:a16="http://schemas.microsoft.com/office/drawing/2014/main" id="{96FCC571-3349-4C2D-9DC3-3227694E2F85}"/>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315889160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l" defTabSz="457200" rtl="0" eaLnBrk="1" latinLnBrk="0" hangingPunct="1">
        <a:lnSpc>
          <a:spcPct val="100000"/>
        </a:lnSpc>
        <a:spcBef>
          <a:spcPct val="0"/>
        </a:spcBef>
        <a:buNone/>
        <a:defRPr sz="4000" kern="1200">
          <a:solidFill>
            <a:schemeClr val="bg2"/>
          </a:solidFill>
          <a:latin typeface="+mj-lt"/>
          <a:ea typeface="+mj-ea"/>
          <a:cs typeface="+mj-cs"/>
        </a:defRPr>
      </a:lvl1pPr>
    </p:titleStyle>
    <p:bodyStyle>
      <a:lvl1pPr marL="0" indent="144463" algn="l" defTabSz="457200" rtl="0" eaLnBrk="1" latinLnBrk="0" hangingPunct="1">
        <a:lnSpc>
          <a:spcPts val="2100"/>
        </a:lnSpc>
        <a:spcBef>
          <a:spcPts val="2100"/>
        </a:spcBef>
        <a:buFont typeface="Arial" panose="020B0604020202020204" pitchFamily="34" charset="0"/>
        <a:buChar char="•"/>
        <a:defRPr sz="1750" kern="1200">
          <a:solidFill>
            <a:schemeClr val="tx2"/>
          </a:solidFill>
          <a:latin typeface="+mn-lt"/>
          <a:ea typeface="+mn-ea"/>
          <a:cs typeface="+mn-cs"/>
        </a:defRPr>
      </a:lvl1pPr>
      <a:lvl2pPr marL="3429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2pPr>
      <a:lvl3pPr marL="5715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3pPr>
      <a:lvl4pPr marL="8001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4pPr>
      <a:lvl5pPr marL="10287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00">
          <p15:clr>
            <a:srgbClr val="C35EA4"/>
          </p15:clr>
        </p15:guide>
        <p15:guide id="2" pos="14960">
          <p15:clr>
            <a:srgbClr val="C35EA4"/>
          </p15:clr>
        </p15:guide>
        <p15:guide id="3" orient="horz" pos="400">
          <p15:clr>
            <a:srgbClr val="C35EA4"/>
          </p15:clr>
        </p15:guide>
        <p15:guide id="4" orient="horz" pos="8256">
          <p15:clr>
            <a:srgbClr val="C35EA4"/>
          </p15:clr>
        </p15:guide>
        <p15:guide id="5" pos="1536">
          <p15:clr>
            <a:srgbClr val="5ACBF0"/>
          </p15:clr>
        </p15:guide>
        <p15:guide id="6" pos="13824">
          <p15:clr>
            <a:srgbClr val="5ACBF0"/>
          </p15:clr>
        </p15:guide>
        <p15:guide id="7" orient="horz" pos="2376">
          <p15:clr>
            <a:srgbClr val="5ACBF0"/>
          </p15:clr>
        </p15:guide>
        <p15:guide id="8" orient="horz" pos="6168">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4" name="ToolsToo_Slide" descr="ToolsToo_Slide">
            <a:extLst>
              <a:ext uri="{FF2B5EF4-FFF2-40B4-BE49-F238E27FC236}">
                <a16:creationId xmlns:a16="http://schemas.microsoft.com/office/drawing/2014/main" id="{D09BF18E-5EF2-4806-A971-F3BC910F1C28}"/>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1" name="Bakgrunn">
            <a:extLst>
              <a:ext uri="{FF2B5EF4-FFF2-40B4-BE49-F238E27FC236}">
                <a16:creationId xmlns:a16="http://schemas.microsoft.com/office/drawing/2014/main" id="{671BF81B-C03F-42AE-A712-67B0A58A318F}"/>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Plassholder for tittel 1">
            <a:extLst>
              <a:ext uri="{FF2B5EF4-FFF2-40B4-BE49-F238E27FC236}">
                <a16:creationId xmlns:a16="http://schemas.microsoft.com/office/drawing/2014/main" id="{797AE598-3DEE-4AB1-A1B4-865E20BCCFA3}"/>
              </a:ext>
            </a:extLst>
          </p:cNvPr>
          <p:cNvSpPr>
            <a:spLocks noGrp="1"/>
          </p:cNvSpPr>
          <p:nvPr>
            <p:ph type="title"/>
          </p:nvPr>
        </p:nvSpPr>
        <p:spPr>
          <a:xfrm>
            <a:off x="527793" y="1603722"/>
            <a:ext cx="5282144" cy="4351338"/>
          </a:xfrm>
          <a:prstGeom prst="rect">
            <a:avLst/>
          </a:prstGeom>
        </p:spPr>
        <p:txBody>
          <a:bodyPr vert="horz" lIns="91440" tIns="45720" rIns="91440" bIns="45720" rtlCol="0" anchor="t" anchorCtr="0">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CCC6375F-BCDF-40D3-8208-1624A363CE81}"/>
              </a:ext>
            </a:extLst>
          </p:cNvPr>
          <p:cNvSpPr>
            <a:spLocks noGrp="1"/>
          </p:cNvSpPr>
          <p:nvPr>
            <p:ph type="body" idx="1"/>
          </p:nvPr>
        </p:nvSpPr>
        <p:spPr>
          <a:xfrm>
            <a:off x="6673850" y="1657350"/>
            <a:ext cx="4679950" cy="4917622"/>
          </a:xfrm>
          <a:prstGeom prst="rect">
            <a:avLst/>
          </a:prstGeom>
        </p:spPr>
        <p:txBody>
          <a:bodyPr vert="horz" lIns="91440" tIns="45720" rIns="91440" bIns="4572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TekstSylinder 8">
            <a:extLst>
              <a:ext uri="{FF2B5EF4-FFF2-40B4-BE49-F238E27FC236}">
                <a16:creationId xmlns:a16="http://schemas.microsoft.com/office/drawing/2014/main" id="{FDBE6CA8-6F9D-41E7-BCDD-6B169B963027}"/>
              </a:ext>
            </a:extLst>
          </p:cNvPr>
          <p:cNvSpPr txBox="1"/>
          <p:nvPr userDrawn="1"/>
        </p:nvSpPr>
        <p:spPr>
          <a:xfrm>
            <a:off x="526602" y="1102037"/>
            <a:ext cx="2068286" cy="323165"/>
          </a:xfrm>
          <a:prstGeom prst="rect">
            <a:avLst/>
          </a:prstGeom>
          <a:noFill/>
        </p:spPr>
        <p:txBody>
          <a:bodyPr wrap="square" rtlCol="0">
            <a:spAutoFit/>
          </a:bodyPr>
          <a:lstStyle/>
          <a:p>
            <a:r>
              <a:rPr lang="nb-NO" sz="1500" noProof="0" dirty="0">
                <a:solidFill>
                  <a:schemeClr val="bg2"/>
                </a:solidFill>
              </a:rPr>
              <a:t>2025:</a:t>
            </a:r>
          </a:p>
        </p:txBody>
      </p:sp>
      <p:sp>
        <p:nvSpPr>
          <p:cNvPr id="10" name="TekstSylinder 9">
            <a:extLst>
              <a:ext uri="{FF2B5EF4-FFF2-40B4-BE49-F238E27FC236}">
                <a16:creationId xmlns:a16="http://schemas.microsoft.com/office/drawing/2014/main" id="{ACB3214C-D7C9-4D71-A1E9-6EC4BE481DA8}"/>
              </a:ext>
            </a:extLst>
          </p:cNvPr>
          <p:cNvSpPr txBox="1"/>
          <p:nvPr userDrawn="1"/>
        </p:nvSpPr>
        <p:spPr>
          <a:xfrm>
            <a:off x="6661150" y="1097671"/>
            <a:ext cx="2068286" cy="323165"/>
          </a:xfrm>
          <a:prstGeom prst="rect">
            <a:avLst/>
          </a:prstGeom>
          <a:noFill/>
        </p:spPr>
        <p:txBody>
          <a:bodyPr wrap="square" rtlCol="0">
            <a:spAutoFit/>
          </a:bodyPr>
          <a:lstStyle/>
          <a:p>
            <a:r>
              <a:rPr lang="nb-NO" sz="1500" noProof="0" dirty="0">
                <a:solidFill>
                  <a:schemeClr val="tx2"/>
                </a:solidFill>
                <a:latin typeface="+mj-lt"/>
              </a:rPr>
              <a:t>Slik kommer vi dit:</a:t>
            </a:r>
          </a:p>
        </p:txBody>
      </p:sp>
      <p:sp>
        <p:nvSpPr>
          <p:cNvPr id="12" name="Kapitteltittel">
            <a:extLst>
              <a:ext uri="{FF2B5EF4-FFF2-40B4-BE49-F238E27FC236}">
                <a16:creationId xmlns:a16="http://schemas.microsoft.com/office/drawing/2014/main" id="{1765C083-02B1-4E52-A271-2A2A1D1AEEFA}"/>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bg2"/>
                </a:solidFill>
              </a:rPr>
              <a:t>For hele Nord-Norge:</a:t>
            </a:r>
          </a:p>
        </p:txBody>
      </p:sp>
      <p:pic>
        <p:nvPicPr>
          <p:cNvPr id="15" name="Grafikk 14">
            <a:extLst>
              <a:ext uri="{FF2B5EF4-FFF2-40B4-BE49-F238E27FC236}">
                <a16:creationId xmlns:a16="http://schemas.microsoft.com/office/drawing/2014/main" id="{32436F41-21E9-4764-8209-3B976C64F7F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10101411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457200" rtl="0" eaLnBrk="1" latinLnBrk="0" hangingPunct="1">
        <a:lnSpc>
          <a:spcPct val="100000"/>
        </a:lnSpc>
        <a:spcBef>
          <a:spcPct val="0"/>
        </a:spcBef>
        <a:buNone/>
        <a:defRPr sz="4000" kern="1200">
          <a:solidFill>
            <a:schemeClr val="bg2"/>
          </a:solidFill>
          <a:latin typeface="+mj-lt"/>
          <a:ea typeface="+mj-ea"/>
          <a:cs typeface="+mj-cs"/>
        </a:defRPr>
      </a:lvl1pPr>
    </p:titleStyle>
    <p:bodyStyle>
      <a:lvl1pPr marL="0" indent="144463" algn="l" defTabSz="457200" rtl="0" eaLnBrk="1" latinLnBrk="0" hangingPunct="1">
        <a:lnSpc>
          <a:spcPts val="2100"/>
        </a:lnSpc>
        <a:spcBef>
          <a:spcPts val="2100"/>
        </a:spcBef>
        <a:buFont typeface="Arial" panose="020B0604020202020204" pitchFamily="34" charset="0"/>
        <a:buChar char="•"/>
        <a:defRPr sz="1750" kern="1200">
          <a:solidFill>
            <a:schemeClr val="tx2"/>
          </a:solidFill>
          <a:latin typeface="+mn-lt"/>
          <a:ea typeface="+mn-ea"/>
          <a:cs typeface="+mn-cs"/>
        </a:defRPr>
      </a:lvl1pPr>
      <a:lvl2pPr marL="3429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2pPr>
      <a:lvl3pPr marL="5715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3pPr>
      <a:lvl4pPr marL="8001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4pPr>
      <a:lvl5pPr marL="10287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00">
          <p15:clr>
            <a:srgbClr val="C35EA4"/>
          </p15:clr>
        </p15:guide>
        <p15:guide id="2" pos="14960">
          <p15:clr>
            <a:srgbClr val="C35EA4"/>
          </p15:clr>
        </p15:guide>
        <p15:guide id="3" orient="horz" pos="400">
          <p15:clr>
            <a:srgbClr val="C35EA4"/>
          </p15:clr>
        </p15:guide>
        <p15:guide id="4" orient="horz" pos="8256">
          <p15:clr>
            <a:srgbClr val="C35EA4"/>
          </p15:clr>
        </p15:guide>
        <p15:guide id="5" pos="1536">
          <p15:clr>
            <a:srgbClr val="5ACBF0"/>
          </p15:clr>
        </p15:guide>
        <p15:guide id="6" pos="13824">
          <p15:clr>
            <a:srgbClr val="5ACBF0"/>
          </p15:clr>
        </p15:guide>
        <p15:guide id="7" orient="horz" pos="2376">
          <p15:clr>
            <a:srgbClr val="5ACBF0"/>
          </p15:clr>
        </p15:guide>
        <p15:guide id="8" orient="horz" pos="6168">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4" name="ToolsToo_Slide" descr="ToolsToo_Slide">
            <a:extLst>
              <a:ext uri="{FF2B5EF4-FFF2-40B4-BE49-F238E27FC236}">
                <a16:creationId xmlns:a16="http://schemas.microsoft.com/office/drawing/2014/main" id="{D09BF18E-5EF2-4806-A971-F3BC910F1C28}"/>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1" name="Bakgrunn">
            <a:extLst>
              <a:ext uri="{FF2B5EF4-FFF2-40B4-BE49-F238E27FC236}">
                <a16:creationId xmlns:a16="http://schemas.microsoft.com/office/drawing/2014/main" id="{671BF81B-C03F-42AE-A712-67B0A58A318F}"/>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Plassholder for tittel 1">
            <a:extLst>
              <a:ext uri="{FF2B5EF4-FFF2-40B4-BE49-F238E27FC236}">
                <a16:creationId xmlns:a16="http://schemas.microsoft.com/office/drawing/2014/main" id="{797AE598-3DEE-4AB1-A1B4-865E20BCCFA3}"/>
              </a:ext>
            </a:extLst>
          </p:cNvPr>
          <p:cNvSpPr>
            <a:spLocks noGrp="1"/>
          </p:cNvSpPr>
          <p:nvPr>
            <p:ph type="title"/>
          </p:nvPr>
        </p:nvSpPr>
        <p:spPr>
          <a:xfrm>
            <a:off x="527793" y="1603722"/>
            <a:ext cx="5282144" cy="4351338"/>
          </a:xfrm>
          <a:prstGeom prst="rect">
            <a:avLst/>
          </a:prstGeom>
        </p:spPr>
        <p:txBody>
          <a:bodyPr vert="horz" lIns="91440" tIns="45720" rIns="91440" bIns="45720" rtlCol="0" anchor="t" anchorCtr="0">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CCC6375F-BCDF-40D3-8208-1624A363CE81}"/>
              </a:ext>
            </a:extLst>
          </p:cNvPr>
          <p:cNvSpPr>
            <a:spLocks noGrp="1"/>
          </p:cNvSpPr>
          <p:nvPr>
            <p:ph type="body" idx="1"/>
          </p:nvPr>
        </p:nvSpPr>
        <p:spPr>
          <a:xfrm>
            <a:off x="6673850" y="1657350"/>
            <a:ext cx="4679950" cy="4917622"/>
          </a:xfrm>
          <a:prstGeom prst="rect">
            <a:avLst/>
          </a:prstGeom>
        </p:spPr>
        <p:txBody>
          <a:bodyPr vert="horz" lIns="91440" tIns="45720" rIns="91440" bIns="4572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TekstSylinder 8">
            <a:extLst>
              <a:ext uri="{FF2B5EF4-FFF2-40B4-BE49-F238E27FC236}">
                <a16:creationId xmlns:a16="http://schemas.microsoft.com/office/drawing/2014/main" id="{FDBE6CA8-6F9D-41E7-BCDD-6B169B963027}"/>
              </a:ext>
            </a:extLst>
          </p:cNvPr>
          <p:cNvSpPr txBox="1"/>
          <p:nvPr userDrawn="1"/>
        </p:nvSpPr>
        <p:spPr>
          <a:xfrm>
            <a:off x="526602" y="1102037"/>
            <a:ext cx="2068286" cy="323165"/>
          </a:xfrm>
          <a:prstGeom prst="rect">
            <a:avLst/>
          </a:prstGeom>
          <a:noFill/>
        </p:spPr>
        <p:txBody>
          <a:bodyPr wrap="square" rtlCol="0">
            <a:spAutoFit/>
          </a:bodyPr>
          <a:lstStyle/>
          <a:p>
            <a:r>
              <a:rPr lang="nb-NO" sz="1500" noProof="0" dirty="0">
                <a:solidFill>
                  <a:schemeClr val="bg2"/>
                </a:solidFill>
              </a:rPr>
              <a:t>2025:</a:t>
            </a:r>
          </a:p>
        </p:txBody>
      </p:sp>
      <p:sp>
        <p:nvSpPr>
          <p:cNvPr id="10" name="TekstSylinder 9">
            <a:extLst>
              <a:ext uri="{FF2B5EF4-FFF2-40B4-BE49-F238E27FC236}">
                <a16:creationId xmlns:a16="http://schemas.microsoft.com/office/drawing/2014/main" id="{ACB3214C-D7C9-4D71-A1E9-6EC4BE481DA8}"/>
              </a:ext>
            </a:extLst>
          </p:cNvPr>
          <p:cNvSpPr txBox="1"/>
          <p:nvPr userDrawn="1"/>
        </p:nvSpPr>
        <p:spPr>
          <a:xfrm>
            <a:off x="6661150" y="1097671"/>
            <a:ext cx="2068286" cy="323165"/>
          </a:xfrm>
          <a:prstGeom prst="rect">
            <a:avLst/>
          </a:prstGeom>
          <a:noFill/>
        </p:spPr>
        <p:txBody>
          <a:bodyPr wrap="square" rtlCol="0">
            <a:spAutoFit/>
          </a:bodyPr>
          <a:lstStyle/>
          <a:p>
            <a:r>
              <a:rPr lang="nb-NO" sz="1500" noProof="0" dirty="0">
                <a:solidFill>
                  <a:schemeClr val="tx2"/>
                </a:solidFill>
                <a:latin typeface="+mj-lt"/>
              </a:rPr>
              <a:t>Slik kommer vi dit:</a:t>
            </a:r>
          </a:p>
        </p:txBody>
      </p:sp>
      <p:sp>
        <p:nvSpPr>
          <p:cNvPr id="12" name="Kapitteltittel">
            <a:extLst>
              <a:ext uri="{FF2B5EF4-FFF2-40B4-BE49-F238E27FC236}">
                <a16:creationId xmlns:a16="http://schemas.microsoft.com/office/drawing/2014/main" id="{1765C083-02B1-4E52-A271-2A2A1D1AEEFA}"/>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bg2"/>
                </a:solidFill>
              </a:rPr>
              <a:t>Prioriteringer:</a:t>
            </a:r>
          </a:p>
        </p:txBody>
      </p:sp>
      <p:pic>
        <p:nvPicPr>
          <p:cNvPr id="15" name="Grafikk 14">
            <a:extLst>
              <a:ext uri="{FF2B5EF4-FFF2-40B4-BE49-F238E27FC236}">
                <a16:creationId xmlns:a16="http://schemas.microsoft.com/office/drawing/2014/main" id="{30781572-DDC9-44BE-9568-C570C53B6608}"/>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30949850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457200" rtl="0" eaLnBrk="1" latinLnBrk="0" hangingPunct="1">
        <a:lnSpc>
          <a:spcPct val="100000"/>
        </a:lnSpc>
        <a:spcBef>
          <a:spcPct val="0"/>
        </a:spcBef>
        <a:buNone/>
        <a:defRPr sz="4000" kern="1200">
          <a:solidFill>
            <a:schemeClr val="bg2"/>
          </a:solidFill>
          <a:latin typeface="+mj-lt"/>
          <a:ea typeface="+mj-ea"/>
          <a:cs typeface="+mj-cs"/>
        </a:defRPr>
      </a:lvl1pPr>
    </p:titleStyle>
    <p:bodyStyle>
      <a:lvl1pPr marL="0" indent="144463" algn="l" defTabSz="457200" rtl="0" eaLnBrk="1" latinLnBrk="0" hangingPunct="1">
        <a:lnSpc>
          <a:spcPts val="2100"/>
        </a:lnSpc>
        <a:spcBef>
          <a:spcPts val="2100"/>
        </a:spcBef>
        <a:buFont typeface="Arial" panose="020B0604020202020204" pitchFamily="34" charset="0"/>
        <a:buChar char="•"/>
        <a:defRPr sz="1750" kern="1200">
          <a:solidFill>
            <a:schemeClr val="tx2"/>
          </a:solidFill>
          <a:latin typeface="+mn-lt"/>
          <a:ea typeface="+mn-ea"/>
          <a:cs typeface="+mn-cs"/>
        </a:defRPr>
      </a:lvl1pPr>
      <a:lvl2pPr marL="3429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2pPr>
      <a:lvl3pPr marL="5715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3pPr>
      <a:lvl4pPr marL="8001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4pPr>
      <a:lvl5pPr marL="10287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00">
          <p15:clr>
            <a:srgbClr val="C35EA4"/>
          </p15:clr>
        </p15:guide>
        <p15:guide id="2" pos="14960">
          <p15:clr>
            <a:srgbClr val="C35EA4"/>
          </p15:clr>
        </p15:guide>
        <p15:guide id="3" orient="horz" pos="400">
          <p15:clr>
            <a:srgbClr val="C35EA4"/>
          </p15:clr>
        </p15:guide>
        <p15:guide id="4" orient="horz" pos="8256">
          <p15:clr>
            <a:srgbClr val="C35EA4"/>
          </p15:clr>
        </p15:guide>
        <p15:guide id="5" pos="1536">
          <p15:clr>
            <a:srgbClr val="5ACBF0"/>
          </p15:clr>
        </p15:guide>
        <p15:guide id="6" pos="13824">
          <p15:clr>
            <a:srgbClr val="5ACBF0"/>
          </p15:clr>
        </p15:guide>
        <p15:guide id="7" orient="horz" pos="2376">
          <p15:clr>
            <a:srgbClr val="5ACBF0"/>
          </p15:clr>
        </p15:guide>
        <p15:guide id="8" orient="horz" pos="6168">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4" name="ToolsToo_Slide" descr="ToolsToo_Slide">
            <a:extLst>
              <a:ext uri="{FF2B5EF4-FFF2-40B4-BE49-F238E27FC236}">
                <a16:creationId xmlns:a16="http://schemas.microsoft.com/office/drawing/2014/main" id="{D09BF18E-5EF2-4806-A971-F3BC910F1C28}"/>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1" name="Bakgrunn">
            <a:extLst>
              <a:ext uri="{FF2B5EF4-FFF2-40B4-BE49-F238E27FC236}">
                <a16:creationId xmlns:a16="http://schemas.microsoft.com/office/drawing/2014/main" id="{671BF81B-C03F-42AE-A712-67B0A58A318F}"/>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Plassholder for tittel 1">
            <a:extLst>
              <a:ext uri="{FF2B5EF4-FFF2-40B4-BE49-F238E27FC236}">
                <a16:creationId xmlns:a16="http://schemas.microsoft.com/office/drawing/2014/main" id="{797AE598-3DEE-4AB1-A1B4-865E20BCCFA3}"/>
              </a:ext>
            </a:extLst>
          </p:cNvPr>
          <p:cNvSpPr>
            <a:spLocks noGrp="1"/>
          </p:cNvSpPr>
          <p:nvPr>
            <p:ph type="title"/>
          </p:nvPr>
        </p:nvSpPr>
        <p:spPr>
          <a:xfrm>
            <a:off x="527793" y="1603722"/>
            <a:ext cx="5282144" cy="4351338"/>
          </a:xfrm>
          <a:prstGeom prst="rect">
            <a:avLst/>
          </a:prstGeom>
        </p:spPr>
        <p:txBody>
          <a:bodyPr vert="horz" lIns="91440" tIns="45720" rIns="91440" bIns="45720" rtlCol="0" anchor="t" anchorCtr="0">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CCC6375F-BCDF-40D3-8208-1624A363CE81}"/>
              </a:ext>
            </a:extLst>
          </p:cNvPr>
          <p:cNvSpPr>
            <a:spLocks noGrp="1"/>
          </p:cNvSpPr>
          <p:nvPr>
            <p:ph type="body" idx="1"/>
          </p:nvPr>
        </p:nvSpPr>
        <p:spPr>
          <a:xfrm>
            <a:off x="6673850" y="1657350"/>
            <a:ext cx="4679950" cy="4917622"/>
          </a:xfrm>
          <a:prstGeom prst="rect">
            <a:avLst/>
          </a:prstGeom>
        </p:spPr>
        <p:txBody>
          <a:bodyPr vert="horz" lIns="91440" tIns="45720" rIns="91440" bIns="4572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TekstSylinder 8">
            <a:extLst>
              <a:ext uri="{FF2B5EF4-FFF2-40B4-BE49-F238E27FC236}">
                <a16:creationId xmlns:a16="http://schemas.microsoft.com/office/drawing/2014/main" id="{FDBE6CA8-6F9D-41E7-BCDD-6B169B963027}"/>
              </a:ext>
            </a:extLst>
          </p:cNvPr>
          <p:cNvSpPr txBox="1"/>
          <p:nvPr userDrawn="1"/>
        </p:nvSpPr>
        <p:spPr>
          <a:xfrm>
            <a:off x="526602" y="1102037"/>
            <a:ext cx="2068286" cy="323165"/>
          </a:xfrm>
          <a:prstGeom prst="rect">
            <a:avLst/>
          </a:prstGeom>
          <a:noFill/>
        </p:spPr>
        <p:txBody>
          <a:bodyPr wrap="square" rtlCol="0">
            <a:spAutoFit/>
          </a:bodyPr>
          <a:lstStyle/>
          <a:p>
            <a:r>
              <a:rPr lang="nb-NO" sz="1500" noProof="0" dirty="0">
                <a:solidFill>
                  <a:schemeClr val="bg2"/>
                </a:solidFill>
              </a:rPr>
              <a:t>2025:</a:t>
            </a:r>
          </a:p>
        </p:txBody>
      </p:sp>
      <p:sp>
        <p:nvSpPr>
          <p:cNvPr id="10" name="TekstSylinder 9">
            <a:extLst>
              <a:ext uri="{FF2B5EF4-FFF2-40B4-BE49-F238E27FC236}">
                <a16:creationId xmlns:a16="http://schemas.microsoft.com/office/drawing/2014/main" id="{ACB3214C-D7C9-4D71-A1E9-6EC4BE481DA8}"/>
              </a:ext>
            </a:extLst>
          </p:cNvPr>
          <p:cNvSpPr txBox="1"/>
          <p:nvPr userDrawn="1"/>
        </p:nvSpPr>
        <p:spPr>
          <a:xfrm>
            <a:off x="6661150" y="1097671"/>
            <a:ext cx="2068286" cy="323165"/>
          </a:xfrm>
          <a:prstGeom prst="rect">
            <a:avLst/>
          </a:prstGeom>
          <a:noFill/>
        </p:spPr>
        <p:txBody>
          <a:bodyPr wrap="square" rtlCol="0">
            <a:spAutoFit/>
          </a:bodyPr>
          <a:lstStyle/>
          <a:p>
            <a:r>
              <a:rPr lang="nb-NO" sz="1500" noProof="0" dirty="0">
                <a:solidFill>
                  <a:schemeClr val="tx2"/>
                </a:solidFill>
                <a:latin typeface="+mj-lt"/>
              </a:rPr>
              <a:t>Slik kommer vi dit:</a:t>
            </a:r>
          </a:p>
        </p:txBody>
      </p:sp>
      <p:sp>
        <p:nvSpPr>
          <p:cNvPr id="12" name="Kapitteltittel">
            <a:extLst>
              <a:ext uri="{FF2B5EF4-FFF2-40B4-BE49-F238E27FC236}">
                <a16:creationId xmlns:a16="http://schemas.microsoft.com/office/drawing/2014/main" id="{1765C083-02B1-4E52-A271-2A2A1D1AEEFA}"/>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bg2"/>
                </a:solidFill>
              </a:rPr>
              <a:t>Samfunnsaktør:</a:t>
            </a:r>
          </a:p>
        </p:txBody>
      </p:sp>
      <p:pic>
        <p:nvPicPr>
          <p:cNvPr id="15" name="Grafikk 14">
            <a:extLst>
              <a:ext uri="{FF2B5EF4-FFF2-40B4-BE49-F238E27FC236}">
                <a16:creationId xmlns:a16="http://schemas.microsoft.com/office/drawing/2014/main" id="{D604E1D5-6305-4CDD-88E2-2AF79E61A4A1}"/>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338954926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defTabSz="457200" rtl="0" eaLnBrk="1" latinLnBrk="0" hangingPunct="1">
        <a:lnSpc>
          <a:spcPct val="100000"/>
        </a:lnSpc>
        <a:spcBef>
          <a:spcPct val="0"/>
        </a:spcBef>
        <a:buNone/>
        <a:defRPr sz="4000" kern="1200">
          <a:solidFill>
            <a:schemeClr val="bg2"/>
          </a:solidFill>
          <a:latin typeface="+mj-lt"/>
          <a:ea typeface="+mj-ea"/>
          <a:cs typeface="+mj-cs"/>
        </a:defRPr>
      </a:lvl1pPr>
    </p:titleStyle>
    <p:bodyStyle>
      <a:lvl1pPr marL="0" indent="144463" algn="l" defTabSz="457200" rtl="0" eaLnBrk="1" latinLnBrk="0" hangingPunct="1">
        <a:lnSpc>
          <a:spcPts val="2100"/>
        </a:lnSpc>
        <a:spcBef>
          <a:spcPts val="2100"/>
        </a:spcBef>
        <a:buFont typeface="Arial" panose="020B0604020202020204" pitchFamily="34" charset="0"/>
        <a:buChar char="•"/>
        <a:defRPr sz="1750" kern="1200">
          <a:solidFill>
            <a:schemeClr val="tx2"/>
          </a:solidFill>
          <a:latin typeface="+mn-lt"/>
          <a:ea typeface="+mn-ea"/>
          <a:cs typeface="+mn-cs"/>
        </a:defRPr>
      </a:lvl1pPr>
      <a:lvl2pPr marL="3429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2pPr>
      <a:lvl3pPr marL="5715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3pPr>
      <a:lvl4pPr marL="8001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4pPr>
      <a:lvl5pPr marL="10287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00">
          <p15:clr>
            <a:srgbClr val="C35EA4"/>
          </p15:clr>
        </p15:guide>
        <p15:guide id="2" pos="14960">
          <p15:clr>
            <a:srgbClr val="C35EA4"/>
          </p15:clr>
        </p15:guide>
        <p15:guide id="3" orient="horz" pos="400">
          <p15:clr>
            <a:srgbClr val="C35EA4"/>
          </p15:clr>
        </p15:guide>
        <p15:guide id="4" orient="horz" pos="8256">
          <p15:clr>
            <a:srgbClr val="C35EA4"/>
          </p15:clr>
        </p15:guide>
        <p15:guide id="5" pos="1536">
          <p15:clr>
            <a:srgbClr val="5ACBF0"/>
          </p15:clr>
        </p15:guide>
        <p15:guide id="6" pos="13824">
          <p15:clr>
            <a:srgbClr val="5ACBF0"/>
          </p15:clr>
        </p15:guide>
        <p15:guide id="7" orient="horz" pos="2376">
          <p15:clr>
            <a:srgbClr val="5ACBF0"/>
          </p15:clr>
        </p15:guide>
        <p15:guide id="8" orient="horz" pos="6168">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4" name="ToolsToo_Slide" descr="ToolsToo_Slide">
            <a:extLst>
              <a:ext uri="{FF2B5EF4-FFF2-40B4-BE49-F238E27FC236}">
                <a16:creationId xmlns:a16="http://schemas.microsoft.com/office/drawing/2014/main" id="{D09BF18E-5EF2-4806-A971-F3BC910F1C28}"/>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1" name="Bakgrunn">
            <a:extLst>
              <a:ext uri="{FF2B5EF4-FFF2-40B4-BE49-F238E27FC236}">
                <a16:creationId xmlns:a16="http://schemas.microsoft.com/office/drawing/2014/main" id="{671BF81B-C03F-42AE-A712-67B0A58A318F}"/>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Plassholder for tittel 1">
            <a:extLst>
              <a:ext uri="{FF2B5EF4-FFF2-40B4-BE49-F238E27FC236}">
                <a16:creationId xmlns:a16="http://schemas.microsoft.com/office/drawing/2014/main" id="{797AE598-3DEE-4AB1-A1B4-865E20BCCFA3}"/>
              </a:ext>
            </a:extLst>
          </p:cNvPr>
          <p:cNvSpPr>
            <a:spLocks noGrp="1"/>
          </p:cNvSpPr>
          <p:nvPr>
            <p:ph type="title"/>
          </p:nvPr>
        </p:nvSpPr>
        <p:spPr>
          <a:xfrm>
            <a:off x="527793" y="1603722"/>
            <a:ext cx="5282144" cy="4351338"/>
          </a:xfrm>
          <a:prstGeom prst="rect">
            <a:avLst/>
          </a:prstGeom>
        </p:spPr>
        <p:txBody>
          <a:bodyPr vert="horz" lIns="91440" tIns="45720" rIns="91440" bIns="45720" rtlCol="0" anchor="t" anchorCtr="0">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CCC6375F-BCDF-40D3-8208-1624A363CE81}"/>
              </a:ext>
            </a:extLst>
          </p:cNvPr>
          <p:cNvSpPr>
            <a:spLocks noGrp="1"/>
          </p:cNvSpPr>
          <p:nvPr>
            <p:ph type="body" idx="1"/>
          </p:nvPr>
        </p:nvSpPr>
        <p:spPr>
          <a:xfrm>
            <a:off x="6673850" y="1657350"/>
            <a:ext cx="4679950" cy="4917622"/>
          </a:xfrm>
          <a:prstGeom prst="rect">
            <a:avLst/>
          </a:prstGeom>
        </p:spPr>
        <p:txBody>
          <a:bodyPr vert="horz" lIns="91440" tIns="45720" rIns="91440" bIns="4572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TekstSylinder 8">
            <a:extLst>
              <a:ext uri="{FF2B5EF4-FFF2-40B4-BE49-F238E27FC236}">
                <a16:creationId xmlns:a16="http://schemas.microsoft.com/office/drawing/2014/main" id="{FDBE6CA8-6F9D-41E7-BCDD-6B169B963027}"/>
              </a:ext>
            </a:extLst>
          </p:cNvPr>
          <p:cNvSpPr txBox="1"/>
          <p:nvPr userDrawn="1"/>
        </p:nvSpPr>
        <p:spPr>
          <a:xfrm>
            <a:off x="526602" y="1102037"/>
            <a:ext cx="2068286" cy="323165"/>
          </a:xfrm>
          <a:prstGeom prst="rect">
            <a:avLst/>
          </a:prstGeom>
          <a:noFill/>
        </p:spPr>
        <p:txBody>
          <a:bodyPr wrap="square" rtlCol="0">
            <a:spAutoFit/>
          </a:bodyPr>
          <a:lstStyle/>
          <a:p>
            <a:r>
              <a:rPr lang="nb-NO" sz="1500" noProof="0" dirty="0">
                <a:solidFill>
                  <a:schemeClr val="bg2"/>
                </a:solidFill>
              </a:rPr>
              <a:t>2025:</a:t>
            </a:r>
          </a:p>
        </p:txBody>
      </p:sp>
      <p:sp>
        <p:nvSpPr>
          <p:cNvPr id="10" name="TekstSylinder 9">
            <a:extLst>
              <a:ext uri="{FF2B5EF4-FFF2-40B4-BE49-F238E27FC236}">
                <a16:creationId xmlns:a16="http://schemas.microsoft.com/office/drawing/2014/main" id="{ACB3214C-D7C9-4D71-A1E9-6EC4BE481DA8}"/>
              </a:ext>
            </a:extLst>
          </p:cNvPr>
          <p:cNvSpPr txBox="1"/>
          <p:nvPr userDrawn="1"/>
        </p:nvSpPr>
        <p:spPr>
          <a:xfrm>
            <a:off x="6661150" y="1097671"/>
            <a:ext cx="2068286" cy="323165"/>
          </a:xfrm>
          <a:prstGeom prst="rect">
            <a:avLst/>
          </a:prstGeom>
          <a:noFill/>
        </p:spPr>
        <p:txBody>
          <a:bodyPr wrap="square" rtlCol="0">
            <a:spAutoFit/>
          </a:bodyPr>
          <a:lstStyle/>
          <a:p>
            <a:r>
              <a:rPr lang="nb-NO" sz="1500" noProof="0" dirty="0">
                <a:solidFill>
                  <a:schemeClr val="tx2"/>
                </a:solidFill>
                <a:latin typeface="+mj-lt"/>
              </a:rPr>
              <a:t>Slik kommer vi dit:</a:t>
            </a:r>
          </a:p>
        </p:txBody>
      </p:sp>
      <p:sp>
        <p:nvSpPr>
          <p:cNvPr id="12" name="Kapitteltittel">
            <a:extLst>
              <a:ext uri="{FF2B5EF4-FFF2-40B4-BE49-F238E27FC236}">
                <a16:creationId xmlns:a16="http://schemas.microsoft.com/office/drawing/2014/main" id="{1765C083-02B1-4E52-A271-2A2A1D1AEEFA}"/>
              </a:ext>
            </a:extLst>
          </p:cNvPr>
          <p:cNvSpPr txBox="1"/>
          <p:nvPr userDrawn="1"/>
        </p:nvSpPr>
        <p:spPr>
          <a:xfrm>
            <a:off x="602802" y="6261680"/>
            <a:ext cx="2068286" cy="323165"/>
          </a:xfrm>
          <a:prstGeom prst="rect">
            <a:avLst/>
          </a:prstGeom>
          <a:noFill/>
        </p:spPr>
        <p:txBody>
          <a:bodyPr wrap="square" rtlCol="0">
            <a:spAutoFit/>
          </a:bodyPr>
          <a:lstStyle/>
          <a:p>
            <a:r>
              <a:rPr lang="nb-NO" sz="1500" b="1" noProof="0" dirty="0">
                <a:solidFill>
                  <a:schemeClr val="bg2"/>
                </a:solidFill>
              </a:rPr>
              <a:t>Pasientperspektiv</a:t>
            </a:r>
            <a:r>
              <a:rPr lang="nb-NO" sz="1500" b="1" noProof="0" dirty="0">
                <a:solidFill>
                  <a:schemeClr val="bg1"/>
                </a:solidFill>
              </a:rPr>
              <a:t>:</a:t>
            </a:r>
          </a:p>
        </p:txBody>
      </p:sp>
      <p:pic>
        <p:nvPicPr>
          <p:cNvPr id="7" name="Grafikk 6">
            <a:extLst>
              <a:ext uri="{FF2B5EF4-FFF2-40B4-BE49-F238E27FC236}">
                <a16:creationId xmlns:a16="http://schemas.microsoft.com/office/drawing/2014/main" id="{2E11361F-4A2D-48F0-BB19-6F1D3271B0F4}"/>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7500" y="6273567"/>
            <a:ext cx="265113" cy="265113"/>
          </a:xfrm>
          <a:prstGeom prst="rect">
            <a:avLst/>
          </a:prstGeom>
        </p:spPr>
      </p:pic>
    </p:spTree>
    <p:extLst>
      <p:ext uri="{BB962C8B-B14F-4D97-AF65-F5344CB8AC3E}">
        <p14:creationId xmlns:p14="http://schemas.microsoft.com/office/powerpoint/2010/main" val="1582834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txStyles>
    <p:titleStyle>
      <a:lvl1pPr algn="l" defTabSz="457200" rtl="0" eaLnBrk="1" latinLnBrk="0" hangingPunct="1">
        <a:lnSpc>
          <a:spcPct val="100000"/>
        </a:lnSpc>
        <a:spcBef>
          <a:spcPct val="0"/>
        </a:spcBef>
        <a:buNone/>
        <a:defRPr sz="4000" kern="1200">
          <a:solidFill>
            <a:schemeClr val="bg2"/>
          </a:solidFill>
          <a:latin typeface="+mj-lt"/>
          <a:ea typeface="+mj-ea"/>
          <a:cs typeface="+mj-cs"/>
        </a:defRPr>
      </a:lvl1pPr>
    </p:titleStyle>
    <p:bodyStyle>
      <a:lvl1pPr marL="0" indent="144463" algn="l" defTabSz="457200" rtl="0" eaLnBrk="1" latinLnBrk="0" hangingPunct="1">
        <a:lnSpc>
          <a:spcPts val="2100"/>
        </a:lnSpc>
        <a:spcBef>
          <a:spcPts val="2100"/>
        </a:spcBef>
        <a:buFont typeface="Arial" panose="020B0604020202020204" pitchFamily="34" charset="0"/>
        <a:buChar char="•"/>
        <a:defRPr sz="1750" kern="1200">
          <a:solidFill>
            <a:schemeClr val="tx2"/>
          </a:solidFill>
          <a:latin typeface="+mn-lt"/>
          <a:ea typeface="+mn-ea"/>
          <a:cs typeface="+mn-cs"/>
        </a:defRPr>
      </a:lvl1pPr>
      <a:lvl2pPr marL="3429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2pPr>
      <a:lvl3pPr marL="5715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3pPr>
      <a:lvl4pPr marL="8001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4pPr>
      <a:lvl5pPr marL="1028700" indent="-114300" algn="l" defTabSz="457200" rtl="0" eaLnBrk="1" latinLnBrk="0" hangingPunct="1">
        <a:lnSpc>
          <a:spcPts val="2100"/>
        </a:lnSpc>
        <a:spcBef>
          <a:spcPts val="250"/>
        </a:spcBef>
        <a:buFont typeface="Arial" panose="020B0604020202020204" pitchFamily="34" charset="0"/>
        <a:buChar char="•"/>
        <a:defRPr sz="1750" kern="120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00">
          <p15:clr>
            <a:srgbClr val="C35EA4"/>
          </p15:clr>
        </p15:guide>
        <p15:guide id="2" pos="14960">
          <p15:clr>
            <a:srgbClr val="C35EA4"/>
          </p15:clr>
        </p15:guide>
        <p15:guide id="3" orient="horz" pos="400">
          <p15:clr>
            <a:srgbClr val="C35EA4"/>
          </p15:clr>
        </p15:guide>
        <p15:guide id="4" orient="horz" pos="8256">
          <p15:clr>
            <a:srgbClr val="C35EA4"/>
          </p15:clr>
        </p15:guide>
        <p15:guide id="5" pos="1536">
          <p15:clr>
            <a:srgbClr val="5ACBF0"/>
          </p15:clr>
        </p15:guide>
        <p15:guide id="6" pos="13824">
          <p15:clr>
            <a:srgbClr val="5ACBF0"/>
          </p15:clr>
        </p15:guide>
        <p15:guide id="7" orient="horz" pos="2376">
          <p15:clr>
            <a:srgbClr val="5ACBF0"/>
          </p15:clr>
        </p15:guide>
        <p15:guide id="8" orient="horz" pos="6168">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1.bin"/><Relationship Id="rId7"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7.wmf"/><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63.png"/><Relationship Id="rId2" Type="http://schemas.openxmlformats.org/officeDocument/2006/relationships/slide" Target="slide34.xml"/><Relationship Id="rId1" Type="http://schemas.openxmlformats.org/officeDocument/2006/relationships/slideLayout" Target="../slideLayouts/slideLayout13.xml"/><Relationship Id="rId6" Type="http://schemas.openxmlformats.org/officeDocument/2006/relationships/slide" Target="slide48.xml"/><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39.svg"/><Relationship Id="rId10" Type="http://schemas.openxmlformats.org/officeDocument/2006/relationships/slide" Target="slide27.xml"/><Relationship Id="rId4" Type="http://schemas.openxmlformats.org/officeDocument/2006/relationships/slide" Target="slide18.xml"/><Relationship Id="rId9" Type="http://schemas.openxmlformats.org/officeDocument/2006/relationships/image" Target="../media/image51.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hyperlink" Target="https://intranett.helsenord.no/om-oss-felles/overordnet-unn-strategi-unn/"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55.png"/><Relationship Id="rId4" Type="http://schemas.openxmlformats.org/officeDocument/2006/relationships/image" Target="../media/image67.png"/><Relationship Id="rId9" Type="http://schemas.openxmlformats.org/officeDocument/2006/relationships/slide" Target="slide54.xml"/></Relationships>
</file>

<file path=ppt/slides/_rels/slide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4.png"/><Relationship Id="rId7" Type="http://schemas.openxmlformats.org/officeDocument/2006/relationships/slide" Target="slide54.xml"/><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UNN-strategi%202021-2025.pptx" TargetMode="Externa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55.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slide" Target="slide54.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42.png"/><Relationship Id="rId7" Type="http://schemas.openxmlformats.org/officeDocument/2006/relationships/package" Target="../embeddings/Microsoft_PowerPoint_Presentation.pptx"/><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43.png"/><Relationship Id="rId9" Type="http://schemas.openxmlformats.org/officeDocument/2006/relationships/image" Target="../media/image4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55.png"/><Relationship Id="rId2"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slide" Target="slide54.xml"/><Relationship Id="rId5" Type="http://schemas.openxmlformats.org/officeDocument/2006/relationships/image" Target="../media/image94.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sv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55.png"/><Relationship Id="rId10" Type="http://schemas.openxmlformats.org/officeDocument/2006/relationships/image" Target="../media/image49.png"/><Relationship Id="rId4" Type="http://schemas.openxmlformats.org/officeDocument/2006/relationships/image" Target="../media/image95.png"/><Relationship Id="rId9"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39.sv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55.png"/><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svg"/><Relationship Id="rId7"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77A590-1EF2-47CC-915E-F09874155018}"/>
              </a:ext>
              <a:ext uri="{C183D7F6-B498-43B3-948B-1728B52AA6E4}">
                <adec:decorative xmlns:adec="http://schemas.microsoft.com/office/drawing/2017/decorative" val="1"/>
              </a:ext>
            </a:extLst>
          </p:cNvPr>
          <p:cNvSpPr/>
          <p:nvPr/>
        </p:nvSpPr>
        <p:spPr>
          <a:xfrm>
            <a:off x="0"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14" name="Tittel 4">
            <a:extLst>
              <a:ext uri="{FF2B5EF4-FFF2-40B4-BE49-F238E27FC236}">
                <a16:creationId xmlns:a16="http://schemas.microsoft.com/office/drawing/2014/main" id="{9BACC30C-0A40-49FA-8C41-2C7020C3A6C8}"/>
              </a:ext>
            </a:extLst>
          </p:cNvPr>
          <p:cNvSpPr txBox="1">
            <a:spLocks/>
          </p:cNvSpPr>
          <p:nvPr/>
        </p:nvSpPr>
        <p:spPr>
          <a:xfrm>
            <a:off x="609600" y="5258358"/>
            <a:ext cx="10972800" cy="72008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3000" b="1" kern="1200" cap="all" spc="100" baseline="0">
                <a:solidFill>
                  <a:schemeClr val="tx1">
                    <a:lumMod val="95000"/>
                    <a:lumOff val="5000"/>
                  </a:schemeClr>
                </a:solidFill>
                <a:latin typeface="+mj-lt"/>
                <a:ea typeface="+mj-ea"/>
                <a:cs typeface="+mj-cs"/>
              </a:defRPr>
            </a:lvl1pPr>
          </a:lstStyle>
          <a:p>
            <a:pPr algn="r"/>
            <a:r>
              <a:rPr lang="nb-NO" dirty="0"/>
              <a:t>Kurs laget av Kontinuerlig forbedring</a:t>
            </a:r>
          </a:p>
        </p:txBody>
      </p:sp>
      <p:pic>
        <p:nvPicPr>
          <p:cNvPr id="9" name="Bilde 8" descr="Bilde av forsiden på UNN strategien. Viser årstallet 2025 samt en ambulansearbeider og en ambulanse">
            <a:extLst>
              <a:ext uri="{FF2B5EF4-FFF2-40B4-BE49-F238E27FC236}">
                <a16:creationId xmlns:a16="http://schemas.microsoft.com/office/drawing/2014/main" id="{21946238-3B33-48CB-832E-0B896D2699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7968" y="1813017"/>
            <a:ext cx="5203851" cy="2927166"/>
          </a:xfrm>
          <a:prstGeom prst="rect">
            <a:avLst/>
          </a:prstGeom>
        </p:spPr>
      </p:pic>
      <p:pic>
        <p:nvPicPr>
          <p:cNvPr id="12" name="Bilde 11" descr="Illustrasjonsbilde av mann som peker med pekestokk mot flipover">
            <a:extLst>
              <a:ext uri="{FF2B5EF4-FFF2-40B4-BE49-F238E27FC236}">
                <a16:creationId xmlns:a16="http://schemas.microsoft.com/office/drawing/2014/main" id="{756EE260-1959-47CE-A7D1-45C603280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336" y="1548172"/>
            <a:ext cx="3212976" cy="3212976"/>
          </a:xfrm>
          <a:prstGeom prst="rect">
            <a:avLst/>
          </a:prstGeom>
        </p:spPr>
      </p:pic>
      <p:sp>
        <p:nvSpPr>
          <p:cNvPr id="13" name="Tittel 4">
            <a:extLst>
              <a:ext uri="{FF2B5EF4-FFF2-40B4-BE49-F238E27FC236}">
                <a16:creationId xmlns:a16="http://schemas.microsoft.com/office/drawing/2014/main" id="{39B7BAFD-B7BE-4E82-AE99-E594F84152CB}"/>
              </a:ext>
            </a:extLst>
          </p:cNvPr>
          <p:cNvSpPr>
            <a:spLocks noGrp="1"/>
          </p:cNvSpPr>
          <p:nvPr>
            <p:ph type="title"/>
          </p:nvPr>
        </p:nvSpPr>
        <p:spPr>
          <a:xfrm>
            <a:off x="609600" y="558229"/>
            <a:ext cx="10972800" cy="897351"/>
          </a:xfrm>
        </p:spPr>
        <p:txBody>
          <a:bodyPr>
            <a:normAutofit/>
          </a:bodyPr>
          <a:lstStyle/>
          <a:p>
            <a:r>
              <a:rPr lang="nb-NO" sz="3600" dirty="0"/>
              <a:t>Implementering av UNN strategien</a:t>
            </a:r>
            <a:endParaRPr lang="nb-NO" dirty="0"/>
          </a:p>
        </p:txBody>
      </p:sp>
    </p:spTree>
    <p:extLst>
      <p:ext uri="{BB962C8B-B14F-4D97-AF65-F5344CB8AC3E}">
        <p14:creationId xmlns:p14="http://schemas.microsoft.com/office/powerpoint/2010/main" val="926324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955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9" name="TekstSylinder 8">
            <a:extLst>
              <a:ext uri="{FF2B5EF4-FFF2-40B4-BE49-F238E27FC236}">
                <a16:creationId xmlns:a16="http://schemas.microsoft.com/office/drawing/2014/main" id="{E5372722-D8BE-4426-99A3-972E1A79D035}"/>
              </a:ext>
            </a:extLst>
          </p:cNvPr>
          <p:cNvSpPr txBox="1"/>
          <p:nvPr/>
        </p:nvSpPr>
        <p:spPr>
          <a:xfrm>
            <a:off x="7847856" y="3692754"/>
            <a:ext cx="1800200" cy="738664"/>
          </a:xfrm>
          <a:prstGeom prst="rect">
            <a:avLst/>
          </a:prstGeom>
          <a:noFill/>
        </p:spPr>
        <p:txBody>
          <a:bodyPr wrap="square" rtlCol="0">
            <a:spAutoFit/>
          </a:bodyPr>
          <a:lstStyle/>
          <a:p>
            <a:r>
              <a:rPr lang="nb-NO" sz="1400" dirty="0"/>
              <a:t>Du bruker 18-20 minutter på denne delen</a:t>
            </a:r>
          </a:p>
        </p:txBody>
      </p:sp>
      <p:pic>
        <p:nvPicPr>
          <p:cNvPr id="10" name="Grafikk 9" descr="Stoppeklokke">
            <a:extLst>
              <a:ext uri="{FF2B5EF4-FFF2-40B4-BE49-F238E27FC236}">
                <a16:creationId xmlns:a16="http://schemas.microsoft.com/office/drawing/2014/main" id="{4D908BE4-099E-4E01-9495-74856B95C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0234" y="3744487"/>
            <a:ext cx="635198" cy="635198"/>
          </a:xfrm>
          <a:prstGeom prst="rect">
            <a:avLst/>
          </a:prstGeom>
        </p:spPr>
      </p:pic>
      <p:pic>
        <p:nvPicPr>
          <p:cNvPr id="8" name="Bilde 7">
            <a:extLst>
              <a:ext uri="{FF2B5EF4-FFF2-40B4-BE49-F238E27FC236}">
                <a16:creationId xmlns:a16="http://schemas.microsoft.com/office/drawing/2014/main" id="{851225EF-296E-45E3-863A-0C5DF4E9D93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1817827"/>
            <a:ext cx="2031325" cy="2031325"/>
          </a:xfrm>
          <a:prstGeom prst="rect">
            <a:avLst/>
          </a:prstGeom>
        </p:spPr>
      </p:pic>
      <p:sp>
        <p:nvSpPr>
          <p:cNvPr id="2" name="TekstSylinder 1">
            <a:extLst>
              <a:ext uri="{FF2B5EF4-FFF2-40B4-BE49-F238E27FC236}">
                <a16:creationId xmlns:a16="http://schemas.microsoft.com/office/drawing/2014/main" id="{3DDBE9FC-228B-4911-A08E-4A9735E58AB3}"/>
              </a:ext>
            </a:extLst>
          </p:cNvPr>
          <p:cNvSpPr txBox="1"/>
          <p:nvPr/>
        </p:nvSpPr>
        <p:spPr>
          <a:xfrm>
            <a:off x="6888088" y="4581128"/>
            <a:ext cx="4968552" cy="1354217"/>
          </a:xfrm>
          <a:prstGeom prst="rect">
            <a:avLst/>
          </a:prstGeom>
          <a:noFill/>
        </p:spPr>
        <p:txBody>
          <a:bodyPr wrap="square" rtlCol="0">
            <a:spAutoFit/>
          </a:bodyPr>
          <a:lstStyle/>
          <a:p>
            <a:r>
              <a:rPr lang="nb-NO" sz="1600" dirty="0"/>
              <a:t>Dersom du har en stor arbeidsgruppe så kan du dele i tre mindre grupper og la hver gruppe jobbe i 5 minutter med hvert sitt område og så bytte/rullere til neste område til alle tre er gjennomgått. </a:t>
            </a:r>
          </a:p>
          <a:p>
            <a:endParaRPr lang="nb-NO" dirty="0"/>
          </a:p>
        </p:txBody>
      </p:sp>
      <p:sp>
        <p:nvSpPr>
          <p:cNvPr id="7" name="TekstSylinder 6">
            <a:extLst>
              <a:ext uri="{FF2B5EF4-FFF2-40B4-BE49-F238E27FC236}">
                <a16:creationId xmlns:a16="http://schemas.microsoft.com/office/drawing/2014/main" id="{1F9979CE-ADF9-401E-AA13-976B9D85DCA4}"/>
              </a:ext>
            </a:extLst>
          </p:cNvPr>
          <p:cNvSpPr txBox="1"/>
          <p:nvPr/>
        </p:nvSpPr>
        <p:spPr>
          <a:xfrm>
            <a:off x="609600" y="1412776"/>
            <a:ext cx="5832647" cy="3970318"/>
          </a:xfrm>
          <a:prstGeom prst="rect">
            <a:avLst/>
          </a:prstGeom>
          <a:noFill/>
        </p:spPr>
        <p:txBody>
          <a:bodyPr wrap="square" rtlCol="0">
            <a:spAutoFit/>
          </a:bodyPr>
          <a:lstStyle/>
          <a:p>
            <a:pPr marL="285750" indent="-285750">
              <a:buFont typeface="Arial" panose="020B0604020202020204" pitchFamily="34" charset="0"/>
              <a:buChar char="•"/>
            </a:pPr>
            <a:r>
              <a:rPr lang="nb-NO" dirty="0"/>
              <a:t>Ta for dere de tre «Slik kommer vi dit» forslagene som fikk flest poeng som nå har sine 3 områder på </a:t>
            </a:r>
            <a:r>
              <a:rPr lang="nb-NO" dirty="0" err="1"/>
              <a:t>whiteboard</a:t>
            </a:r>
            <a:r>
              <a:rPr lang="nb-NO" dirty="0"/>
              <a:t>-tavla (eller </a:t>
            </a:r>
            <a:r>
              <a:rPr lang="nb-NO" dirty="0" err="1"/>
              <a:t>flip</a:t>
            </a:r>
            <a:r>
              <a:rPr lang="nb-NO" dirty="0"/>
              <a:t> </a:t>
            </a:r>
            <a:r>
              <a:rPr lang="nb-NO" dirty="0" err="1"/>
              <a:t>overe</a:t>
            </a:r>
            <a:r>
              <a:rPr lang="nb-NO" dirty="0"/>
              <a:t>).</a:t>
            </a:r>
          </a:p>
          <a:p>
            <a:endParaRPr lang="nb-NO" dirty="0"/>
          </a:p>
          <a:p>
            <a:pPr marL="285750" indent="-285750">
              <a:buFont typeface="Arial" panose="020B0604020202020204" pitchFamily="34" charset="0"/>
              <a:buChar char="•"/>
            </a:pPr>
            <a:r>
              <a:rPr lang="nb-NO" dirty="0"/>
              <a:t>Spør gruppa «Hvordan kan vi bedre…..» til hvert av de «Slik kommer vi dit» forslagene. Be deltakeren skrive ned så mange ideer de kommer på. En ide til forbedring per gul lapp. Bruk 5 minutter på hvert «Slik kommer vi dit» forsalg.  La ideene være så konkrete som mulig. Noe som vi kan teste ut (gjøre). </a:t>
            </a:r>
          </a:p>
          <a:p>
            <a:endParaRPr lang="nb-NO" dirty="0"/>
          </a:p>
          <a:p>
            <a:pPr marL="285750" indent="-285750">
              <a:buFont typeface="Arial" panose="020B0604020202020204" pitchFamily="34" charset="0"/>
              <a:buChar char="•"/>
            </a:pPr>
            <a:r>
              <a:rPr lang="nb-NO" dirty="0"/>
              <a:t>Heng lappene på tavla opp under hvert sitt «Slik kommer vi dit» forslag. Kast likelydende lapper/ideer.</a:t>
            </a:r>
          </a:p>
          <a:p>
            <a:endParaRPr lang="nb-NO" dirty="0"/>
          </a:p>
        </p:txBody>
      </p:sp>
      <p:sp>
        <p:nvSpPr>
          <p:cNvPr id="5" name="Tittel 4"/>
          <p:cNvSpPr>
            <a:spLocks noGrp="1"/>
          </p:cNvSpPr>
          <p:nvPr>
            <p:ph type="title"/>
          </p:nvPr>
        </p:nvSpPr>
        <p:spPr>
          <a:xfrm>
            <a:off x="609600" y="332656"/>
            <a:ext cx="11103024" cy="998562"/>
          </a:xfrm>
        </p:spPr>
        <p:txBody>
          <a:bodyPr>
            <a:normAutofit/>
          </a:bodyPr>
          <a:lstStyle/>
          <a:p>
            <a:r>
              <a:rPr lang="nb-NO" sz="3200" dirty="0"/>
              <a:t>Få fram ideer til forbedring</a:t>
            </a:r>
          </a:p>
        </p:txBody>
      </p:sp>
    </p:spTree>
    <p:extLst>
      <p:ext uri="{BB962C8B-B14F-4D97-AF65-F5344CB8AC3E}">
        <p14:creationId xmlns:p14="http://schemas.microsoft.com/office/powerpoint/2010/main" val="2450080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1727"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9" name="TekstSylinder 8">
            <a:extLst>
              <a:ext uri="{FF2B5EF4-FFF2-40B4-BE49-F238E27FC236}">
                <a16:creationId xmlns:a16="http://schemas.microsoft.com/office/drawing/2014/main" id="{E5372722-D8BE-4426-99A3-972E1A79D035}"/>
              </a:ext>
            </a:extLst>
          </p:cNvPr>
          <p:cNvSpPr txBox="1"/>
          <p:nvPr/>
        </p:nvSpPr>
        <p:spPr>
          <a:xfrm>
            <a:off x="9634232" y="3438320"/>
            <a:ext cx="1800200" cy="738664"/>
          </a:xfrm>
          <a:prstGeom prst="rect">
            <a:avLst/>
          </a:prstGeom>
          <a:noFill/>
        </p:spPr>
        <p:txBody>
          <a:bodyPr wrap="square" rtlCol="0">
            <a:spAutoFit/>
          </a:bodyPr>
          <a:lstStyle/>
          <a:p>
            <a:r>
              <a:rPr lang="nb-NO" sz="1400" dirty="0"/>
              <a:t>Du bruker 10-15 minutter på denne delen</a:t>
            </a:r>
          </a:p>
        </p:txBody>
      </p:sp>
      <p:pic>
        <p:nvPicPr>
          <p:cNvPr id="59" name="Grafikk 58" descr="Stoppeklokke">
            <a:extLst>
              <a:ext uri="{FF2B5EF4-FFF2-40B4-BE49-F238E27FC236}">
                <a16:creationId xmlns:a16="http://schemas.microsoft.com/office/drawing/2014/main" id="{2399070A-CAE1-4A22-A58C-AB90110A58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6062" y="3411836"/>
            <a:ext cx="635198" cy="635198"/>
          </a:xfrm>
          <a:prstGeom prst="rect">
            <a:avLst/>
          </a:prstGeom>
        </p:spPr>
      </p:pic>
      <p:pic>
        <p:nvPicPr>
          <p:cNvPr id="8" name="Bilde 7">
            <a:extLst>
              <a:ext uri="{FF2B5EF4-FFF2-40B4-BE49-F238E27FC236}">
                <a16:creationId xmlns:a16="http://schemas.microsoft.com/office/drawing/2014/main" id="{851225EF-296E-45E3-863A-0C5DF4E9D93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344" y="1397675"/>
            <a:ext cx="2031325" cy="2031325"/>
          </a:xfrm>
          <a:prstGeom prst="rect">
            <a:avLst/>
          </a:prstGeom>
        </p:spPr>
      </p:pic>
      <p:pic>
        <p:nvPicPr>
          <p:cNvPr id="10" name="Bilde 9">
            <a:extLst>
              <a:ext uri="{FF2B5EF4-FFF2-40B4-BE49-F238E27FC236}">
                <a16:creationId xmlns:a16="http://schemas.microsoft.com/office/drawing/2014/main" id="{ECB1AA6B-9DE0-4484-BE4B-4FEB855C9F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66612" y="4450823"/>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Bilde 10">
            <a:extLst>
              <a:ext uri="{FF2B5EF4-FFF2-40B4-BE49-F238E27FC236}">
                <a16:creationId xmlns:a16="http://schemas.microsoft.com/office/drawing/2014/main" id="{A27CCED8-8696-4AF3-B53B-392393123B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47946" y="4980743"/>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Bilde 11">
            <a:extLst>
              <a:ext uri="{FF2B5EF4-FFF2-40B4-BE49-F238E27FC236}">
                <a16:creationId xmlns:a16="http://schemas.microsoft.com/office/drawing/2014/main" id="{ACB4DB27-B608-48CC-A514-FA81FA3EDF5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747421" y="5134007"/>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Bilde 12">
            <a:extLst>
              <a:ext uri="{FF2B5EF4-FFF2-40B4-BE49-F238E27FC236}">
                <a16:creationId xmlns:a16="http://schemas.microsoft.com/office/drawing/2014/main" id="{092B7D58-E985-40F3-A035-15D1F5D988E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43128" y="4573597"/>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Bilde 13">
            <a:extLst>
              <a:ext uri="{FF2B5EF4-FFF2-40B4-BE49-F238E27FC236}">
                <a16:creationId xmlns:a16="http://schemas.microsoft.com/office/drawing/2014/main" id="{E3EE2737-19FF-4A80-A6A0-50FE8E2235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90097" y="4451364"/>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Bilde 14">
            <a:extLst>
              <a:ext uri="{FF2B5EF4-FFF2-40B4-BE49-F238E27FC236}">
                <a16:creationId xmlns:a16="http://schemas.microsoft.com/office/drawing/2014/main" id="{B6CC7097-0D9F-46B2-BFD7-AAF4237F923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28511" y="5372980"/>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Bilde 15">
            <a:extLst>
              <a:ext uri="{FF2B5EF4-FFF2-40B4-BE49-F238E27FC236}">
                <a16:creationId xmlns:a16="http://schemas.microsoft.com/office/drawing/2014/main" id="{0518DA3A-531F-4F94-A9C5-CE8CC0CD6F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14145" y="5558713"/>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Bilde 16">
            <a:extLst>
              <a:ext uri="{FF2B5EF4-FFF2-40B4-BE49-F238E27FC236}">
                <a16:creationId xmlns:a16="http://schemas.microsoft.com/office/drawing/2014/main" id="{E26F3090-9D08-4DC8-8C69-ACB58B59E5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4837" y="5436104"/>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Bilde 17">
            <a:extLst>
              <a:ext uri="{FF2B5EF4-FFF2-40B4-BE49-F238E27FC236}">
                <a16:creationId xmlns:a16="http://schemas.microsoft.com/office/drawing/2014/main" id="{369E5107-865B-4EC0-AB1F-8287276DB5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9664" y="4813556"/>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Bilde 18">
            <a:extLst>
              <a:ext uri="{FF2B5EF4-FFF2-40B4-BE49-F238E27FC236}">
                <a16:creationId xmlns:a16="http://schemas.microsoft.com/office/drawing/2014/main" id="{C9FB64CC-08B6-470F-B9D1-873729F594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6497" y="4857297"/>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Bilde 19">
            <a:extLst>
              <a:ext uri="{FF2B5EF4-FFF2-40B4-BE49-F238E27FC236}">
                <a16:creationId xmlns:a16="http://schemas.microsoft.com/office/drawing/2014/main" id="{D5154EA5-4239-4A41-8CE9-1E7507D934E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5264" y="4488319"/>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Bilde 20">
            <a:extLst>
              <a:ext uri="{FF2B5EF4-FFF2-40B4-BE49-F238E27FC236}">
                <a16:creationId xmlns:a16="http://schemas.microsoft.com/office/drawing/2014/main" id="{AFA3BE4E-4977-4E63-8F72-417F7CFA67A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8077" y="5572959"/>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Bilde 21">
            <a:extLst>
              <a:ext uri="{FF2B5EF4-FFF2-40B4-BE49-F238E27FC236}">
                <a16:creationId xmlns:a16="http://schemas.microsoft.com/office/drawing/2014/main" id="{5017089A-ACD9-4D58-99CE-DB67AEC9905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17125" y="5345468"/>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Bilde 22">
            <a:extLst>
              <a:ext uri="{FF2B5EF4-FFF2-40B4-BE49-F238E27FC236}">
                <a16:creationId xmlns:a16="http://schemas.microsoft.com/office/drawing/2014/main" id="{B33AAA04-6D48-42BA-85FF-F63A22C179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20118" y="4415360"/>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Bilde 23">
            <a:extLst>
              <a:ext uri="{FF2B5EF4-FFF2-40B4-BE49-F238E27FC236}">
                <a16:creationId xmlns:a16="http://schemas.microsoft.com/office/drawing/2014/main" id="{88D77DDF-6545-4A9B-A67F-99FC3E87EB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318239" y="5052683"/>
            <a:ext cx="535017" cy="50307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Bilde 24">
            <a:extLst>
              <a:ext uri="{FF2B5EF4-FFF2-40B4-BE49-F238E27FC236}">
                <a16:creationId xmlns:a16="http://schemas.microsoft.com/office/drawing/2014/main" id="{5C068B27-2C5C-4BFC-8E4C-CC8E1A35D33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82520" y="5436104"/>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Bilde 25">
            <a:extLst>
              <a:ext uri="{FF2B5EF4-FFF2-40B4-BE49-F238E27FC236}">
                <a16:creationId xmlns:a16="http://schemas.microsoft.com/office/drawing/2014/main" id="{E4457FE3-41E2-4E2D-AFD1-387629E7B4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35061" y="4589075"/>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Bilde 26">
            <a:extLst>
              <a:ext uri="{FF2B5EF4-FFF2-40B4-BE49-F238E27FC236}">
                <a16:creationId xmlns:a16="http://schemas.microsoft.com/office/drawing/2014/main" id="{788120ED-E1FE-461F-A1AC-5332BB56960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17274" y="4869923"/>
            <a:ext cx="523688" cy="49242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Bindepunkt 2">
            <a:extLst>
              <a:ext uri="{FF2B5EF4-FFF2-40B4-BE49-F238E27FC236}">
                <a16:creationId xmlns:a16="http://schemas.microsoft.com/office/drawing/2014/main" id="{B95EC968-52E5-47CA-B394-A9D5B8B3A760}"/>
              </a:ext>
              <a:ext uri="{C183D7F6-B498-43B3-948B-1728B52AA6E4}">
                <adec:decorative xmlns:adec="http://schemas.microsoft.com/office/drawing/2017/decorative" val="1"/>
              </a:ext>
            </a:extLst>
          </p:cNvPr>
          <p:cNvSpPr/>
          <p:nvPr/>
        </p:nvSpPr>
        <p:spPr>
          <a:xfrm flipV="1">
            <a:off x="200572" y="4784343"/>
            <a:ext cx="72008" cy="80392"/>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0" name="Bindepunkt 29">
            <a:extLst>
              <a:ext uri="{FF2B5EF4-FFF2-40B4-BE49-F238E27FC236}">
                <a16:creationId xmlns:a16="http://schemas.microsoft.com/office/drawing/2014/main" id="{735386A1-D809-4B8C-B3A0-9948E206E0A9}"/>
              </a:ext>
              <a:ext uri="{C183D7F6-B498-43B3-948B-1728B52AA6E4}">
                <adec:decorative xmlns:adec="http://schemas.microsoft.com/office/drawing/2017/decorative" val="1"/>
              </a:ext>
            </a:extLst>
          </p:cNvPr>
          <p:cNvSpPr/>
          <p:nvPr/>
        </p:nvSpPr>
        <p:spPr>
          <a:xfrm>
            <a:off x="378331" y="4777172"/>
            <a:ext cx="72008" cy="71616"/>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1" name="Bindepunkt 30">
            <a:extLst>
              <a:ext uri="{FF2B5EF4-FFF2-40B4-BE49-F238E27FC236}">
                <a16:creationId xmlns:a16="http://schemas.microsoft.com/office/drawing/2014/main" id="{78F16986-151B-48D0-B14C-969CF83016B6}"/>
              </a:ext>
              <a:ext uri="{C183D7F6-B498-43B3-948B-1728B52AA6E4}">
                <adec:decorative xmlns:adec="http://schemas.microsoft.com/office/drawing/2017/decorative" val="1"/>
              </a:ext>
            </a:extLst>
          </p:cNvPr>
          <p:cNvSpPr/>
          <p:nvPr/>
        </p:nvSpPr>
        <p:spPr>
          <a:xfrm>
            <a:off x="270891" y="467728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2" name="Bindepunkt 31">
            <a:extLst>
              <a:ext uri="{FF2B5EF4-FFF2-40B4-BE49-F238E27FC236}">
                <a16:creationId xmlns:a16="http://schemas.microsoft.com/office/drawing/2014/main" id="{A0739061-0158-4214-9330-33499083944D}"/>
              </a:ext>
              <a:ext uri="{C183D7F6-B498-43B3-948B-1728B52AA6E4}">
                <adec:decorative xmlns:adec="http://schemas.microsoft.com/office/drawing/2017/decorative" val="1"/>
              </a:ext>
            </a:extLst>
          </p:cNvPr>
          <p:cNvSpPr/>
          <p:nvPr/>
        </p:nvSpPr>
        <p:spPr>
          <a:xfrm>
            <a:off x="1454432" y="5080130"/>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3" name="Bindepunkt 32">
            <a:extLst>
              <a:ext uri="{FF2B5EF4-FFF2-40B4-BE49-F238E27FC236}">
                <a16:creationId xmlns:a16="http://schemas.microsoft.com/office/drawing/2014/main" id="{F0F2A8C1-C11C-49D4-884C-7D7FCCA4BD0D}"/>
              </a:ext>
              <a:ext uri="{C183D7F6-B498-43B3-948B-1728B52AA6E4}">
                <adec:decorative xmlns:adec="http://schemas.microsoft.com/office/drawing/2017/decorative" val="1"/>
              </a:ext>
            </a:extLst>
          </p:cNvPr>
          <p:cNvSpPr/>
          <p:nvPr/>
        </p:nvSpPr>
        <p:spPr>
          <a:xfrm>
            <a:off x="966477" y="5719826"/>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4" name="Bindepunkt 33">
            <a:extLst>
              <a:ext uri="{FF2B5EF4-FFF2-40B4-BE49-F238E27FC236}">
                <a16:creationId xmlns:a16="http://schemas.microsoft.com/office/drawing/2014/main" id="{B3A9A9F4-69E6-40B3-9AB9-F47748E07127}"/>
              </a:ext>
              <a:ext uri="{C183D7F6-B498-43B3-948B-1728B52AA6E4}">
                <adec:decorative xmlns:adec="http://schemas.microsoft.com/office/drawing/2017/decorative" val="1"/>
              </a:ext>
            </a:extLst>
          </p:cNvPr>
          <p:cNvSpPr/>
          <p:nvPr/>
        </p:nvSpPr>
        <p:spPr>
          <a:xfrm>
            <a:off x="2923624" y="5776954"/>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5" name="Bindepunkt 34">
            <a:extLst>
              <a:ext uri="{FF2B5EF4-FFF2-40B4-BE49-F238E27FC236}">
                <a16:creationId xmlns:a16="http://schemas.microsoft.com/office/drawing/2014/main" id="{150309E6-CEB3-444F-91D6-F4963E47F009}"/>
              </a:ext>
              <a:ext uri="{C183D7F6-B498-43B3-948B-1728B52AA6E4}">
                <adec:decorative xmlns:adec="http://schemas.microsoft.com/office/drawing/2017/decorative" val="1"/>
              </a:ext>
            </a:extLst>
          </p:cNvPr>
          <p:cNvSpPr/>
          <p:nvPr/>
        </p:nvSpPr>
        <p:spPr>
          <a:xfrm>
            <a:off x="3623759" y="5256084"/>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6" name="Bindepunkt 35">
            <a:extLst>
              <a:ext uri="{FF2B5EF4-FFF2-40B4-BE49-F238E27FC236}">
                <a16:creationId xmlns:a16="http://schemas.microsoft.com/office/drawing/2014/main" id="{15779382-AFE1-49CD-82DB-A3A05CBFDF3F}"/>
              </a:ext>
              <a:ext uri="{C183D7F6-B498-43B3-948B-1728B52AA6E4}">
                <adec:decorative xmlns:adec="http://schemas.microsoft.com/office/drawing/2017/decorative" val="1"/>
              </a:ext>
            </a:extLst>
          </p:cNvPr>
          <p:cNvSpPr/>
          <p:nvPr/>
        </p:nvSpPr>
        <p:spPr>
          <a:xfrm>
            <a:off x="3450523" y="5285428"/>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7" name="Bindepunkt 36">
            <a:extLst>
              <a:ext uri="{FF2B5EF4-FFF2-40B4-BE49-F238E27FC236}">
                <a16:creationId xmlns:a16="http://schemas.microsoft.com/office/drawing/2014/main" id="{0B80E68E-031B-45B5-8880-EC11A0CD0B8A}"/>
              </a:ext>
              <a:ext uri="{C183D7F6-B498-43B3-948B-1728B52AA6E4}">
                <adec:decorative xmlns:adec="http://schemas.microsoft.com/office/drawing/2017/decorative" val="1"/>
              </a:ext>
            </a:extLst>
          </p:cNvPr>
          <p:cNvSpPr/>
          <p:nvPr/>
        </p:nvSpPr>
        <p:spPr>
          <a:xfrm>
            <a:off x="3615485" y="5364096"/>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8" name="Bindepunkt 37">
            <a:extLst>
              <a:ext uri="{FF2B5EF4-FFF2-40B4-BE49-F238E27FC236}">
                <a16:creationId xmlns:a16="http://schemas.microsoft.com/office/drawing/2014/main" id="{6B630A50-15D6-4DCC-9F32-E8FC69292F10}"/>
              </a:ext>
              <a:ext uri="{C183D7F6-B498-43B3-948B-1728B52AA6E4}">
                <adec:decorative xmlns:adec="http://schemas.microsoft.com/office/drawing/2017/decorative" val="1"/>
              </a:ext>
            </a:extLst>
          </p:cNvPr>
          <p:cNvSpPr/>
          <p:nvPr/>
        </p:nvSpPr>
        <p:spPr>
          <a:xfrm>
            <a:off x="3124091" y="4858395"/>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9" name="Bindepunkt 38">
            <a:extLst>
              <a:ext uri="{FF2B5EF4-FFF2-40B4-BE49-F238E27FC236}">
                <a16:creationId xmlns:a16="http://schemas.microsoft.com/office/drawing/2014/main" id="{D706CB1F-9F76-42A5-9115-F106BEA1C3F8}"/>
              </a:ext>
              <a:ext uri="{C183D7F6-B498-43B3-948B-1728B52AA6E4}">
                <adec:decorative xmlns:adec="http://schemas.microsoft.com/office/drawing/2017/decorative" val="1"/>
              </a:ext>
            </a:extLst>
          </p:cNvPr>
          <p:cNvSpPr/>
          <p:nvPr/>
        </p:nvSpPr>
        <p:spPr>
          <a:xfrm>
            <a:off x="4180125" y="4504448"/>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0" name="Bindepunkt 39">
            <a:extLst>
              <a:ext uri="{FF2B5EF4-FFF2-40B4-BE49-F238E27FC236}">
                <a16:creationId xmlns:a16="http://schemas.microsoft.com/office/drawing/2014/main" id="{D45F3302-CB0A-4B3F-8A3A-218B81164F15}"/>
              </a:ext>
              <a:ext uri="{C183D7F6-B498-43B3-948B-1728B52AA6E4}">
                <adec:decorative xmlns:adec="http://schemas.microsoft.com/office/drawing/2017/decorative" val="1"/>
              </a:ext>
            </a:extLst>
          </p:cNvPr>
          <p:cNvSpPr/>
          <p:nvPr/>
        </p:nvSpPr>
        <p:spPr>
          <a:xfrm>
            <a:off x="4064831" y="449479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1" name="Bindepunkt 40">
            <a:extLst>
              <a:ext uri="{FF2B5EF4-FFF2-40B4-BE49-F238E27FC236}">
                <a16:creationId xmlns:a16="http://schemas.microsoft.com/office/drawing/2014/main" id="{77649E44-07E3-4341-B506-37CAD6F591AD}"/>
              </a:ext>
              <a:ext uri="{C183D7F6-B498-43B3-948B-1728B52AA6E4}">
                <adec:decorative xmlns:adec="http://schemas.microsoft.com/office/drawing/2017/decorative" val="1"/>
              </a:ext>
            </a:extLst>
          </p:cNvPr>
          <p:cNvSpPr/>
          <p:nvPr/>
        </p:nvSpPr>
        <p:spPr>
          <a:xfrm>
            <a:off x="4437213" y="5238116"/>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2" name="Bindepunkt 41">
            <a:extLst>
              <a:ext uri="{FF2B5EF4-FFF2-40B4-BE49-F238E27FC236}">
                <a16:creationId xmlns:a16="http://schemas.microsoft.com/office/drawing/2014/main" id="{1CA561D3-FFA0-491F-9AD5-BD8B46A34929}"/>
              </a:ext>
              <a:ext uri="{C183D7F6-B498-43B3-948B-1728B52AA6E4}">
                <adec:decorative xmlns:adec="http://schemas.microsoft.com/office/drawing/2017/decorative" val="1"/>
              </a:ext>
            </a:extLst>
          </p:cNvPr>
          <p:cNvSpPr/>
          <p:nvPr/>
        </p:nvSpPr>
        <p:spPr>
          <a:xfrm>
            <a:off x="5864466" y="5520981"/>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3" name="Bindepunkt 42">
            <a:extLst>
              <a:ext uri="{FF2B5EF4-FFF2-40B4-BE49-F238E27FC236}">
                <a16:creationId xmlns:a16="http://schemas.microsoft.com/office/drawing/2014/main" id="{82BCCAED-96F2-46F6-83AC-4067130FE5D0}"/>
              </a:ext>
              <a:ext uri="{C183D7F6-B498-43B3-948B-1728B52AA6E4}">
                <adec:decorative xmlns:adec="http://schemas.microsoft.com/office/drawing/2017/decorative" val="1"/>
              </a:ext>
            </a:extLst>
          </p:cNvPr>
          <p:cNvSpPr/>
          <p:nvPr/>
        </p:nvSpPr>
        <p:spPr>
          <a:xfrm>
            <a:off x="5773207" y="5328673"/>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4" name="Bindepunkt 43">
            <a:extLst>
              <a:ext uri="{FF2B5EF4-FFF2-40B4-BE49-F238E27FC236}">
                <a16:creationId xmlns:a16="http://schemas.microsoft.com/office/drawing/2014/main" id="{165FF376-4946-48E5-8466-599C6682D778}"/>
              </a:ext>
              <a:ext uri="{C183D7F6-B498-43B3-948B-1728B52AA6E4}">
                <adec:decorative xmlns:adec="http://schemas.microsoft.com/office/drawing/2017/decorative" val="1"/>
              </a:ext>
            </a:extLst>
          </p:cNvPr>
          <p:cNvSpPr/>
          <p:nvPr/>
        </p:nvSpPr>
        <p:spPr>
          <a:xfrm>
            <a:off x="5859377" y="5380219"/>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5" name="Bindepunkt 44">
            <a:extLst>
              <a:ext uri="{FF2B5EF4-FFF2-40B4-BE49-F238E27FC236}">
                <a16:creationId xmlns:a16="http://schemas.microsoft.com/office/drawing/2014/main" id="{7864197A-CC7A-47B3-9549-E5C6CCD0FDB5}"/>
              </a:ext>
              <a:ext uri="{C183D7F6-B498-43B3-948B-1728B52AA6E4}">
                <adec:decorative xmlns:adec="http://schemas.microsoft.com/office/drawing/2017/decorative" val="1"/>
              </a:ext>
            </a:extLst>
          </p:cNvPr>
          <p:cNvSpPr/>
          <p:nvPr/>
        </p:nvSpPr>
        <p:spPr>
          <a:xfrm>
            <a:off x="7284449" y="5681461"/>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6" name="Bindepunkt 45">
            <a:extLst>
              <a:ext uri="{FF2B5EF4-FFF2-40B4-BE49-F238E27FC236}">
                <a16:creationId xmlns:a16="http://schemas.microsoft.com/office/drawing/2014/main" id="{78EDC67C-F76D-4612-AE86-E4F7CD38B70F}"/>
              </a:ext>
              <a:ext uri="{C183D7F6-B498-43B3-948B-1728B52AA6E4}">
                <adec:decorative xmlns:adec="http://schemas.microsoft.com/office/drawing/2017/decorative" val="1"/>
              </a:ext>
            </a:extLst>
          </p:cNvPr>
          <p:cNvSpPr/>
          <p:nvPr/>
        </p:nvSpPr>
        <p:spPr>
          <a:xfrm>
            <a:off x="7645060" y="4741168"/>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7" name="Bindepunkt 46">
            <a:extLst>
              <a:ext uri="{FF2B5EF4-FFF2-40B4-BE49-F238E27FC236}">
                <a16:creationId xmlns:a16="http://schemas.microsoft.com/office/drawing/2014/main" id="{2037BA9E-1AC1-47E0-822D-94B5797D1B4C}"/>
              </a:ext>
              <a:ext uri="{C183D7F6-B498-43B3-948B-1728B52AA6E4}">
                <adec:decorative xmlns:adec="http://schemas.microsoft.com/office/drawing/2017/decorative" val="1"/>
              </a:ext>
            </a:extLst>
          </p:cNvPr>
          <p:cNvSpPr/>
          <p:nvPr/>
        </p:nvSpPr>
        <p:spPr>
          <a:xfrm>
            <a:off x="5787369" y="5455480"/>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0" name="Bindepunkt 49">
            <a:extLst>
              <a:ext uri="{FF2B5EF4-FFF2-40B4-BE49-F238E27FC236}">
                <a16:creationId xmlns:a16="http://schemas.microsoft.com/office/drawing/2014/main" id="{FE25C825-1A65-4006-8280-A5576BED4E52}"/>
              </a:ext>
              <a:ext uri="{C183D7F6-B498-43B3-948B-1728B52AA6E4}">
                <adec:decorative xmlns:adec="http://schemas.microsoft.com/office/drawing/2017/decorative" val="1"/>
              </a:ext>
            </a:extLst>
          </p:cNvPr>
          <p:cNvSpPr/>
          <p:nvPr/>
        </p:nvSpPr>
        <p:spPr>
          <a:xfrm>
            <a:off x="3520579" y="5213420"/>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1" name="Bindepunkt 50">
            <a:extLst>
              <a:ext uri="{FF2B5EF4-FFF2-40B4-BE49-F238E27FC236}">
                <a16:creationId xmlns:a16="http://schemas.microsoft.com/office/drawing/2014/main" id="{A5575C1C-94E3-43C0-897B-5C5059F28D6D}"/>
              </a:ext>
              <a:ext uri="{C183D7F6-B498-43B3-948B-1728B52AA6E4}">
                <adec:decorative xmlns:adec="http://schemas.microsoft.com/office/drawing/2017/decorative" val="1"/>
              </a:ext>
            </a:extLst>
          </p:cNvPr>
          <p:cNvSpPr/>
          <p:nvPr/>
        </p:nvSpPr>
        <p:spPr>
          <a:xfrm>
            <a:off x="7522312" y="466157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2" name="Bindepunkt 51">
            <a:extLst>
              <a:ext uri="{FF2B5EF4-FFF2-40B4-BE49-F238E27FC236}">
                <a16:creationId xmlns:a16="http://schemas.microsoft.com/office/drawing/2014/main" id="{58553793-C52B-4E39-913A-516417F047B1}"/>
              </a:ext>
              <a:ext uri="{C183D7F6-B498-43B3-948B-1728B52AA6E4}">
                <adec:decorative xmlns:adec="http://schemas.microsoft.com/office/drawing/2017/decorative" val="1"/>
              </a:ext>
            </a:extLst>
          </p:cNvPr>
          <p:cNvSpPr/>
          <p:nvPr/>
        </p:nvSpPr>
        <p:spPr>
          <a:xfrm>
            <a:off x="3021752" y="4889498"/>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3" name="Bindepunkt 52">
            <a:extLst>
              <a:ext uri="{FF2B5EF4-FFF2-40B4-BE49-F238E27FC236}">
                <a16:creationId xmlns:a16="http://schemas.microsoft.com/office/drawing/2014/main" id="{B84152C7-C75B-4E1C-9D5E-7FF898DC0E15}"/>
              </a:ext>
              <a:ext uri="{C183D7F6-B498-43B3-948B-1728B52AA6E4}">
                <adec:decorative xmlns:adec="http://schemas.microsoft.com/office/drawing/2017/decorative" val="1"/>
              </a:ext>
            </a:extLst>
          </p:cNvPr>
          <p:cNvSpPr/>
          <p:nvPr/>
        </p:nvSpPr>
        <p:spPr>
          <a:xfrm>
            <a:off x="6094420" y="454045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4" name="Bindepunkt 53">
            <a:extLst>
              <a:ext uri="{FF2B5EF4-FFF2-40B4-BE49-F238E27FC236}">
                <a16:creationId xmlns:a16="http://schemas.microsoft.com/office/drawing/2014/main" id="{32F170C4-71E9-4736-AA94-FD738A6B8C9B}"/>
              </a:ext>
              <a:ext uri="{C183D7F6-B498-43B3-948B-1728B52AA6E4}">
                <adec:decorative xmlns:adec="http://schemas.microsoft.com/office/drawing/2017/decorative" val="1"/>
              </a:ext>
            </a:extLst>
          </p:cNvPr>
          <p:cNvSpPr/>
          <p:nvPr/>
        </p:nvSpPr>
        <p:spPr>
          <a:xfrm>
            <a:off x="3068405" y="4799283"/>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5" name="Bindepunkt 54">
            <a:extLst>
              <a:ext uri="{FF2B5EF4-FFF2-40B4-BE49-F238E27FC236}">
                <a16:creationId xmlns:a16="http://schemas.microsoft.com/office/drawing/2014/main" id="{4E78CB94-0AD6-40CD-B2C9-FAD03C251F63}"/>
              </a:ext>
              <a:ext uri="{C183D7F6-B498-43B3-948B-1728B52AA6E4}">
                <adec:decorative xmlns:adec="http://schemas.microsoft.com/office/drawing/2017/decorative" val="1"/>
              </a:ext>
            </a:extLst>
          </p:cNvPr>
          <p:cNvSpPr/>
          <p:nvPr/>
        </p:nvSpPr>
        <p:spPr>
          <a:xfrm>
            <a:off x="3542694" y="5327544"/>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6" name="Bindepunkt 55">
            <a:extLst>
              <a:ext uri="{FF2B5EF4-FFF2-40B4-BE49-F238E27FC236}">
                <a16:creationId xmlns:a16="http://schemas.microsoft.com/office/drawing/2014/main" id="{D0FA4232-DE17-4FD3-95C1-38809D6A075F}"/>
              </a:ext>
              <a:ext uri="{C183D7F6-B498-43B3-948B-1728B52AA6E4}">
                <adec:decorative xmlns:adec="http://schemas.microsoft.com/office/drawing/2017/decorative" val="1"/>
              </a:ext>
            </a:extLst>
          </p:cNvPr>
          <p:cNvSpPr/>
          <p:nvPr/>
        </p:nvSpPr>
        <p:spPr>
          <a:xfrm>
            <a:off x="1847040" y="5830817"/>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7" name="Bindepunkt 56">
            <a:extLst>
              <a:ext uri="{FF2B5EF4-FFF2-40B4-BE49-F238E27FC236}">
                <a16:creationId xmlns:a16="http://schemas.microsoft.com/office/drawing/2014/main" id="{8FF46D78-46BC-457C-AF81-15A1C7E5DE4B}"/>
              </a:ext>
              <a:ext uri="{C183D7F6-B498-43B3-948B-1728B52AA6E4}">
                <adec:decorative xmlns:adec="http://schemas.microsoft.com/office/drawing/2017/decorative" val="1"/>
              </a:ext>
            </a:extLst>
          </p:cNvPr>
          <p:cNvSpPr/>
          <p:nvPr/>
        </p:nvSpPr>
        <p:spPr>
          <a:xfrm>
            <a:off x="1435652" y="4965254"/>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8" name="Bindepunkt 57">
            <a:extLst>
              <a:ext uri="{FF2B5EF4-FFF2-40B4-BE49-F238E27FC236}">
                <a16:creationId xmlns:a16="http://schemas.microsoft.com/office/drawing/2014/main" id="{57A3518A-B547-419C-AA9B-81E2049B37F8}"/>
              </a:ext>
              <a:ext uri="{C183D7F6-B498-43B3-948B-1728B52AA6E4}">
                <adec:decorative xmlns:adec="http://schemas.microsoft.com/office/drawing/2017/decorative" val="1"/>
              </a:ext>
            </a:extLst>
          </p:cNvPr>
          <p:cNvSpPr/>
          <p:nvPr/>
        </p:nvSpPr>
        <p:spPr>
          <a:xfrm>
            <a:off x="316182" y="4814755"/>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pic>
        <p:nvPicPr>
          <p:cNvPr id="48" name="Bilde 47">
            <a:extLst>
              <a:ext uri="{FF2B5EF4-FFF2-40B4-BE49-F238E27FC236}">
                <a16:creationId xmlns:a16="http://schemas.microsoft.com/office/drawing/2014/main" id="{75ECA851-A31A-4AE2-997F-221DDF514A5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4541" y="3997496"/>
            <a:ext cx="873795" cy="873795"/>
          </a:xfrm>
          <a:prstGeom prst="rect">
            <a:avLst/>
          </a:prstGeom>
        </p:spPr>
      </p:pic>
      <p:sp>
        <p:nvSpPr>
          <p:cNvPr id="28" name="TekstSylinder 27">
            <a:extLst>
              <a:ext uri="{FF2B5EF4-FFF2-40B4-BE49-F238E27FC236}">
                <a16:creationId xmlns:a16="http://schemas.microsoft.com/office/drawing/2014/main" id="{E2C45DE0-7111-45FB-9964-362B816CC7AA}"/>
              </a:ext>
            </a:extLst>
          </p:cNvPr>
          <p:cNvSpPr txBox="1"/>
          <p:nvPr/>
        </p:nvSpPr>
        <p:spPr>
          <a:xfrm>
            <a:off x="6015495" y="3603083"/>
            <a:ext cx="1981393" cy="276999"/>
          </a:xfrm>
          <a:prstGeom prst="rect">
            <a:avLst/>
          </a:prstGeom>
          <a:noFill/>
        </p:spPr>
        <p:txBody>
          <a:bodyPr wrap="square" rtlCol="0">
            <a:spAutoFit/>
          </a:bodyPr>
          <a:lstStyle/>
          <a:p>
            <a:r>
              <a:rPr lang="nb-NO" sz="1200" dirty="0"/>
              <a:t>Slik kommer vi dit påstand 3</a:t>
            </a:r>
          </a:p>
        </p:txBody>
      </p:sp>
      <p:sp>
        <p:nvSpPr>
          <p:cNvPr id="29" name="TekstSylinder 28">
            <a:extLst>
              <a:ext uri="{FF2B5EF4-FFF2-40B4-BE49-F238E27FC236}">
                <a16:creationId xmlns:a16="http://schemas.microsoft.com/office/drawing/2014/main" id="{865437FD-3096-4A9C-BADC-C24DAFFCBDE5}"/>
              </a:ext>
            </a:extLst>
          </p:cNvPr>
          <p:cNvSpPr txBox="1"/>
          <p:nvPr/>
        </p:nvSpPr>
        <p:spPr>
          <a:xfrm>
            <a:off x="2767645" y="3603102"/>
            <a:ext cx="1981393" cy="276999"/>
          </a:xfrm>
          <a:prstGeom prst="rect">
            <a:avLst/>
          </a:prstGeom>
          <a:noFill/>
        </p:spPr>
        <p:txBody>
          <a:bodyPr wrap="square" rtlCol="0">
            <a:spAutoFit/>
          </a:bodyPr>
          <a:lstStyle/>
          <a:p>
            <a:r>
              <a:rPr lang="nb-NO" sz="1200" dirty="0"/>
              <a:t>Slik kommer vi dit påstand 2</a:t>
            </a:r>
          </a:p>
        </p:txBody>
      </p:sp>
      <p:sp>
        <p:nvSpPr>
          <p:cNvPr id="2" name="TekstSylinder 1">
            <a:extLst>
              <a:ext uri="{FF2B5EF4-FFF2-40B4-BE49-F238E27FC236}">
                <a16:creationId xmlns:a16="http://schemas.microsoft.com/office/drawing/2014/main" id="{7772561B-CC40-4140-B533-0A229653E778}"/>
              </a:ext>
            </a:extLst>
          </p:cNvPr>
          <p:cNvSpPr txBox="1"/>
          <p:nvPr/>
        </p:nvSpPr>
        <p:spPr>
          <a:xfrm>
            <a:off x="120190" y="3603083"/>
            <a:ext cx="1981393" cy="276999"/>
          </a:xfrm>
          <a:prstGeom prst="rect">
            <a:avLst/>
          </a:prstGeom>
          <a:noFill/>
        </p:spPr>
        <p:txBody>
          <a:bodyPr wrap="square" rtlCol="0">
            <a:spAutoFit/>
          </a:bodyPr>
          <a:lstStyle/>
          <a:p>
            <a:r>
              <a:rPr lang="nb-NO" sz="1200" dirty="0"/>
              <a:t>Slik kommer vi dit påstand 1</a:t>
            </a:r>
          </a:p>
        </p:txBody>
      </p:sp>
      <p:sp>
        <p:nvSpPr>
          <p:cNvPr id="7" name="TekstSylinder 6">
            <a:extLst>
              <a:ext uri="{FF2B5EF4-FFF2-40B4-BE49-F238E27FC236}">
                <a16:creationId xmlns:a16="http://schemas.microsoft.com/office/drawing/2014/main" id="{1F9979CE-ADF9-401E-AA13-976B9D85DCA4}"/>
              </a:ext>
            </a:extLst>
          </p:cNvPr>
          <p:cNvSpPr txBox="1"/>
          <p:nvPr/>
        </p:nvSpPr>
        <p:spPr>
          <a:xfrm>
            <a:off x="604255" y="1103512"/>
            <a:ext cx="5832647" cy="2308324"/>
          </a:xfrm>
          <a:prstGeom prst="rect">
            <a:avLst/>
          </a:prstGeom>
          <a:noFill/>
        </p:spPr>
        <p:txBody>
          <a:bodyPr wrap="square" rtlCol="0">
            <a:spAutoFit/>
          </a:bodyPr>
          <a:lstStyle/>
          <a:p>
            <a:r>
              <a:rPr lang="nb-NO" dirty="0"/>
              <a:t>Hvert «Slik kommer vi dit» har nå forhåpentligvis fått mange «Hvordan kan vi bedre….» ideer.  </a:t>
            </a:r>
          </a:p>
          <a:p>
            <a:endParaRPr lang="nb-NO" dirty="0"/>
          </a:p>
          <a:p>
            <a:r>
              <a:rPr lang="nb-NO" dirty="0"/>
              <a:t>Be alle i gruppa om å «stemme» på ideene de synes er best. Hver ansatt får fire «poeng» å fordele til den eller de ideene de synes er best. Bruk vanlig tusj til å gi stemmer. Den ansatte kan fordele sine fire poeng fritt. I realiteten kan den ansatte gi alle fire poengene til en ide om den så ønsker. </a:t>
            </a:r>
          </a:p>
        </p:txBody>
      </p:sp>
      <p:sp>
        <p:nvSpPr>
          <p:cNvPr id="5" name="Tittel 4"/>
          <p:cNvSpPr>
            <a:spLocks noGrp="1"/>
          </p:cNvSpPr>
          <p:nvPr>
            <p:ph type="title"/>
          </p:nvPr>
        </p:nvSpPr>
        <p:spPr>
          <a:xfrm>
            <a:off x="609600" y="332656"/>
            <a:ext cx="11103024" cy="998562"/>
          </a:xfrm>
        </p:spPr>
        <p:txBody>
          <a:bodyPr>
            <a:normAutofit/>
          </a:bodyPr>
          <a:lstStyle/>
          <a:p>
            <a:r>
              <a:rPr lang="nb-NO" sz="3200" dirty="0"/>
              <a:t>Velg de beste ideene</a:t>
            </a:r>
          </a:p>
        </p:txBody>
      </p:sp>
    </p:spTree>
    <p:extLst>
      <p:ext uri="{BB962C8B-B14F-4D97-AF65-F5344CB8AC3E}">
        <p14:creationId xmlns:p14="http://schemas.microsoft.com/office/powerpoint/2010/main" val="122490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9" name="TekstSylinder 8">
            <a:extLst>
              <a:ext uri="{FF2B5EF4-FFF2-40B4-BE49-F238E27FC236}">
                <a16:creationId xmlns:a16="http://schemas.microsoft.com/office/drawing/2014/main" id="{E5372722-D8BE-4426-99A3-972E1A79D035}"/>
              </a:ext>
            </a:extLst>
          </p:cNvPr>
          <p:cNvSpPr txBox="1"/>
          <p:nvPr/>
        </p:nvSpPr>
        <p:spPr>
          <a:xfrm>
            <a:off x="9634232" y="3438320"/>
            <a:ext cx="1800200" cy="738664"/>
          </a:xfrm>
          <a:prstGeom prst="rect">
            <a:avLst/>
          </a:prstGeom>
          <a:noFill/>
        </p:spPr>
        <p:txBody>
          <a:bodyPr wrap="square" rtlCol="0">
            <a:spAutoFit/>
          </a:bodyPr>
          <a:lstStyle/>
          <a:p>
            <a:r>
              <a:rPr lang="nb-NO" sz="1400" dirty="0"/>
              <a:t>Du bruker 10-15 minutter på denne delen</a:t>
            </a:r>
          </a:p>
        </p:txBody>
      </p:sp>
      <p:graphicFrame>
        <p:nvGraphicFramePr>
          <p:cNvPr id="3" name="Objekt 2" descr="Ikon for nedlasting av PDSA skjema for småskalatest. ">
            <a:extLst>
              <a:ext uri="{FF2B5EF4-FFF2-40B4-BE49-F238E27FC236}">
                <a16:creationId xmlns:a16="http://schemas.microsoft.com/office/drawing/2014/main" id="{3FDF7121-3F08-43DB-BF3A-910DD4B66965}"/>
              </a:ext>
            </a:extLst>
          </p:cNvPr>
          <p:cNvGraphicFramePr>
            <a:graphicFrameLocks noChangeAspect="1"/>
          </p:cNvGraphicFramePr>
          <p:nvPr>
            <p:extLst>
              <p:ext uri="{D42A27DB-BD31-4B8C-83A1-F6EECF244321}">
                <p14:modId xmlns:p14="http://schemas.microsoft.com/office/powerpoint/2010/main" val="271702127"/>
              </p:ext>
            </p:extLst>
          </p:nvPr>
        </p:nvGraphicFramePr>
        <p:xfrm>
          <a:off x="8925339" y="4351909"/>
          <a:ext cx="2438400" cy="525463"/>
        </p:xfrm>
        <a:graphic>
          <a:graphicData uri="http://schemas.openxmlformats.org/presentationml/2006/ole">
            <mc:AlternateContent xmlns:mc="http://schemas.openxmlformats.org/markup-compatibility/2006">
              <mc:Choice xmlns:v="urn:schemas-microsoft-com:vml" Requires="v">
                <p:oleObj spid="_x0000_s1212" name="Grensesnittobjekt for pakkeverktøy" showAsIcon="1" r:id="rId3" imgW="2437920" imgH="524880" progId="Package">
                  <p:embed/>
                </p:oleObj>
              </mc:Choice>
              <mc:Fallback>
                <p:oleObj name="Grensesnittobjekt for pakkeverktøy" showAsIcon="1" r:id="rId3" imgW="2437920" imgH="524880" progId="Package">
                  <p:embed/>
                  <p:pic>
                    <p:nvPicPr>
                      <p:cNvPr id="0" name=""/>
                      <p:cNvPicPr/>
                      <p:nvPr/>
                    </p:nvPicPr>
                    <p:blipFill>
                      <a:blip r:embed="rId4"/>
                      <a:stretch>
                        <a:fillRect/>
                      </a:stretch>
                    </p:blipFill>
                    <p:spPr>
                      <a:xfrm>
                        <a:off x="8925339" y="4351909"/>
                        <a:ext cx="2438400" cy="525463"/>
                      </a:xfrm>
                      <a:prstGeom prst="rect">
                        <a:avLst/>
                      </a:prstGeom>
                    </p:spPr>
                  </p:pic>
                </p:oleObj>
              </mc:Fallback>
            </mc:AlternateContent>
          </a:graphicData>
        </a:graphic>
      </p:graphicFrame>
      <p:pic>
        <p:nvPicPr>
          <p:cNvPr id="14" name="Grafikk 13" descr="Stoppeklokke">
            <a:extLst>
              <a:ext uri="{FF2B5EF4-FFF2-40B4-BE49-F238E27FC236}">
                <a16:creationId xmlns:a16="http://schemas.microsoft.com/office/drawing/2014/main" id="{B2F8BE4A-E6E8-4BAE-AC52-3C2D03F495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3357" y="3450302"/>
            <a:ext cx="635198" cy="635198"/>
          </a:xfrm>
          <a:prstGeom prst="rect">
            <a:avLst/>
          </a:prstGeom>
        </p:spPr>
      </p:pic>
      <p:pic>
        <p:nvPicPr>
          <p:cNvPr id="8" name="Bilde 7">
            <a:extLst>
              <a:ext uri="{FF2B5EF4-FFF2-40B4-BE49-F238E27FC236}">
                <a16:creationId xmlns:a16="http://schemas.microsoft.com/office/drawing/2014/main" id="{851225EF-296E-45E3-863A-0C5DF4E9D93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2344" y="1397675"/>
            <a:ext cx="2031325" cy="2031325"/>
          </a:xfrm>
          <a:prstGeom prst="rect">
            <a:avLst/>
          </a:prstGeom>
        </p:spPr>
      </p:pic>
      <p:pic>
        <p:nvPicPr>
          <p:cNvPr id="75" name="Bilde 74" descr="PDSA skjema for småskalatest">
            <a:extLst>
              <a:ext uri="{FF2B5EF4-FFF2-40B4-BE49-F238E27FC236}">
                <a16:creationId xmlns:a16="http://schemas.microsoft.com/office/drawing/2014/main" id="{EA269B8D-D99F-4081-8F3B-F413751605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4128" y="4034267"/>
            <a:ext cx="2063552" cy="1160748"/>
          </a:xfrm>
          <a:prstGeom prst="rect">
            <a:avLst/>
          </a:prstGeom>
          <a:effectLst>
            <a:outerShdw blurRad="50800" dist="38100" dir="5400000" algn="t" rotWithShape="0">
              <a:prstClr val="black">
                <a:alpha val="40000"/>
              </a:prstClr>
            </a:outerShdw>
          </a:effectLst>
        </p:spPr>
      </p:pic>
      <p:pic>
        <p:nvPicPr>
          <p:cNvPr id="74" name="Bilde 73" descr="PDSA skjema for småskalatest">
            <a:extLst>
              <a:ext uri="{FF2B5EF4-FFF2-40B4-BE49-F238E27FC236}">
                <a16:creationId xmlns:a16="http://schemas.microsoft.com/office/drawing/2014/main" id="{0F715C44-CE9F-498B-9882-DB216A9579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9696" y="4034267"/>
            <a:ext cx="2063552" cy="1160748"/>
          </a:xfrm>
          <a:prstGeom prst="rect">
            <a:avLst/>
          </a:prstGeom>
          <a:effectLst>
            <a:outerShdw blurRad="50800" dist="38100" dir="5400000" algn="t" rotWithShape="0">
              <a:prstClr val="black">
                <a:alpha val="40000"/>
              </a:prstClr>
            </a:outerShdw>
          </a:effectLst>
        </p:spPr>
      </p:pic>
      <p:pic>
        <p:nvPicPr>
          <p:cNvPr id="73" name="Bilde 72" descr="PDSA skjema for småskalatest">
            <a:extLst>
              <a:ext uri="{FF2B5EF4-FFF2-40B4-BE49-F238E27FC236}">
                <a16:creationId xmlns:a16="http://schemas.microsoft.com/office/drawing/2014/main" id="{354B3579-0AFF-4A2D-BFA9-CBBD6D2D37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255" y="4034267"/>
            <a:ext cx="2063552" cy="1160748"/>
          </a:xfrm>
          <a:prstGeom prst="rect">
            <a:avLst/>
          </a:prstGeom>
          <a:effectLst>
            <a:outerShdw blurRad="50800" dist="38100" dir="5400000" algn="t" rotWithShape="0">
              <a:prstClr val="black">
                <a:alpha val="40000"/>
              </a:prstClr>
            </a:outerShdw>
          </a:effectLst>
        </p:spPr>
      </p:pic>
      <p:pic>
        <p:nvPicPr>
          <p:cNvPr id="72" name="Bilde 71">
            <a:extLst>
              <a:ext uri="{FF2B5EF4-FFF2-40B4-BE49-F238E27FC236}">
                <a16:creationId xmlns:a16="http://schemas.microsoft.com/office/drawing/2014/main" id="{2B99AE75-35D4-4CB6-8676-289BD447CB9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562706">
            <a:off x="6923467" y="3222804"/>
            <a:ext cx="429333" cy="403701"/>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Bilde 11">
            <a:extLst>
              <a:ext uri="{FF2B5EF4-FFF2-40B4-BE49-F238E27FC236}">
                <a16:creationId xmlns:a16="http://schemas.microsoft.com/office/drawing/2014/main" id="{ACB4DB27-B608-48CC-A514-FA81FA3EDF5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235555">
            <a:off x="4023413" y="3356126"/>
            <a:ext cx="476744" cy="44828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Bilde 24">
            <a:extLst>
              <a:ext uri="{FF2B5EF4-FFF2-40B4-BE49-F238E27FC236}">
                <a16:creationId xmlns:a16="http://schemas.microsoft.com/office/drawing/2014/main" id="{5C068B27-2C5C-4BFC-8E4C-CC8E1A35D33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75547" y="3212976"/>
            <a:ext cx="476191" cy="44776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kstSylinder 6">
            <a:extLst>
              <a:ext uri="{FF2B5EF4-FFF2-40B4-BE49-F238E27FC236}">
                <a16:creationId xmlns:a16="http://schemas.microsoft.com/office/drawing/2014/main" id="{1F9979CE-ADF9-401E-AA13-976B9D85DCA4}"/>
              </a:ext>
            </a:extLst>
          </p:cNvPr>
          <p:cNvSpPr txBox="1"/>
          <p:nvPr/>
        </p:nvSpPr>
        <p:spPr>
          <a:xfrm>
            <a:off x="604255" y="1124744"/>
            <a:ext cx="5832647" cy="2308324"/>
          </a:xfrm>
          <a:prstGeom prst="rect">
            <a:avLst/>
          </a:prstGeom>
          <a:noFill/>
        </p:spPr>
        <p:txBody>
          <a:bodyPr wrap="square" rtlCol="0">
            <a:spAutoFit/>
          </a:bodyPr>
          <a:lstStyle/>
          <a:p>
            <a:r>
              <a:rPr lang="nb-NO" dirty="0"/>
              <a:t>Fordel hver ide med flest poeng til tre «ansvarlige» blant deltakerne </a:t>
            </a:r>
          </a:p>
          <a:p>
            <a:endParaRPr lang="nb-NO" dirty="0"/>
          </a:p>
          <a:p>
            <a:r>
              <a:rPr lang="nb-NO" dirty="0"/>
              <a:t>Lag en handlingsplan/tiltaksplan til hver ide ved å fylle ut PDSA - skjema for småskalatesting og test ut ideene til forbedring i liten skala. Skriv ut 3 PDSA skjema før kurset, gjerne i A3 størrelse. Du finner skjemaet nederst til høyre.</a:t>
            </a:r>
          </a:p>
          <a:p>
            <a:endParaRPr lang="nb-NO" dirty="0"/>
          </a:p>
        </p:txBody>
      </p:sp>
      <p:sp>
        <p:nvSpPr>
          <p:cNvPr id="5" name="Tittel 4"/>
          <p:cNvSpPr>
            <a:spLocks noGrp="1"/>
          </p:cNvSpPr>
          <p:nvPr>
            <p:ph type="title"/>
          </p:nvPr>
        </p:nvSpPr>
        <p:spPr>
          <a:xfrm>
            <a:off x="609600" y="332656"/>
            <a:ext cx="11103024" cy="998562"/>
          </a:xfrm>
        </p:spPr>
        <p:txBody>
          <a:bodyPr>
            <a:normAutofit/>
          </a:bodyPr>
          <a:lstStyle/>
          <a:p>
            <a:r>
              <a:rPr lang="nb-NO" sz="3200" dirty="0"/>
              <a:t>Gi ansvar, lag handlingsplan og test ideen</a:t>
            </a:r>
          </a:p>
        </p:txBody>
      </p:sp>
    </p:spTree>
    <p:extLst>
      <p:ext uri="{BB962C8B-B14F-4D97-AF65-F5344CB8AC3E}">
        <p14:creationId xmlns:p14="http://schemas.microsoft.com/office/powerpoint/2010/main" val="77354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2374"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3" name="Bilde 2" descr="PDSA skjema for småskalatest">
            <a:extLst>
              <a:ext uri="{FF2B5EF4-FFF2-40B4-BE49-F238E27FC236}">
                <a16:creationId xmlns:a16="http://schemas.microsoft.com/office/drawing/2014/main" id="{6D70B2C4-E732-4706-8652-914B1C792C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8079" y="3284984"/>
            <a:ext cx="5133377" cy="2887525"/>
          </a:xfrm>
          <a:prstGeom prst="rect">
            <a:avLst/>
          </a:prstGeom>
        </p:spPr>
      </p:pic>
      <p:pic>
        <p:nvPicPr>
          <p:cNvPr id="25" name="Bilde 24">
            <a:extLst>
              <a:ext uri="{FF2B5EF4-FFF2-40B4-BE49-F238E27FC236}">
                <a16:creationId xmlns:a16="http://schemas.microsoft.com/office/drawing/2014/main" id="{5C068B27-2C5C-4BFC-8E4C-CC8E1A35D3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43827" y="2286694"/>
            <a:ext cx="720968" cy="67792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kstSylinder 1">
            <a:extLst>
              <a:ext uri="{FF2B5EF4-FFF2-40B4-BE49-F238E27FC236}">
                <a16:creationId xmlns:a16="http://schemas.microsoft.com/office/drawing/2014/main" id="{4F10C1E6-520C-4543-8274-512F814DC857}"/>
              </a:ext>
            </a:extLst>
          </p:cNvPr>
          <p:cNvSpPr txBox="1"/>
          <p:nvPr/>
        </p:nvSpPr>
        <p:spPr>
          <a:xfrm rot="21159149">
            <a:off x="8535956" y="2440699"/>
            <a:ext cx="715048" cy="261610"/>
          </a:xfrm>
          <a:prstGeom prst="rect">
            <a:avLst/>
          </a:prstGeom>
          <a:noFill/>
        </p:spPr>
        <p:txBody>
          <a:bodyPr wrap="square" rtlCol="0">
            <a:spAutoFit/>
          </a:bodyPr>
          <a:lstStyle/>
          <a:p>
            <a:r>
              <a:rPr lang="nb-NO" sz="1100" dirty="0" err="1"/>
              <a:t>Idè</a:t>
            </a:r>
            <a:r>
              <a:rPr lang="nb-NO" sz="1100" dirty="0"/>
              <a:t>/tiltak</a:t>
            </a:r>
          </a:p>
        </p:txBody>
      </p:sp>
      <p:pic>
        <p:nvPicPr>
          <p:cNvPr id="8" name="Bilde 7">
            <a:extLst>
              <a:ext uri="{FF2B5EF4-FFF2-40B4-BE49-F238E27FC236}">
                <a16:creationId xmlns:a16="http://schemas.microsoft.com/office/drawing/2014/main" id="{851225EF-296E-45E3-863A-0C5DF4E9D93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8649" y="162852"/>
            <a:ext cx="2031325" cy="2031325"/>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604255" y="1064702"/>
            <a:ext cx="6370942" cy="7725192"/>
          </a:xfrm>
          <a:prstGeom prst="rect">
            <a:avLst/>
          </a:prstGeom>
          <a:noFill/>
        </p:spPr>
        <p:txBody>
          <a:bodyPr wrap="square" rtlCol="0">
            <a:spAutoFit/>
          </a:bodyPr>
          <a:lstStyle/>
          <a:p>
            <a:r>
              <a:rPr lang="nb-NO" sz="1600" dirty="0"/>
              <a:t>En av grunnstenene i forbedringsmetodikk er fokuset på å teste nye ideer/tiltak til forbedring i liten skala før implementering. Dette for å se om tiltaket er godt nok planlagt og for å se om tiltaket faktisk har effekt. Vi tester først i så litens skala som mulig (1 pasient </a:t>
            </a:r>
            <a:r>
              <a:rPr lang="nb-NO" sz="1600" dirty="0" err="1"/>
              <a:t>etc</a:t>
            </a:r>
            <a:r>
              <a:rPr lang="nb-NO" sz="1600" dirty="0"/>
              <a:t>) og så analyserer og korrigerer vi ideen før den testes igjen. Etterhvert tester man i større og større skala. </a:t>
            </a:r>
          </a:p>
          <a:p>
            <a:endParaRPr lang="nb-NO" sz="1600" dirty="0"/>
          </a:p>
          <a:p>
            <a:r>
              <a:rPr lang="nb-NO" sz="1600" dirty="0"/>
              <a:t>Til dette bruker vi skjemaet PDSA-Småskalatest og skjemaet fylles ut slik:</a:t>
            </a:r>
          </a:p>
          <a:p>
            <a:endParaRPr lang="nb-NO" sz="1600" dirty="0"/>
          </a:p>
          <a:p>
            <a:r>
              <a:rPr lang="nb-NO" sz="1600" b="1" dirty="0"/>
              <a:t>Tiltak/endring</a:t>
            </a:r>
            <a:r>
              <a:rPr lang="nb-NO" sz="1600" dirty="0"/>
              <a:t>: Her skriver du opp det </a:t>
            </a:r>
            <a:r>
              <a:rPr lang="nb-NO" sz="1600" u="sng" dirty="0"/>
              <a:t>konkrete</a:t>
            </a:r>
            <a:r>
              <a:rPr lang="nb-NO" sz="1600" dirty="0"/>
              <a:t> tiltaket som dere ønsker å teste ut. </a:t>
            </a:r>
          </a:p>
          <a:p>
            <a:r>
              <a:rPr lang="nb-NO" sz="1600" b="1" dirty="0"/>
              <a:t>Arbeidshypotese: </a:t>
            </a:r>
            <a:r>
              <a:rPr lang="nb-NO" sz="1600" dirty="0"/>
              <a:t>Dersom du gjør dette, hva forventer du skal skje?</a:t>
            </a:r>
          </a:p>
          <a:p>
            <a:r>
              <a:rPr lang="nb-NO" sz="1600" b="1" dirty="0"/>
              <a:t>Planlegg testen(Plan):</a:t>
            </a:r>
            <a:r>
              <a:rPr lang="nb-NO" sz="1600" dirty="0"/>
              <a:t> Planlegg for testen og innsamling av informasjon. Hva skal gjørs, av hvem, når, hvor, og ikke minst hvordan? Denne delen krever mye jobb. </a:t>
            </a:r>
          </a:p>
          <a:p>
            <a:r>
              <a:rPr lang="nb-NO" sz="1600" b="1" dirty="0"/>
              <a:t>Utfør testen(Do): </a:t>
            </a:r>
            <a:r>
              <a:rPr lang="nb-NO" sz="1600" dirty="0"/>
              <a:t>Gjennomfør testing av tiltaket for å avdekke </a:t>
            </a:r>
            <a:r>
              <a:rPr lang="nb-NO" sz="1600" dirty="0" err="1"/>
              <a:t>evnt</a:t>
            </a:r>
            <a:r>
              <a:rPr lang="nb-NO" sz="1600" dirty="0"/>
              <a:t> uforutsette ting (det er alltid uforutsette ting).</a:t>
            </a:r>
          </a:p>
          <a:p>
            <a:r>
              <a:rPr lang="nb-NO" sz="1600" b="1" dirty="0"/>
              <a:t>Analyser og lær(</a:t>
            </a:r>
            <a:r>
              <a:rPr lang="nb-NO" sz="1600" b="1" dirty="0" err="1"/>
              <a:t>Study</a:t>
            </a:r>
            <a:r>
              <a:rPr lang="nb-NO" sz="1600" b="1" dirty="0"/>
              <a:t>): </a:t>
            </a:r>
            <a:r>
              <a:rPr lang="nb-NO" sz="1600" dirty="0"/>
              <a:t>Gikk testen som planlagt. Sammenlikn med arbeidshypotesen. </a:t>
            </a:r>
          </a:p>
          <a:p>
            <a:r>
              <a:rPr lang="nb-NO" sz="1600" b="1" dirty="0"/>
              <a:t>Korriger(</a:t>
            </a:r>
            <a:r>
              <a:rPr lang="nb-NO" sz="1600" b="1" dirty="0" err="1"/>
              <a:t>Act</a:t>
            </a:r>
            <a:r>
              <a:rPr lang="nb-NO" sz="1600" b="1" dirty="0"/>
              <a:t>): </a:t>
            </a:r>
            <a:r>
              <a:rPr lang="nb-NO" sz="1600" dirty="0"/>
              <a:t>Gjør (eventuelle) endringer på tiltaket basert på det du lærte under testingen og gjenta testen i større og større skala. </a:t>
            </a:r>
            <a:endParaRPr lang="nb-NO" sz="1600" b="1"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
        <p:nvSpPr>
          <p:cNvPr id="5" name="Tittel 4"/>
          <p:cNvSpPr>
            <a:spLocks noGrp="1"/>
          </p:cNvSpPr>
          <p:nvPr>
            <p:ph type="title"/>
          </p:nvPr>
        </p:nvSpPr>
        <p:spPr>
          <a:xfrm>
            <a:off x="609600" y="332656"/>
            <a:ext cx="11103024" cy="998562"/>
          </a:xfrm>
        </p:spPr>
        <p:txBody>
          <a:bodyPr>
            <a:normAutofit/>
          </a:bodyPr>
          <a:lstStyle/>
          <a:p>
            <a:r>
              <a:rPr lang="nb-NO" sz="3200" dirty="0"/>
              <a:t>PDSA – småskalatest. Hva betyr det?</a:t>
            </a:r>
          </a:p>
        </p:txBody>
      </p:sp>
    </p:spTree>
    <p:extLst>
      <p:ext uri="{BB962C8B-B14F-4D97-AF65-F5344CB8AC3E}">
        <p14:creationId xmlns:p14="http://schemas.microsoft.com/office/powerpoint/2010/main" val="480837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1611"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8" name="Bilde 7">
            <a:extLst>
              <a:ext uri="{FF2B5EF4-FFF2-40B4-BE49-F238E27FC236}">
                <a16:creationId xmlns:a16="http://schemas.microsoft.com/office/drawing/2014/main" id="{85820CFB-B0FD-4719-8977-2A139CEC0D2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4021" y="4722078"/>
            <a:ext cx="1296144" cy="1296144"/>
          </a:xfrm>
          <a:prstGeom prst="rect">
            <a:avLst/>
          </a:prstGeom>
        </p:spPr>
      </p:pic>
      <p:sp>
        <p:nvSpPr>
          <p:cNvPr id="12" name="TekstSylinder 11">
            <a:extLst>
              <a:ext uri="{FF2B5EF4-FFF2-40B4-BE49-F238E27FC236}">
                <a16:creationId xmlns:a16="http://schemas.microsoft.com/office/drawing/2014/main" id="{2DD51AC2-1562-4DF2-B0B6-0ED2E5658807}"/>
              </a:ext>
            </a:extLst>
          </p:cNvPr>
          <p:cNvSpPr txBox="1"/>
          <p:nvPr/>
        </p:nvSpPr>
        <p:spPr>
          <a:xfrm>
            <a:off x="7248128" y="5071525"/>
            <a:ext cx="1800200" cy="738664"/>
          </a:xfrm>
          <a:prstGeom prst="rect">
            <a:avLst/>
          </a:prstGeom>
          <a:noFill/>
        </p:spPr>
        <p:txBody>
          <a:bodyPr wrap="square" rtlCol="0">
            <a:spAutoFit/>
          </a:bodyPr>
          <a:lstStyle/>
          <a:p>
            <a:r>
              <a:rPr lang="nb-NO" sz="1400" dirty="0"/>
              <a:t>Du bruker de resterende 15 minutter på denne delen</a:t>
            </a:r>
          </a:p>
        </p:txBody>
      </p:sp>
      <p:pic>
        <p:nvPicPr>
          <p:cNvPr id="9" name="Grafikk 8" descr="Stoppeklokke">
            <a:extLst>
              <a:ext uri="{FF2B5EF4-FFF2-40B4-BE49-F238E27FC236}">
                <a16:creationId xmlns:a16="http://schemas.microsoft.com/office/drawing/2014/main" id="{2B620B60-0150-42EB-9F2E-5BB6563C12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2747" y="5123258"/>
            <a:ext cx="635198" cy="635198"/>
          </a:xfrm>
          <a:prstGeom prst="rect">
            <a:avLst/>
          </a:prstGeom>
        </p:spPr>
      </p:pic>
      <p:pic>
        <p:nvPicPr>
          <p:cNvPr id="73" name="Bilde 72">
            <a:extLst>
              <a:ext uri="{FF2B5EF4-FFF2-40B4-BE49-F238E27FC236}">
                <a16:creationId xmlns:a16="http://schemas.microsoft.com/office/drawing/2014/main" id="{354B3579-0AFF-4A2D-BFA9-CBBD6D2D37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2897" y="3134837"/>
            <a:ext cx="2304257" cy="1296144"/>
          </a:xfrm>
          <a:prstGeom prst="rect">
            <a:avLst/>
          </a:prstGeom>
          <a:effectLst>
            <a:outerShdw blurRad="50800" dist="38100" dir="5400000" algn="t" rotWithShape="0">
              <a:prstClr val="black">
                <a:alpha val="40000"/>
              </a:prstClr>
            </a:outerShdw>
          </a:effectLst>
        </p:spPr>
      </p:pic>
      <p:pic>
        <p:nvPicPr>
          <p:cNvPr id="11" name="Bilde 10">
            <a:extLst>
              <a:ext uri="{FF2B5EF4-FFF2-40B4-BE49-F238E27FC236}">
                <a16:creationId xmlns:a16="http://schemas.microsoft.com/office/drawing/2014/main" id="{44CED3D7-CB92-47AD-99CF-288C4060B4A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6240" y="1772622"/>
            <a:ext cx="2358020" cy="1001662"/>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609600" y="1584999"/>
            <a:ext cx="6280746" cy="3416320"/>
          </a:xfrm>
          <a:prstGeom prst="rect">
            <a:avLst/>
          </a:prstGeom>
          <a:noFill/>
        </p:spPr>
        <p:txBody>
          <a:bodyPr wrap="square" rtlCol="0">
            <a:spAutoFit/>
          </a:bodyPr>
          <a:lstStyle/>
          <a:p>
            <a:pPr marL="285750" indent="-285750">
              <a:buFont typeface="Arial" panose="020B0604020202020204" pitchFamily="34" charset="0"/>
              <a:buChar char="•"/>
            </a:pPr>
            <a:r>
              <a:rPr lang="nb-NO" dirty="0"/>
              <a:t>Dann gjerne arbeidsgrupper/team som sammen med ledelsen får ansvar for å utvikle og teste ut ideene i liten skala først før de testes ut i større skala. </a:t>
            </a:r>
          </a:p>
          <a:p>
            <a:endParaRPr lang="nb-NO" dirty="0"/>
          </a:p>
          <a:p>
            <a:pPr marL="285750" indent="-285750">
              <a:buFont typeface="Arial" panose="020B0604020202020204" pitchFamily="34" charset="0"/>
              <a:buChar char="•"/>
            </a:pPr>
            <a:r>
              <a:rPr lang="nb-NO" dirty="0"/>
              <a:t>Regelmessige tavlemøter er en fin arena å følge opp arbeidet på.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Vurder også å legge inn områdene med mål og tiltak inn i dialogavtalen. Det kan lette oppfølgingen. Lag gjerne </a:t>
            </a:r>
            <a:r>
              <a:rPr lang="nb-NO" dirty="0" err="1"/>
              <a:t>SMARTe</a:t>
            </a:r>
            <a:r>
              <a:rPr lang="nb-NO" dirty="0"/>
              <a:t> mål knyttet til områdene dere ønsker å forbedre. </a:t>
            </a:r>
          </a:p>
          <a:p>
            <a:pPr marL="285750" indent="-285750">
              <a:buFont typeface="Arial" panose="020B0604020202020204" pitchFamily="34" charset="0"/>
              <a:buChar char="•"/>
            </a:pPr>
            <a:endParaRPr lang="nb-NO" dirty="0"/>
          </a:p>
          <a:p>
            <a:endParaRPr lang="nb-NO" dirty="0"/>
          </a:p>
        </p:txBody>
      </p:sp>
      <p:sp>
        <p:nvSpPr>
          <p:cNvPr id="5" name="Tittel 4"/>
          <p:cNvSpPr>
            <a:spLocks noGrp="1"/>
          </p:cNvSpPr>
          <p:nvPr>
            <p:ph type="title"/>
          </p:nvPr>
        </p:nvSpPr>
        <p:spPr>
          <a:xfrm>
            <a:off x="609600" y="332656"/>
            <a:ext cx="11103024" cy="998562"/>
          </a:xfrm>
        </p:spPr>
        <p:txBody>
          <a:bodyPr>
            <a:normAutofit/>
          </a:bodyPr>
          <a:lstStyle/>
          <a:p>
            <a:r>
              <a:rPr lang="nb-NO" sz="3200" dirty="0"/>
              <a:t>Gi Ansvar og Videre oppfølging</a:t>
            </a:r>
          </a:p>
        </p:txBody>
      </p:sp>
    </p:spTree>
    <p:extLst>
      <p:ext uri="{BB962C8B-B14F-4D97-AF65-F5344CB8AC3E}">
        <p14:creationId xmlns:p14="http://schemas.microsoft.com/office/powerpoint/2010/main" val="307088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27384"/>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3" name="Bilde 2">
            <a:extLst>
              <a:ext uri="{FF2B5EF4-FFF2-40B4-BE49-F238E27FC236}">
                <a16:creationId xmlns:a16="http://schemas.microsoft.com/office/drawing/2014/main" id="{A0D52AE2-53E9-4C29-A728-8209825960A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160" y="1484784"/>
            <a:ext cx="3547939" cy="3547939"/>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609600" y="1689518"/>
            <a:ext cx="7286600" cy="3139321"/>
          </a:xfrm>
          <a:prstGeom prst="rect">
            <a:avLst/>
          </a:prstGeom>
          <a:noFill/>
        </p:spPr>
        <p:txBody>
          <a:bodyPr wrap="square" rtlCol="0">
            <a:spAutoFit/>
          </a:bodyPr>
          <a:lstStyle/>
          <a:p>
            <a:r>
              <a:rPr lang="nb-NO" dirty="0"/>
              <a:t>På forhånd så har dere fått tilsendt strategien til UNN og fått mulighet til å gjøre dere kjent med den. </a:t>
            </a:r>
          </a:p>
          <a:p>
            <a:endParaRPr lang="nb-NO" b="1" dirty="0"/>
          </a:p>
          <a:p>
            <a:r>
              <a:rPr lang="nb-NO" b="1" dirty="0"/>
              <a:t>I dag skal vi:</a:t>
            </a:r>
          </a:p>
          <a:p>
            <a:pPr marL="285750" indent="-285750">
              <a:buFont typeface="Arial" panose="020B0604020202020204" pitchFamily="34" charset="0"/>
              <a:buChar char="•"/>
            </a:pPr>
            <a:r>
              <a:rPr lang="nb-NO" dirty="0"/>
              <a:t>Gjennomgå det satsingsområdet av strategien vi har valgt ved å se nærmere på «kortene» knyttet til satsingsområdet</a:t>
            </a:r>
          </a:p>
          <a:p>
            <a:pPr marL="285750" indent="-285750">
              <a:buFont typeface="Arial" panose="020B0604020202020204" pitchFamily="34" charset="0"/>
              <a:buChar char="•"/>
            </a:pPr>
            <a:r>
              <a:rPr lang="nb-NO" dirty="0"/>
              <a:t>Finne de områdene vi ønsker å rette fokus mot</a:t>
            </a:r>
          </a:p>
          <a:p>
            <a:pPr marL="285750" indent="-285750">
              <a:buFont typeface="Arial" panose="020B0604020202020204" pitchFamily="34" charset="0"/>
              <a:buChar char="•"/>
            </a:pPr>
            <a:r>
              <a:rPr lang="nb-NO" dirty="0"/>
              <a:t>Få fram det vi tror kan være gode ideer til forbedring</a:t>
            </a:r>
          </a:p>
          <a:p>
            <a:pPr marL="285750" indent="-285750">
              <a:buFont typeface="Arial" panose="020B0604020202020204" pitchFamily="34" charset="0"/>
              <a:buChar char="•"/>
            </a:pPr>
            <a:r>
              <a:rPr lang="nb-NO" dirty="0"/>
              <a:t>Velge de beste ideene</a:t>
            </a:r>
          </a:p>
          <a:p>
            <a:pPr marL="285750" indent="-285750">
              <a:buFont typeface="Arial" panose="020B0604020202020204" pitchFamily="34" charset="0"/>
              <a:buChar char="•"/>
            </a:pPr>
            <a:r>
              <a:rPr lang="nb-NO" dirty="0"/>
              <a:t>Lage en handlingsplan/tiltaksplan for ideene som vi kan teste i liten skala, altså småskalatesting </a:t>
            </a:r>
          </a:p>
        </p:txBody>
      </p:sp>
      <p:sp>
        <p:nvSpPr>
          <p:cNvPr id="5" name="Tittel 4"/>
          <p:cNvSpPr>
            <a:spLocks noGrp="1"/>
          </p:cNvSpPr>
          <p:nvPr>
            <p:ph type="title"/>
          </p:nvPr>
        </p:nvSpPr>
        <p:spPr>
          <a:xfrm>
            <a:off x="609600" y="345518"/>
            <a:ext cx="11103024" cy="998562"/>
          </a:xfrm>
        </p:spPr>
        <p:txBody>
          <a:bodyPr>
            <a:normAutofit/>
          </a:bodyPr>
          <a:lstStyle/>
          <a:p>
            <a:r>
              <a:rPr lang="nb-NO" sz="3200" dirty="0"/>
              <a:t>Plan for dagen</a:t>
            </a:r>
          </a:p>
        </p:txBody>
      </p:sp>
    </p:spTree>
    <p:extLst>
      <p:ext uri="{BB962C8B-B14F-4D97-AF65-F5344CB8AC3E}">
        <p14:creationId xmlns:p14="http://schemas.microsoft.com/office/powerpoint/2010/main" val="459179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48532"/>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7" name="Bilde 6">
            <a:extLst>
              <a:ext uri="{FF2B5EF4-FFF2-40B4-BE49-F238E27FC236}">
                <a16:creationId xmlns:a16="http://schemas.microsoft.com/office/drawing/2014/main" id="{B002712A-4DE1-4C07-9304-582EF8360CA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0915" y="3748321"/>
            <a:ext cx="1880906" cy="1058010"/>
          </a:xfrm>
          <a:prstGeom prst="rect">
            <a:avLst/>
          </a:prstGeom>
        </p:spPr>
      </p:pic>
      <p:pic>
        <p:nvPicPr>
          <p:cNvPr id="9" name="Bilde 8">
            <a:extLst>
              <a:ext uri="{FF2B5EF4-FFF2-40B4-BE49-F238E27FC236}">
                <a16:creationId xmlns:a16="http://schemas.microsoft.com/office/drawing/2014/main" id="{4FE1BD04-F03C-4064-AAA9-809F0E73ED6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0634" y="3785222"/>
            <a:ext cx="1880905" cy="1058009"/>
          </a:xfrm>
          <a:prstGeom prst="rect">
            <a:avLst/>
          </a:prstGeom>
        </p:spPr>
      </p:pic>
      <p:pic>
        <p:nvPicPr>
          <p:cNvPr id="11" name="Bilde 10">
            <a:extLst>
              <a:ext uri="{FF2B5EF4-FFF2-40B4-BE49-F238E27FC236}">
                <a16:creationId xmlns:a16="http://schemas.microsoft.com/office/drawing/2014/main" id="{9A7B59A9-EA5C-4FC4-A46E-B23E3722CEA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482" y="5034301"/>
            <a:ext cx="1880904" cy="1058009"/>
          </a:xfrm>
          <a:prstGeom prst="rect">
            <a:avLst/>
          </a:prstGeom>
        </p:spPr>
      </p:pic>
      <p:pic>
        <p:nvPicPr>
          <p:cNvPr id="13" name="Bilde 12">
            <a:extLst>
              <a:ext uri="{FF2B5EF4-FFF2-40B4-BE49-F238E27FC236}">
                <a16:creationId xmlns:a16="http://schemas.microsoft.com/office/drawing/2014/main" id="{31281C03-B38E-46EA-9002-D0D583E480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2024" y="5028465"/>
            <a:ext cx="1880903" cy="1058008"/>
          </a:xfrm>
          <a:prstGeom prst="rect">
            <a:avLst/>
          </a:prstGeom>
        </p:spPr>
      </p:pic>
      <p:pic>
        <p:nvPicPr>
          <p:cNvPr id="15" name="Bilde 14">
            <a:extLst>
              <a:ext uri="{FF2B5EF4-FFF2-40B4-BE49-F238E27FC236}">
                <a16:creationId xmlns:a16="http://schemas.microsoft.com/office/drawing/2014/main" id="{A088BA02-5CD4-41E0-BA62-F5F8F6A4987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4242" y="3771192"/>
            <a:ext cx="1880903" cy="1058008"/>
          </a:xfrm>
          <a:prstGeom prst="rect">
            <a:avLst/>
          </a:prstGeom>
        </p:spPr>
      </p:pic>
      <p:pic>
        <p:nvPicPr>
          <p:cNvPr id="3" name="Bilde 2" descr="Bilde av UNN strategiens 5 satsingsområder med hvert område vist som egne bilder under. ">
            <a:extLst>
              <a:ext uri="{FF2B5EF4-FFF2-40B4-BE49-F238E27FC236}">
                <a16:creationId xmlns:a16="http://schemas.microsoft.com/office/drawing/2014/main" id="{16985020-D010-421E-9B7C-BDCE5E010B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8048" y="1342977"/>
            <a:ext cx="3887117" cy="2186503"/>
          </a:xfrm>
          <a:prstGeom prst="rect">
            <a:avLst/>
          </a:prstGeom>
        </p:spPr>
      </p:pic>
      <p:sp>
        <p:nvSpPr>
          <p:cNvPr id="2" name="TekstSylinder 1">
            <a:extLst>
              <a:ext uri="{FF2B5EF4-FFF2-40B4-BE49-F238E27FC236}">
                <a16:creationId xmlns:a16="http://schemas.microsoft.com/office/drawing/2014/main" id="{CA46A99B-D627-4DEB-B6AD-E7E1D4CC508E}"/>
              </a:ext>
            </a:extLst>
          </p:cNvPr>
          <p:cNvSpPr txBox="1"/>
          <p:nvPr/>
        </p:nvSpPr>
        <p:spPr>
          <a:xfrm>
            <a:off x="767408" y="1628800"/>
            <a:ext cx="4634422" cy="1754326"/>
          </a:xfrm>
          <a:prstGeom prst="rect">
            <a:avLst/>
          </a:prstGeom>
          <a:noFill/>
        </p:spPr>
        <p:txBody>
          <a:bodyPr wrap="square" rtlCol="0">
            <a:spAutoFit/>
          </a:bodyPr>
          <a:lstStyle/>
          <a:p>
            <a:r>
              <a:rPr lang="nb-NO" dirty="0"/>
              <a:t>UNN - strategien har fem satsingsområder</a:t>
            </a:r>
          </a:p>
          <a:p>
            <a:endParaRPr lang="nb-NO" dirty="0"/>
          </a:p>
          <a:p>
            <a:r>
              <a:rPr lang="nb-NO" dirty="0"/>
              <a:t>Satsingsområdet som vi skal fokusere på i dag har vi valgt ut i samarbeid med ledergruppa/KVAM-utvalget, tillitsvalgt og vernetjenesten.</a:t>
            </a:r>
          </a:p>
        </p:txBody>
      </p:sp>
      <p:sp>
        <p:nvSpPr>
          <p:cNvPr id="5" name="Tittel 4"/>
          <p:cNvSpPr>
            <a:spLocks noGrp="1"/>
          </p:cNvSpPr>
          <p:nvPr>
            <p:ph type="title"/>
          </p:nvPr>
        </p:nvSpPr>
        <p:spPr>
          <a:xfrm>
            <a:off x="629574" y="223559"/>
            <a:ext cx="11103024" cy="998562"/>
          </a:xfrm>
        </p:spPr>
        <p:txBody>
          <a:bodyPr>
            <a:normAutofit/>
          </a:bodyPr>
          <a:lstStyle/>
          <a:p>
            <a:r>
              <a:rPr lang="nb-NO" sz="3200" dirty="0"/>
              <a:t>Satsingsområde Vi ønsker å fokusere på i denne runden</a:t>
            </a:r>
          </a:p>
        </p:txBody>
      </p:sp>
    </p:spTree>
    <p:extLst>
      <p:ext uri="{BB962C8B-B14F-4D97-AF65-F5344CB8AC3E}">
        <p14:creationId xmlns:p14="http://schemas.microsoft.com/office/powerpoint/2010/main" val="48085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110819"/>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7" name="Bilde 6">
            <a:hlinkClick r:id="rId2" action="ppaction://hlinksldjump"/>
            <a:extLst>
              <a:ext uri="{FF2B5EF4-FFF2-40B4-BE49-F238E27FC236}">
                <a16:creationId xmlns:a16="http://schemas.microsoft.com/office/drawing/2014/main" id="{B002712A-4DE1-4C07-9304-582EF8360C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8419" y="1621723"/>
            <a:ext cx="1880906" cy="1058010"/>
          </a:xfrm>
          <a:prstGeom prst="rect">
            <a:avLst/>
          </a:prstGeom>
        </p:spPr>
      </p:pic>
      <p:pic>
        <p:nvPicPr>
          <p:cNvPr id="9" name="Bilde 8">
            <a:hlinkClick r:id="rId4" action="ppaction://hlinksldjump"/>
            <a:extLst>
              <a:ext uri="{FF2B5EF4-FFF2-40B4-BE49-F238E27FC236}">
                <a16:creationId xmlns:a16="http://schemas.microsoft.com/office/drawing/2014/main" id="{4FE1BD04-F03C-4064-AAA9-809F0E73ED6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5547" y="1633167"/>
            <a:ext cx="1880905" cy="1058009"/>
          </a:xfrm>
          <a:prstGeom prst="rect">
            <a:avLst/>
          </a:prstGeom>
        </p:spPr>
      </p:pic>
      <p:pic>
        <p:nvPicPr>
          <p:cNvPr id="11" name="Bilde 10">
            <a:hlinkClick r:id="rId6" action="ppaction://hlinksldjump"/>
            <a:extLst>
              <a:ext uri="{FF2B5EF4-FFF2-40B4-BE49-F238E27FC236}">
                <a16:creationId xmlns:a16="http://schemas.microsoft.com/office/drawing/2014/main" id="{9A7B59A9-EA5C-4FC4-A46E-B23E3722CEA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675" y="1621723"/>
            <a:ext cx="1880904" cy="1058009"/>
          </a:xfrm>
          <a:prstGeom prst="rect">
            <a:avLst/>
          </a:prstGeom>
        </p:spPr>
      </p:pic>
      <p:pic>
        <p:nvPicPr>
          <p:cNvPr id="13" name="Bilde 12">
            <a:hlinkClick r:id="rId8" action="ppaction://hlinksldjump"/>
            <a:extLst>
              <a:ext uri="{FF2B5EF4-FFF2-40B4-BE49-F238E27FC236}">
                <a16:creationId xmlns:a16="http://schemas.microsoft.com/office/drawing/2014/main" id="{31281C03-B38E-46EA-9002-D0D583E48075}"/>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9112" y="1628801"/>
            <a:ext cx="1880903" cy="1058008"/>
          </a:xfrm>
          <a:prstGeom prst="rect">
            <a:avLst/>
          </a:prstGeom>
        </p:spPr>
      </p:pic>
      <p:pic>
        <p:nvPicPr>
          <p:cNvPr id="15" name="Bilde 14">
            <a:hlinkClick r:id="rId10" action="ppaction://hlinksldjump"/>
            <a:extLst>
              <a:ext uri="{FF2B5EF4-FFF2-40B4-BE49-F238E27FC236}">
                <a16:creationId xmlns:a16="http://schemas.microsoft.com/office/drawing/2014/main" id="{A088BA02-5CD4-41E0-BA62-F5F8F6A49878}"/>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71984" y="1621725"/>
            <a:ext cx="1880903" cy="1058008"/>
          </a:xfrm>
          <a:prstGeom prst="rect">
            <a:avLst/>
          </a:prstGeom>
        </p:spPr>
      </p:pic>
      <p:sp>
        <p:nvSpPr>
          <p:cNvPr id="20" name="TekstSylinder 19">
            <a:extLst>
              <a:ext uri="{FF2B5EF4-FFF2-40B4-BE49-F238E27FC236}">
                <a16:creationId xmlns:a16="http://schemas.microsoft.com/office/drawing/2014/main" id="{62F57B50-A83C-4195-BBAB-1739628B01A2}"/>
              </a:ext>
            </a:extLst>
          </p:cNvPr>
          <p:cNvSpPr txBox="1"/>
          <p:nvPr/>
        </p:nvSpPr>
        <p:spPr>
          <a:xfrm>
            <a:off x="644858" y="2780928"/>
            <a:ext cx="9411581" cy="2862322"/>
          </a:xfrm>
          <a:prstGeom prst="rect">
            <a:avLst/>
          </a:prstGeom>
          <a:noFill/>
        </p:spPr>
        <p:txBody>
          <a:bodyPr wrap="square" rtlCol="0">
            <a:spAutoFit/>
          </a:bodyPr>
          <a:lstStyle/>
          <a:p>
            <a:r>
              <a:rPr lang="nb-NO" dirty="0"/>
              <a:t>Vi har valgt følgende område...</a:t>
            </a:r>
          </a:p>
          <a:p>
            <a:endParaRPr lang="nb-NO" dirty="0"/>
          </a:p>
          <a:p>
            <a:pPr marL="285750" indent="-285750">
              <a:buFont typeface="Arial" panose="020B0604020202020204" pitchFamily="34" charset="0"/>
              <a:buChar char="•"/>
            </a:pPr>
            <a:r>
              <a:rPr lang="nb-NO" dirty="0"/>
              <a:t>Vi skal nå gjennomgå alle «kortene» til satsingsområdet i strategien. Venstresiden av kortene inneholder det vi ønsker å oppnå, mens høyre siden beskriver forslag til hvordan vi kommer dit. </a:t>
            </a:r>
          </a:p>
          <a:p>
            <a:endParaRPr lang="nb-NO" dirty="0"/>
          </a:p>
          <a:p>
            <a:pPr marL="285750" indent="-285750">
              <a:buFont typeface="Arial" panose="020B0604020202020204" pitchFamily="34" charset="0"/>
              <a:buChar char="•"/>
            </a:pPr>
            <a:r>
              <a:rPr lang="nb-NO" dirty="0"/>
              <a:t>Under gjennomgangen skal hver enkelt av dere velge ut tre(3) «Hvordan kommer vi dit» forslag dere mener er mest aktuelle for vår arbeidsplass å rette fokus mot. Ett forslag per gule lapp. </a:t>
            </a:r>
          </a:p>
          <a:p>
            <a:endParaRPr lang="nb-NO" dirty="0"/>
          </a:p>
          <a:p>
            <a:pPr marL="285750" indent="-285750">
              <a:buFont typeface="Arial" panose="020B0604020202020204" pitchFamily="34" charset="0"/>
              <a:buChar char="•"/>
            </a:pPr>
            <a:r>
              <a:rPr lang="nb-NO" dirty="0"/>
              <a:t>Ranger dine (gi poeng) egne valg fra 3 til 1 der 3 er mest aktuelt og 1 er mindre aktuelt. </a:t>
            </a:r>
          </a:p>
          <a:p>
            <a:endParaRPr lang="nb-NO" dirty="0"/>
          </a:p>
        </p:txBody>
      </p:sp>
      <p:pic>
        <p:nvPicPr>
          <p:cNvPr id="21" name="Bilde 20">
            <a:extLst>
              <a:ext uri="{FF2B5EF4-FFF2-40B4-BE49-F238E27FC236}">
                <a16:creationId xmlns:a16="http://schemas.microsoft.com/office/drawing/2014/main" id="{2C36CEE3-91F0-4EE9-92F6-F55E41B1E6E3}"/>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3353" y="3043841"/>
            <a:ext cx="1111691" cy="1358086"/>
          </a:xfrm>
          <a:prstGeom prst="rect">
            <a:avLst/>
          </a:prstGeom>
        </p:spPr>
      </p:pic>
      <p:pic>
        <p:nvPicPr>
          <p:cNvPr id="23" name="Bilde 22">
            <a:extLst>
              <a:ext uri="{FF2B5EF4-FFF2-40B4-BE49-F238E27FC236}">
                <a16:creationId xmlns:a16="http://schemas.microsoft.com/office/drawing/2014/main" id="{4C882579-161F-4471-A931-B1C484BEC7E5}"/>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rot="302732">
            <a:off x="11143741" y="4612438"/>
            <a:ext cx="495324" cy="46575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Bilde 23">
            <a:extLst>
              <a:ext uri="{FF2B5EF4-FFF2-40B4-BE49-F238E27FC236}">
                <a16:creationId xmlns:a16="http://schemas.microsoft.com/office/drawing/2014/main" id="{5BE01BDB-F274-47E0-9912-40839932F801}"/>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rot="537807">
            <a:off x="10722482" y="4925933"/>
            <a:ext cx="495324" cy="46575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Bilde 24">
            <a:extLst>
              <a:ext uri="{FF2B5EF4-FFF2-40B4-BE49-F238E27FC236}">
                <a16:creationId xmlns:a16="http://schemas.microsoft.com/office/drawing/2014/main" id="{BE64EF4B-AFB8-4CFF-AE85-FAEF1E440769}"/>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0415572" y="5472174"/>
            <a:ext cx="495324" cy="46575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Bilde 25">
            <a:extLst>
              <a:ext uri="{FF2B5EF4-FFF2-40B4-BE49-F238E27FC236}">
                <a16:creationId xmlns:a16="http://schemas.microsoft.com/office/drawing/2014/main" id="{9718FB19-58D2-4C3C-B0E6-3D7F1F20C13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rot="21015397">
            <a:off x="11263169" y="5375615"/>
            <a:ext cx="495324" cy="46575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Bilde 26">
            <a:extLst>
              <a:ext uri="{FF2B5EF4-FFF2-40B4-BE49-F238E27FC236}">
                <a16:creationId xmlns:a16="http://schemas.microsoft.com/office/drawing/2014/main" id="{C31B2731-C456-4273-B74D-F3E0AFB2E9B6}"/>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rot="1342295">
            <a:off x="11496294" y="5130895"/>
            <a:ext cx="495324" cy="46575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Grafikk 27" descr="Stoppeklokke">
            <a:extLst>
              <a:ext uri="{FF2B5EF4-FFF2-40B4-BE49-F238E27FC236}">
                <a16:creationId xmlns:a16="http://schemas.microsoft.com/office/drawing/2014/main" id="{C5E3AEEB-46D6-43D4-97EA-A7CD6E8C3B9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08985" y="5569122"/>
            <a:ext cx="545663" cy="545663"/>
          </a:xfrm>
          <a:prstGeom prst="rect">
            <a:avLst/>
          </a:prstGeom>
        </p:spPr>
      </p:pic>
      <p:sp>
        <p:nvSpPr>
          <p:cNvPr id="29" name="TekstSylinder 28">
            <a:extLst>
              <a:ext uri="{FF2B5EF4-FFF2-40B4-BE49-F238E27FC236}">
                <a16:creationId xmlns:a16="http://schemas.microsoft.com/office/drawing/2014/main" id="{4CC1BFF5-9FBD-4952-8730-48ED5EF952C6}"/>
              </a:ext>
            </a:extLst>
          </p:cNvPr>
          <p:cNvSpPr txBox="1"/>
          <p:nvPr/>
        </p:nvSpPr>
        <p:spPr>
          <a:xfrm>
            <a:off x="8983464" y="5688064"/>
            <a:ext cx="1152128" cy="307777"/>
          </a:xfrm>
          <a:prstGeom prst="rect">
            <a:avLst/>
          </a:prstGeom>
          <a:noFill/>
        </p:spPr>
        <p:txBody>
          <a:bodyPr wrap="square" rtlCol="0">
            <a:spAutoFit/>
          </a:bodyPr>
          <a:lstStyle/>
          <a:p>
            <a:r>
              <a:rPr lang="nb-NO" sz="1400" dirty="0"/>
              <a:t>20-30 minutt</a:t>
            </a:r>
          </a:p>
        </p:txBody>
      </p:sp>
      <p:sp>
        <p:nvSpPr>
          <p:cNvPr id="5" name="Tittel 4"/>
          <p:cNvSpPr>
            <a:spLocks noGrp="1"/>
          </p:cNvSpPr>
          <p:nvPr>
            <p:ph type="title"/>
          </p:nvPr>
        </p:nvSpPr>
        <p:spPr>
          <a:xfrm>
            <a:off x="551384" y="235991"/>
            <a:ext cx="11383659" cy="998562"/>
          </a:xfrm>
        </p:spPr>
        <p:txBody>
          <a:bodyPr>
            <a:normAutofit/>
          </a:bodyPr>
          <a:lstStyle/>
          <a:p>
            <a:r>
              <a:rPr lang="nb-NO" sz="3200" dirty="0"/>
              <a:t>Satsingsområde Vi ønsker å fokusere på i denne runden (</a:t>
            </a:r>
            <a:r>
              <a:rPr lang="nb-NO" sz="2400" dirty="0"/>
              <a:t>forts.</a:t>
            </a:r>
            <a:r>
              <a:rPr lang="nb-NO" sz="3200" dirty="0"/>
              <a:t>)</a:t>
            </a:r>
          </a:p>
        </p:txBody>
      </p:sp>
    </p:spTree>
    <p:extLst>
      <p:ext uri="{BB962C8B-B14F-4D97-AF65-F5344CB8AC3E}">
        <p14:creationId xmlns:p14="http://schemas.microsoft.com/office/powerpoint/2010/main" val="3670356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833" t="4293" r="20232"/>
          <a:stretch/>
        </p:blipFill>
        <p:spPr/>
      </p:pic>
      <p:sp>
        <p:nvSpPr>
          <p:cNvPr id="4" name="Plassholder for tekst 5">
            <a:extLst>
              <a:ext uri="{FF2B5EF4-FFF2-40B4-BE49-F238E27FC236}">
                <a16:creationId xmlns:a16="http://schemas.microsoft.com/office/drawing/2014/main" id="{238C8208-FB6B-4463-8B36-EE024093DFDD}"/>
              </a:ext>
            </a:extLst>
          </p:cNvPr>
          <p:cNvSpPr>
            <a:spLocks noGrp="1"/>
          </p:cNvSpPr>
          <p:nvPr>
            <p:ph type="body" sz="quarter" idx="11"/>
          </p:nvPr>
        </p:nvSpPr>
        <p:spPr>
          <a:xfrm>
            <a:off x="7218063" y="6189130"/>
            <a:ext cx="3943350" cy="415499"/>
          </a:xfrm>
        </p:spPr>
        <p:txBody>
          <a:bodyPr/>
          <a:lstStyle/>
          <a:p>
            <a:r>
              <a:rPr lang="nb-NO" sz="1000" dirty="0">
                <a:solidFill>
                  <a:schemeClr val="tx2"/>
                </a:solidFill>
              </a:rPr>
              <a:t>Thomas </a:t>
            </a:r>
            <a:r>
              <a:rPr lang="nb-NO" sz="1000" dirty="0" err="1">
                <a:solidFill>
                  <a:schemeClr val="tx2"/>
                </a:solidFill>
              </a:rPr>
              <a:t>Dragvold</a:t>
            </a:r>
            <a:r>
              <a:rPr lang="nb-NO" sz="1000" dirty="0">
                <a:solidFill>
                  <a:schemeClr val="tx2"/>
                </a:solidFill>
              </a:rPr>
              <a:t> Knutsen, intensivsykepleier </a:t>
            </a:r>
          </a:p>
          <a:p>
            <a:r>
              <a:rPr lang="nb-NO" sz="1000" dirty="0">
                <a:solidFill>
                  <a:schemeClr val="tx2"/>
                </a:solidFill>
              </a:rPr>
              <a:t>Foto: Rune Stoltz Bertinussen</a:t>
            </a:r>
          </a:p>
        </p:txBody>
      </p:sp>
      <p:sp>
        <p:nvSpPr>
          <p:cNvPr id="3" name="Tittel 2">
            <a:extLst>
              <a:ext uri="{FF2B5EF4-FFF2-40B4-BE49-F238E27FC236}">
                <a16:creationId xmlns:a16="http://schemas.microsoft.com/office/drawing/2014/main" id="{C2E65AD6-2C58-49FC-BBB9-1493E1BFE13E}"/>
              </a:ext>
            </a:extLst>
          </p:cNvPr>
          <p:cNvSpPr>
            <a:spLocks noGrp="1"/>
          </p:cNvSpPr>
          <p:nvPr>
            <p:ph type="ctrTitle"/>
          </p:nvPr>
        </p:nvSpPr>
        <p:spPr/>
        <p:txBody>
          <a:bodyPr/>
          <a:lstStyle/>
          <a:p>
            <a:r>
              <a:rPr lang="nb-NO" dirty="0"/>
              <a:t>Pasientperspektiv</a:t>
            </a:r>
          </a:p>
        </p:txBody>
      </p:sp>
      <p:sp>
        <p:nvSpPr>
          <p:cNvPr id="8" name="Plassholder for bunntekst 3"/>
          <p:cNvSpPr txBox="1">
            <a:spLocks/>
          </p:cNvSpPr>
          <p:nvPr/>
        </p:nvSpPr>
        <p:spPr>
          <a:xfrm>
            <a:off x="272415" y="263725"/>
            <a:ext cx="2686685" cy="365125"/>
          </a:xfrm>
          <a:prstGeom prst="rect">
            <a:avLst/>
          </a:prstGeom>
        </p:spPr>
        <p:txBody>
          <a:bodyPr vert="horz" lIns="45720" tIns="22860" rIns="45720" bIns="22860" rtlCol="0" anchor="ctr" anchorCtr="0">
            <a:noAutofit/>
          </a:bodyPr>
          <a:lstStyle>
            <a:lvl1pPr marL="0" indent="0" algn="r" defTabSz="914400" rtl="0" eaLnBrk="1" latinLnBrk="0" hangingPunct="1">
              <a:lnSpc>
                <a:spcPct val="100000"/>
              </a:lnSpc>
              <a:spcBef>
                <a:spcPts val="0"/>
              </a:spcBef>
              <a:buFont typeface="Arial" panose="020B0604020202020204" pitchFamily="34" charset="0"/>
              <a:buNone/>
              <a:defRPr sz="2400" kern="1200">
                <a:solidFill>
                  <a:schemeClr val="bg2"/>
                </a:solidFill>
                <a:latin typeface="+mn-lt"/>
                <a:ea typeface="+mn-ea"/>
                <a:cs typeface="+mn-cs"/>
              </a:defRPr>
            </a:lvl1pPr>
            <a:lvl2pPr marL="6858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2pPr>
            <a:lvl3pPr marL="11430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3pPr>
            <a:lvl4pPr marL="16002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4pPr>
            <a:lvl5pPr marL="20574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457200"/>
            <a:r>
              <a:rPr lang="nb-NO" sz="2455" b="1" dirty="0">
                <a:solidFill>
                  <a:srgbClr val="003283"/>
                </a:solidFill>
                <a:latin typeface="Calibri" panose="020F0502020204030204"/>
              </a:rPr>
              <a:t>2025:</a:t>
            </a:r>
          </a:p>
        </p:txBody>
      </p:sp>
    </p:spTree>
    <p:extLst>
      <p:ext uri="{BB962C8B-B14F-4D97-AF65-F5344CB8AC3E}">
        <p14:creationId xmlns:p14="http://schemas.microsoft.com/office/powerpoint/2010/main" val="3429555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6C1665D5-247E-4943-927E-07DBF5A595B0}"/>
              </a:ext>
            </a:extLst>
          </p:cNvPr>
          <p:cNvSpPr>
            <a:spLocks noGrp="1"/>
          </p:cNvSpPr>
          <p:nvPr>
            <p:ph type="body" sz="quarter" idx="10"/>
          </p:nvPr>
        </p:nvSpPr>
        <p:spPr/>
        <p:txBody>
          <a:bodyPr/>
          <a:lstStyle/>
          <a:p>
            <a:pPr lvl="0"/>
            <a:r>
              <a:rPr lang="nb-NO" dirty="0"/>
              <a:t>Invitere alle pasienter til å delta i valg knyttet til utredning, diagnostikk og behandling der </a:t>
            </a:r>
            <a:r>
              <a:rPr lang="nb-NO" dirty="0" err="1"/>
              <a:t>samvalg</a:t>
            </a:r>
            <a:r>
              <a:rPr lang="nb-NO" dirty="0"/>
              <a:t> er relevant</a:t>
            </a:r>
          </a:p>
          <a:p>
            <a:pPr lvl="0"/>
            <a:r>
              <a:rPr lang="nb-NO" dirty="0"/>
              <a:t>Spørre pasienter og pårørende: </a:t>
            </a:r>
            <a:br>
              <a:rPr lang="nb-NO" dirty="0"/>
            </a:br>
            <a:r>
              <a:rPr lang="nb-NO" dirty="0"/>
              <a:t>«Hva er viktig for deg?»</a:t>
            </a:r>
          </a:p>
          <a:p>
            <a:pPr lvl="0"/>
            <a:r>
              <a:rPr lang="nb-NO" dirty="0"/>
              <a:t>Styrke helsepersonells kompetanse i </a:t>
            </a:r>
            <a:br>
              <a:rPr lang="nb-NO" dirty="0"/>
            </a:br>
            <a:r>
              <a:rPr lang="nb-NO" dirty="0"/>
              <a:t>klinisk kommunikasjon</a:t>
            </a:r>
          </a:p>
          <a:p>
            <a:r>
              <a:rPr lang="nb-NO" dirty="0"/>
              <a:t>Tilby pasient- og pårørendeopplæring som styrker evnen til mestring og medvirkning </a:t>
            </a:r>
          </a:p>
          <a:p>
            <a:endParaRPr lang="nb-NO" dirty="0"/>
          </a:p>
          <a:p>
            <a:endParaRPr lang="nb-NO" dirty="0"/>
          </a:p>
        </p:txBody>
      </p:sp>
      <p:sp>
        <p:nvSpPr>
          <p:cNvPr id="4" name="Tittel 3">
            <a:extLst>
              <a:ext uri="{FF2B5EF4-FFF2-40B4-BE49-F238E27FC236}">
                <a16:creationId xmlns:a16="http://schemas.microsoft.com/office/drawing/2014/main" id="{19B55655-2F70-4F88-9320-20D6EBC09C44}"/>
              </a:ext>
            </a:extLst>
          </p:cNvPr>
          <p:cNvSpPr>
            <a:spLocks noGrp="1"/>
          </p:cNvSpPr>
          <p:nvPr>
            <p:ph type="title"/>
          </p:nvPr>
        </p:nvSpPr>
        <p:spPr/>
        <p:txBody>
          <a:bodyPr/>
          <a:lstStyle/>
          <a:p>
            <a:r>
              <a:rPr lang="nb-NO" dirty="0"/>
              <a:t>Pasienten er aktiv deltaker i egen behandling</a:t>
            </a:r>
            <a:br>
              <a:rPr lang="nb-NO" dirty="0"/>
            </a:br>
            <a:endParaRPr lang="nb-NO" dirty="0"/>
          </a:p>
        </p:txBody>
      </p:sp>
    </p:spTree>
    <p:extLst>
      <p:ext uri="{BB962C8B-B14F-4D97-AF65-F5344CB8AC3E}">
        <p14:creationId xmlns:p14="http://schemas.microsoft.com/office/powerpoint/2010/main" val="2344443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77A590-1EF2-47CC-915E-F09874155018}"/>
              </a:ext>
              <a:ext uri="{C183D7F6-B498-43B3-948B-1728B52AA6E4}">
                <adec:decorative xmlns:adec="http://schemas.microsoft.com/office/drawing/2017/decorative" val="1"/>
              </a:ext>
            </a:extLst>
          </p:cNvPr>
          <p:cNvSpPr/>
          <p:nvPr/>
        </p:nvSpPr>
        <p:spPr>
          <a:xfrm>
            <a:off x="0" y="-31584"/>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14" name="Tittel 4">
            <a:extLst>
              <a:ext uri="{FF2B5EF4-FFF2-40B4-BE49-F238E27FC236}">
                <a16:creationId xmlns:a16="http://schemas.microsoft.com/office/drawing/2014/main" id="{9BACC30C-0A40-49FA-8C41-2C7020C3A6C8}"/>
              </a:ext>
            </a:extLst>
          </p:cNvPr>
          <p:cNvSpPr txBox="1">
            <a:spLocks/>
          </p:cNvSpPr>
          <p:nvPr/>
        </p:nvSpPr>
        <p:spPr>
          <a:xfrm>
            <a:off x="609600" y="5258358"/>
            <a:ext cx="10972800" cy="72008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3000" b="1" kern="1200" cap="all" spc="100" baseline="0">
                <a:solidFill>
                  <a:schemeClr val="tx1">
                    <a:lumMod val="95000"/>
                    <a:lumOff val="5000"/>
                  </a:schemeClr>
                </a:solidFill>
                <a:latin typeface="+mj-lt"/>
                <a:ea typeface="+mj-ea"/>
                <a:cs typeface="+mj-cs"/>
              </a:defRPr>
            </a:lvl1pPr>
          </a:lstStyle>
          <a:p>
            <a:pPr algn="r"/>
            <a:r>
              <a:rPr lang="nb-NO" dirty="0"/>
              <a:t>Kurs laget av Kontinuerlig forbedring</a:t>
            </a:r>
          </a:p>
        </p:txBody>
      </p:sp>
      <p:sp>
        <p:nvSpPr>
          <p:cNvPr id="7" name="TekstSylinder 6">
            <a:extLst>
              <a:ext uri="{FF2B5EF4-FFF2-40B4-BE49-F238E27FC236}">
                <a16:creationId xmlns:a16="http://schemas.microsoft.com/office/drawing/2014/main" id="{8EC09DFA-66D7-4DE6-85CD-E38931DB842E}"/>
              </a:ext>
            </a:extLst>
          </p:cNvPr>
          <p:cNvSpPr txBox="1"/>
          <p:nvPr/>
        </p:nvSpPr>
        <p:spPr>
          <a:xfrm>
            <a:off x="838176" y="4509038"/>
            <a:ext cx="8856984" cy="646331"/>
          </a:xfrm>
          <a:prstGeom prst="rect">
            <a:avLst/>
          </a:prstGeom>
          <a:noFill/>
        </p:spPr>
        <p:txBody>
          <a:bodyPr wrap="square" rtlCol="0">
            <a:spAutoFit/>
          </a:bodyPr>
          <a:lstStyle/>
          <a:p>
            <a:r>
              <a:rPr lang="nb-NO" dirty="0"/>
              <a:t>Forberedelse:	Gjør deg kjent med </a:t>
            </a:r>
            <a:r>
              <a:rPr lang="nb-NO" dirty="0">
                <a:solidFill>
                  <a:srgbClr val="0070C0"/>
                </a:solidFill>
                <a:hlinkClick r:id="rId2">
                  <a:extLst>
                    <a:ext uri="{A12FA001-AC4F-418D-AE19-62706E023703}">
                      <ahyp:hlinkClr xmlns:ahyp="http://schemas.microsoft.com/office/drawing/2018/hyperlinkcolor" val="tx"/>
                    </a:ext>
                  </a:extLst>
                </a:hlinkClick>
              </a:rPr>
              <a:t>UNN strategien</a:t>
            </a:r>
            <a:r>
              <a:rPr lang="nb-NO" dirty="0">
                <a:solidFill>
                  <a:srgbClr val="0070C0"/>
                </a:solidFill>
              </a:rPr>
              <a:t> , </a:t>
            </a:r>
            <a:r>
              <a:rPr lang="nb-NO" dirty="0"/>
              <a:t>og PDSA-småskalatest. </a:t>
            </a:r>
          </a:p>
          <a:p>
            <a:endParaRPr lang="nb-NO" dirty="0">
              <a:solidFill>
                <a:srgbClr val="0070C0"/>
              </a:solidFill>
            </a:endParaRPr>
          </a:p>
        </p:txBody>
      </p:sp>
      <p:sp>
        <p:nvSpPr>
          <p:cNvPr id="5" name="TekstSylinder 4">
            <a:extLst>
              <a:ext uri="{FF2B5EF4-FFF2-40B4-BE49-F238E27FC236}">
                <a16:creationId xmlns:a16="http://schemas.microsoft.com/office/drawing/2014/main" id="{5D4D67BD-A45B-4F55-9288-5FE88FD78C07}"/>
              </a:ext>
            </a:extLst>
          </p:cNvPr>
          <p:cNvSpPr txBox="1"/>
          <p:nvPr/>
        </p:nvSpPr>
        <p:spPr>
          <a:xfrm>
            <a:off x="844163" y="3994399"/>
            <a:ext cx="8640960" cy="369332"/>
          </a:xfrm>
          <a:prstGeom prst="rect">
            <a:avLst/>
          </a:prstGeom>
          <a:noFill/>
        </p:spPr>
        <p:txBody>
          <a:bodyPr wrap="square" rtlCol="0">
            <a:spAutoFit/>
          </a:bodyPr>
          <a:lstStyle/>
          <a:p>
            <a:r>
              <a:rPr lang="nb-NO" dirty="0"/>
              <a:t>Rammer: 		Kurset tar 2 timer. </a:t>
            </a:r>
          </a:p>
        </p:txBody>
      </p:sp>
      <p:sp>
        <p:nvSpPr>
          <p:cNvPr id="4" name="TekstSylinder 3">
            <a:extLst>
              <a:ext uri="{FF2B5EF4-FFF2-40B4-BE49-F238E27FC236}">
                <a16:creationId xmlns:a16="http://schemas.microsoft.com/office/drawing/2014/main" id="{4175A36B-8EF5-4D34-B5E1-9609CA9411E5}"/>
              </a:ext>
            </a:extLst>
          </p:cNvPr>
          <p:cNvSpPr txBox="1"/>
          <p:nvPr/>
        </p:nvSpPr>
        <p:spPr>
          <a:xfrm>
            <a:off x="838176" y="3192106"/>
            <a:ext cx="9001000" cy="646331"/>
          </a:xfrm>
          <a:prstGeom prst="rect">
            <a:avLst/>
          </a:prstGeom>
          <a:noFill/>
        </p:spPr>
        <p:txBody>
          <a:bodyPr wrap="square" rtlCol="0">
            <a:spAutoFit/>
          </a:bodyPr>
          <a:lstStyle/>
          <a:p>
            <a:r>
              <a:rPr lang="nb-NO" dirty="0"/>
              <a:t>Læringsmål:	Bedre kjennskap til </a:t>
            </a:r>
            <a:r>
              <a:rPr lang="nb-NO" dirty="0" err="1"/>
              <a:t>UNNs</a:t>
            </a:r>
            <a:r>
              <a:rPr lang="nb-NO" dirty="0"/>
              <a:t> strategi. Øke evnen til å bruke strategien til å utvikle 				egen arbeidsplass. Økt innsikt i forbedringsmetodikk.</a:t>
            </a:r>
          </a:p>
        </p:txBody>
      </p:sp>
      <p:sp>
        <p:nvSpPr>
          <p:cNvPr id="3" name="TekstSylinder 2">
            <a:extLst>
              <a:ext uri="{FF2B5EF4-FFF2-40B4-BE49-F238E27FC236}">
                <a16:creationId xmlns:a16="http://schemas.microsoft.com/office/drawing/2014/main" id="{54DFB9F1-9BA6-44BB-A9F7-E4366FBB2346}"/>
              </a:ext>
            </a:extLst>
          </p:cNvPr>
          <p:cNvSpPr txBox="1"/>
          <p:nvPr/>
        </p:nvSpPr>
        <p:spPr>
          <a:xfrm>
            <a:off x="839416" y="1916832"/>
            <a:ext cx="9001000" cy="1200329"/>
          </a:xfrm>
          <a:prstGeom prst="rect">
            <a:avLst/>
          </a:prstGeom>
          <a:noFill/>
        </p:spPr>
        <p:txBody>
          <a:bodyPr wrap="square" rtlCol="0">
            <a:spAutoFit/>
          </a:bodyPr>
          <a:lstStyle/>
          <a:p>
            <a:r>
              <a:rPr lang="nb-NO" dirty="0"/>
              <a:t>Beskrivelse: 	Dette kurset gir deg som leder tilfang av verdifulle tilbakemeldinger fra egne 				ansatte for å styrke arbeidsplassens med hjelp av strategiens satsingsområder. 				Som ansatt får du mulighet til å medvirke i utviklingen av egen arbeidsplass med 			hjelp av strategien.  </a:t>
            </a:r>
          </a:p>
        </p:txBody>
      </p:sp>
      <p:sp>
        <p:nvSpPr>
          <p:cNvPr id="2" name="TekstSylinder 1">
            <a:extLst>
              <a:ext uri="{FF2B5EF4-FFF2-40B4-BE49-F238E27FC236}">
                <a16:creationId xmlns:a16="http://schemas.microsoft.com/office/drawing/2014/main" id="{728165CC-C0A2-430C-B73F-A3342C628019}"/>
              </a:ext>
            </a:extLst>
          </p:cNvPr>
          <p:cNvSpPr txBox="1"/>
          <p:nvPr/>
        </p:nvSpPr>
        <p:spPr>
          <a:xfrm>
            <a:off x="839416" y="1420563"/>
            <a:ext cx="7416824" cy="369332"/>
          </a:xfrm>
          <a:prstGeom prst="rect">
            <a:avLst/>
          </a:prstGeom>
          <a:noFill/>
        </p:spPr>
        <p:txBody>
          <a:bodyPr wrap="square" rtlCol="0">
            <a:spAutoFit/>
          </a:bodyPr>
          <a:lstStyle/>
          <a:p>
            <a:r>
              <a:rPr lang="nb-NO" dirty="0"/>
              <a:t>Målgruppe: 	Ledere og ansatte på avdeling-, seksjon- og enhetsnivå</a:t>
            </a:r>
          </a:p>
        </p:txBody>
      </p:sp>
      <p:sp>
        <p:nvSpPr>
          <p:cNvPr id="13" name="Tittel 4">
            <a:extLst>
              <a:ext uri="{FF2B5EF4-FFF2-40B4-BE49-F238E27FC236}">
                <a16:creationId xmlns:a16="http://schemas.microsoft.com/office/drawing/2014/main" id="{39B7BAFD-B7BE-4E82-AE99-E594F84152CB}"/>
              </a:ext>
            </a:extLst>
          </p:cNvPr>
          <p:cNvSpPr>
            <a:spLocks noGrp="1"/>
          </p:cNvSpPr>
          <p:nvPr>
            <p:ph type="title"/>
          </p:nvPr>
        </p:nvSpPr>
        <p:spPr>
          <a:xfrm>
            <a:off x="609600" y="558229"/>
            <a:ext cx="10972800" cy="897351"/>
          </a:xfrm>
        </p:spPr>
        <p:txBody>
          <a:bodyPr>
            <a:normAutofit/>
          </a:bodyPr>
          <a:lstStyle/>
          <a:p>
            <a:r>
              <a:rPr lang="nb-NO" sz="3600" dirty="0"/>
              <a:t>Implementering av UNN strategien (</a:t>
            </a:r>
            <a:r>
              <a:rPr lang="nb-NO" sz="2400" dirty="0"/>
              <a:t>Forts.</a:t>
            </a:r>
            <a:r>
              <a:rPr lang="nb-NO" sz="3600" dirty="0"/>
              <a:t>)</a:t>
            </a:r>
            <a:endParaRPr lang="nb-NO" dirty="0"/>
          </a:p>
        </p:txBody>
      </p:sp>
    </p:spTree>
    <p:extLst>
      <p:ext uri="{BB962C8B-B14F-4D97-AF65-F5344CB8AC3E}">
        <p14:creationId xmlns:p14="http://schemas.microsoft.com/office/powerpoint/2010/main" val="1611608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a:xfrm>
            <a:off x="6673850" y="1657350"/>
            <a:ext cx="5200650" cy="4917622"/>
          </a:xfrm>
        </p:spPr>
        <p:txBody>
          <a:bodyPr/>
          <a:lstStyle/>
          <a:p>
            <a:pPr lvl="0"/>
            <a:r>
              <a:rPr lang="nb-NO" dirty="0"/>
              <a:t>Utvikle og innføre nye tjenester innen e-helse og teknologi som ledd i å etablere «</a:t>
            </a:r>
            <a:r>
              <a:rPr lang="nb-NO" dirty="0" err="1"/>
              <a:t>hjemmesykehus</a:t>
            </a:r>
            <a:r>
              <a:rPr lang="nb-NO" dirty="0"/>
              <a:t>» og </a:t>
            </a:r>
            <a:br>
              <a:rPr lang="nb-NO" dirty="0"/>
            </a:br>
            <a:r>
              <a:rPr lang="nb-NO" dirty="0"/>
              <a:t>for å gi god veiledning og støtte til primærhelsetjenesten </a:t>
            </a:r>
            <a:br>
              <a:rPr lang="nb-NO" dirty="0"/>
            </a:br>
            <a:r>
              <a:rPr lang="nb-NO" dirty="0"/>
              <a:t>og andre sykehus i regionen</a:t>
            </a:r>
          </a:p>
          <a:p>
            <a:pPr lvl="0"/>
            <a:r>
              <a:rPr lang="nb-NO" dirty="0"/>
              <a:t>Samhandle og dele oppgaver godt med kommunale tjenester, fastleger og andre aktører</a:t>
            </a:r>
          </a:p>
          <a:p>
            <a:r>
              <a:rPr lang="nb-NO" dirty="0"/>
              <a:t>Samhandle nært med Finnmarkssykehuet, Nordlandssykehuset og Helgelandssykehuset for </a:t>
            </a:r>
            <a:br>
              <a:rPr lang="nb-NO" dirty="0"/>
            </a:br>
            <a:r>
              <a:rPr lang="nb-NO" dirty="0"/>
              <a:t>å bygge opp fagmiljø som kan legge til rette for å desentralisere tjenester</a:t>
            </a:r>
          </a:p>
        </p:txBody>
      </p:sp>
      <p:sp>
        <p:nvSpPr>
          <p:cNvPr id="2" name="Tittel 1"/>
          <p:cNvSpPr>
            <a:spLocks noGrp="1"/>
          </p:cNvSpPr>
          <p:nvPr>
            <p:ph type="title"/>
          </p:nvPr>
        </p:nvSpPr>
        <p:spPr/>
        <p:txBody>
          <a:bodyPr/>
          <a:lstStyle/>
          <a:p>
            <a:r>
              <a:rPr lang="nb-NO" dirty="0"/>
              <a:t>UNN tilbyr og understøtter flere spesialisthelsetjenester i hjemmet og nært der pasienten bor </a:t>
            </a:r>
          </a:p>
        </p:txBody>
      </p:sp>
    </p:spTree>
    <p:extLst>
      <p:ext uri="{BB962C8B-B14F-4D97-AF65-F5344CB8AC3E}">
        <p14:creationId xmlns:p14="http://schemas.microsoft.com/office/powerpoint/2010/main" val="67360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Samarbeide med kommuner og fastleger om pasienter som trenger langvarige og koordinerte tjenester gjennom Helsefelleskap og Stormottakersatsningen</a:t>
            </a:r>
          </a:p>
          <a:p>
            <a:pPr lvl="0"/>
            <a:r>
              <a:rPr lang="nb-NO" dirty="0"/>
              <a:t>Møte pasienter med komplekse behov i team sammensatt på tvers av fag og tjenester</a:t>
            </a:r>
          </a:p>
          <a:p>
            <a:r>
              <a:rPr lang="nb-NO" dirty="0"/>
              <a:t>Samarbeide tett med de andre sykehusene i regionen for å sikre gode pasientforløp </a:t>
            </a:r>
            <a:br>
              <a:rPr lang="nb-NO" dirty="0"/>
            </a:br>
            <a:r>
              <a:rPr lang="nb-NO" dirty="0"/>
              <a:t>mellom sykehusene </a:t>
            </a:r>
          </a:p>
        </p:txBody>
      </p:sp>
      <p:sp>
        <p:nvSpPr>
          <p:cNvPr id="2" name="Tittel 1"/>
          <p:cNvSpPr>
            <a:spLocks noGrp="1"/>
          </p:cNvSpPr>
          <p:nvPr>
            <p:ph type="title"/>
          </p:nvPr>
        </p:nvSpPr>
        <p:spPr/>
        <p:txBody>
          <a:bodyPr/>
          <a:lstStyle/>
          <a:p>
            <a:r>
              <a:rPr lang="nb-NO" dirty="0"/>
              <a:t>Pasienten opplever sammenheng i tjenestetilbud </a:t>
            </a:r>
            <a:br>
              <a:rPr lang="nb-NO" dirty="0"/>
            </a:br>
            <a:r>
              <a:rPr lang="nb-NO" dirty="0"/>
              <a:t>og sømløse behandlingsforløp </a:t>
            </a:r>
          </a:p>
        </p:txBody>
      </p:sp>
    </p:spTree>
    <p:extLst>
      <p:ext uri="{BB962C8B-B14F-4D97-AF65-F5344CB8AC3E}">
        <p14:creationId xmlns:p14="http://schemas.microsoft.com/office/powerpoint/2010/main" val="1089503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a:xfrm>
            <a:off x="6673850" y="1657350"/>
            <a:ext cx="4787147" cy="4917622"/>
          </a:xfrm>
        </p:spPr>
        <p:txBody>
          <a:bodyPr/>
          <a:lstStyle/>
          <a:p>
            <a:pPr lvl="0"/>
            <a:r>
              <a:rPr lang="nb-NO" dirty="0"/>
              <a:t>Systematisk innhente og bruke erfaringer </a:t>
            </a:r>
            <a:br>
              <a:rPr lang="nb-NO" dirty="0"/>
            </a:br>
            <a:r>
              <a:rPr lang="nb-NO" dirty="0"/>
              <a:t>i forbedringsarbeid</a:t>
            </a:r>
          </a:p>
          <a:p>
            <a:pPr lvl="0"/>
            <a:r>
              <a:rPr lang="nb-NO" dirty="0"/>
              <a:t>Være åpne om resultater og hva vi gjør for </a:t>
            </a:r>
            <a:br>
              <a:rPr lang="nb-NO" dirty="0"/>
            </a:br>
            <a:r>
              <a:rPr lang="nb-NO" dirty="0"/>
              <a:t>å sikre trygge tjenester med høy kvalitet</a:t>
            </a:r>
          </a:p>
          <a:p>
            <a:r>
              <a:rPr lang="nb-NO" dirty="0"/>
              <a:t>Bruke data fra nasjonale og lokale kvalitetsregistre og nasjonale kvalitetsindikatorer systematisk for å forbedre kvaliteten i tjenestene </a:t>
            </a:r>
          </a:p>
          <a:p>
            <a:endParaRPr lang="nb-NO" dirty="0"/>
          </a:p>
          <a:p>
            <a:endParaRPr lang="nb-NO" dirty="0"/>
          </a:p>
        </p:txBody>
      </p:sp>
      <p:sp>
        <p:nvSpPr>
          <p:cNvPr id="2" name="Tittel 1"/>
          <p:cNvSpPr>
            <a:spLocks noGrp="1"/>
          </p:cNvSpPr>
          <p:nvPr>
            <p:ph type="title"/>
          </p:nvPr>
        </p:nvSpPr>
        <p:spPr>
          <a:xfrm>
            <a:off x="527793" y="1603722"/>
            <a:ext cx="5431306" cy="4351338"/>
          </a:xfrm>
        </p:spPr>
        <p:txBody>
          <a:bodyPr/>
          <a:lstStyle/>
          <a:p>
            <a:r>
              <a:rPr lang="nb-NO" dirty="0"/>
              <a:t>UNN har en nullvisjon for pasientskader og alvorlige hendelser, og skårer høyt på nasjonale kvalitetsindikatorer </a:t>
            </a:r>
          </a:p>
        </p:txBody>
      </p:sp>
    </p:spTree>
    <p:extLst>
      <p:ext uri="{BB962C8B-B14F-4D97-AF65-F5344CB8AC3E}">
        <p14:creationId xmlns:p14="http://schemas.microsoft.com/office/powerpoint/2010/main" val="509303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a:xfrm>
            <a:off x="6673850" y="1657350"/>
            <a:ext cx="5073866" cy="4917622"/>
          </a:xfrm>
        </p:spPr>
        <p:txBody>
          <a:bodyPr/>
          <a:lstStyle/>
          <a:p>
            <a:pPr lvl="0"/>
            <a:r>
              <a:rPr lang="nb-NO" dirty="0"/>
              <a:t>Utvikle og etterleve handlingsplan for å sikre likeverdig tilbud</a:t>
            </a:r>
          </a:p>
          <a:p>
            <a:pPr lvl="0"/>
            <a:r>
              <a:rPr lang="nb-NO" dirty="0"/>
              <a:t>Tilby tolketjenester til alle som trenger det</a:t>
            </a:r>
          </a:p>
          <a:p>
            <a:r>
              <a:rPr lang="nb-NO" dirty="0"/>
              <a:t>Arbeide systematisk med å utvikle kulturforståelse </a:t>
            </a:r>
          </a:p>
          <a:p>
            <a:endParaRPr lang="nb-NO" dirty="0"/>
          </a:p>
          <a:p>
            <a:endParaRPr lang="nb-NO" dirty="0"/>
          </a:p>
        </p:txBody>
      </p:sp>
      <p:sp>
        <p:nvSpPr>
          <p:cNvPr id="2" name="Tittel 1"/>
          <p:cNvSpPr>
            <a:spLocks noGrp="1"/>
          </p:cNvSpPr>
          <p:nvPr>
            <p:ph type="title"/>
          </p:nvPr>
        </p:nvSpPr>
        <p:spPr/>
        <p:txBody>
          <a:bodyPr/>
          <a:lstStyle/>
          <a:p>
            <a:r>
              <a:rPr lang="nb-NO" dirty="0"/>
              <a:t>UNN sikrer et likeverdig tilbud til den samiske befolkningen og andre minoriteter </a:t>
            </a:r>
          </a:p>
        </p:txBody>
      </p:sp>
    </p:spTree>
    <p:extLst>
      <p:ext uri="{BB962C8B-B14F-4D97-AF65-F5344CB8AC3E}">
        <p14:creationId xmlns:p14="http://schemas.microsoft.com/office/powerpoint/2010/main" val="1118994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a:xfrm>
            <a:off x="6673850" y="1657350"/>
            <a:ext cx="4725154" cy="4917622"/>
          </a:xfrm>
        </p:spPr>
        <p:txBody>
          <a:bodyPr/>
          <a:lstStyle/>
          <a:p>
            <a:r>
              <a:rPr lang="nb-NO" dirty="0"/>
              <a:t>Følge «Den gylne regel» som sier at psykisk helsevern og rusbehandling skal prioriteres sterkere enn somatisk helse </a:t>
            </a:r>
          </a:p>
          <a:p>
            <a:pPr lvl="0"/>
            <a:r>
              <a:rPr lang="nb-NO" dirty="0"/>
              <a:t>Samarbeide systematisk om pasienter med psykiske lidelser og rus- og avhengighetslidelser, og gi dem bedre tilgang på somatiske helsetjenester</a:t>
            </a:r>
          </a:p>
          <a:p>
            <a:pPr lvl="0"/>
            <a:r>
              <a:rPr lang="nb-NO" dirty="0"/>
              <a:t>Videreutvikle pasientsentrert helsetjenesteteam (PSHT) og fleksibelt aktivt oppsøkende behandlingsteam (FACT)</a:t>
            </a:r>
          </a:p>
          <a:p>
            <a:r>
              <a:rPr lang="nb-NO" dirty="0"/>
              <a:t>Sikre gode overganger fra barne- og ungdomsenheter til voksenenheter </a:t>
            </a:r>
          </a:p>
          <a:p>
            <a:endParaRPr lang="nb-NO" dirty="0"/>
          </a:p>
          <a:p>
            <a:endParaRPr lang="nb-NO" dirty="0"/>
          </a:p>
        </p:txBody>
      </p:sp>
      <p:sp>
        <p:nvSpPr>
          <p:cNvPr id="2" name="Tittel 1"/>
          <p:cNvSpPr>
            <a:spLocks noGrp="1"/>
          </p:cNvSpPr>
          <p:nvPr>
            <p:ph type="title"/>
          </p:nvPr>
        </p:nvSpPr>
        <p:spPr>
          <a:xfrm>
            <a:off x="527793" y="1603722"/>
            <a:ext cx="5568208" cy="4351338"/>
          </a:xfrm>
        </p:spPr>
        <p:txBody>
          <a:bodyPr/>
          <a:lstStyle/>
          <a:p>
            <a:r>
              <a:rPr lang="nb-NO" dirty="0"/>
              <a:t>UNN prioriterer tilbud </a:t>
            </a:r>
            <a:br>
              <a:rPr lang="nb-NO" dirty="0"/>
            </a:br>
            <a:r>
              <a:rPr lang="nb-NO" dirty="0"/>
              <a:t>til barn og unge, voksne med alvorlige psykiske lidelser, kronikere og eldre med sammensatte behov </a:t>
            </a:r>
          </a:p>
        </p:txBody>
      </p:sp>
    </p:spTree>
    <p:extLst>
      <p:ext uri="{BB962C8B-B14F-4D97-AF65-F5344CB8AC3E}">
        <p14:creationId xmlns:p14="http://schemas.microsoft.com/office/powerpoint/2010/main" val="1325664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a:xfrm>
            <a:off x="6673850" y="1657350"/>
            <a:ext cx="4298950" cy="4917622"/>
          </a:xfrm>
        </p:spPr>
        <p:txBody>
          <a:bodyPr/>
          <a:lstStyle/>
          <a:p>
            <a:pPr lvl="0"/>
            <a:r>
              <a:rPr lang="nb-NO" dirty="0"/>
              <a:t>Sikre brukermedvirkning på nivået der vi tar beslutninger, og gjør endringer som kan påvirke pasientene</a:t>
            </a:r>
          </a:p>
          <a:p>
            <a:pPr lvl="0"/>
            <a:r>
              <a:rPr lang="nb-NO" dirty="0"/>
              <a:t>Legge til rette for god medvirkning ved å sikre opplæring av brukere</a:t>
            </a:r>
          </a:p>
          <a:p>
            <a:pPr lvl="0"/>
            <a:r>
              <a:rPr lang="nb-NO" dirty="0"/>
              <a:t>Sikre at pårørende ivaretas, spesielt barn som pårørende </a:t>
            </a:r>
          </a:p>
          <a:p>
            <a:r>
              <a:rPr lang="nb-NO" dirty="0"/>
              <a:t>Legge til rette for at pårørende kan følge pasienten, enten fysisk eller digitalt </a:t>
            </a:r>
          </a:p>
        </p:txBody>
      </p:sp>
      <p:sp>
        <p:nvSpPr>
          <p:cNvPr id="2" name="Tittel 1"/>
          <p:cNvSpPr>
            <a:spLocks noGrp="1"/>
          </p:cNvSpPr>
          <p:nvPr>
            <p:ph type="title"/>
          </p:nvPr>
        </p:nvSpPr>
        <p:spPr/>
        <p:txBody>
          <a:bodyPr/>
          <a:lstStyle/>
          <a:p>
            <a:r>
              <a:rPr lang="nb-NO" dirty="0"/>
              <a:t>Brukermedvirkning og pårørende har en viktig og naturlig plass på UNN </a:t>
            </a:r>
          </a:p>
        </p:txBody>
      </p:sp>
    </p:spTree>
    <p:extLst>
      <p:ext uri="{BB962C8B-B14F-4D97-AF65-F5344CB8AC3E}">
        <p14:creationId xmlns:p14="http://schemas.microsoft.com/office/powerpoint/2010/main" val="1269572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41904"/>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3" name="Bilde 2">
            <a:extLst>
              <a:ext uri="{FF2B5EF4-FFF2-40B4-BE49-F238E27FC236}">
                <a16:creationId xmlns:a16="http://schemas.microsoft.com/office/drawing/2014/main" id="{C7CE4CC9-E00C-4DBA-BF36-84145DD1F37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5473" y="4228545"/>
            <a:ext cx="3624658" cy="2038871"/>
          </a:xfrm>
          <a:prstGeom prst="rect">
            <a:avLst/>
          </a:prstGeom>
        </p:spPr>
      </p:pic>
      <p:pic>
        <p:nvPicPr>
          <p:cNvPr id="8" name="Bilde 7">
            <a:extLst>
              <a:ext uri="{FF2B5EF4-FFF2-40B4-BE49-F238E27FC236}">
                <a16:creationId xmlns:a16="http://schemas.microsoft.com/office/drawing/2014/main" id="{F4CF013E-244F-45DF-AFAE-47C7B6BF91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7507" y="2154261"/>
            <a:ext cx="3624658" cy="2038871"/>
          </a:xfrm>
          <a:prstGeom prst="rect">
            <a:avLst/>
          </a:prstGeom>
        </p:spPr>
      </p:pic>
      <p:pic>
        <p:nvPicPr>
          <p:cNvPr id="10" name="Bilde 9">
            <a:extLst>
              <a:ext uri="{FF2B5EF4-FFF2-40B4-BE49-F238E27FC236}">
                <a16:creationId xmlns:a16="http://schemas.microsoft.com/office/drawing/2014/main" id="{D41AF0EF-2585-4EEE-9DE2-82F3E85FB3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7507" y="79977"/>
            <a:ext cx="3624658" cy="2038871"/>
          </a:xfrm>
          <a:prstGeom prst="rect">
            <a:avLst/>
          </a:prstGeom>
        </p:spPr>
      </p:pic>
      <p:pic>
        <p:nvPicPr>
          <p:cNvPr id="12" name="Bilde 11">
            <a:extLst>
              <a:ext uri="{FF2B5EF4-FFF2-40B4-BE49-F238E27FC236}">
                <a16:creationId xmlns:a16="http://schemas.microsoft.com/office/drawing/2014/main" id="{34399ACC-2EAB-4792-A1EB-2E016B8C7C4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6151" y="3607041"/>
            <a:ext cx="3624658" cy="2038871"/>
          </a:xfrm>
          <a:prstGeom prst="rect">
            <a:avLst/>
          </a:prstGeom>
        </p:spPr>
      </p:pic>
      <p:pic>
        <p:nvPicPr>
          <p:cNvPr id="14" name="Bilde 13">
            <a:extLst>
              <a:ext uri="{FF2B5EF4-FFF2-40B4-BE49-F238E27FC236}">
                <a16:creationId xmlns:a16="http://schemas.microsoft.com/office/drawing/2014/main" id="{4F28BF66-4C20-4350-A912-6F1678870FF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2168" y="1535564"/>
            <a:ext cx="3624658" cy="2038871"/>
          </a:xfrm>
          <a:prstGeom prst="rect">
            <a:avLst/>
          </a:prstGeom>
        </p:spPr>
      </p:pic>
      <p:pic>
        <p:nvPicPr>
          <p:cNvPr id="16" name="Bilde 15">
            <a:extLst>
              <a:ext uri="{FF2B5EF4-FFF2-40B4-BE49-F238E27FC236}">
                <a16:creationId xmlns:a16="http://schemas.microsoft.com/office/drawing/2014/main" id="{869A62B7-6DD9-4C20-9731-69BC0F43DC9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9" y="3610471"/>
            <a:ext cx="3624658" cy="2038871"/>
          </a:xfrm>
          <a:prstGeom prst="rect">
            <a:avLst/>
          </a:prstGeom>
        </p:spPr>
      </p:pic>
      <p:pic>
        <p:nvPicPr>
          <p:cNvPr id="18" name="Bilde 17">
            <a:extLst>
              <a:ext uri="{FF2B5EF4-FFF2-40B4-BE49-F238E27FC236}">
                <a16:creationId xmlns:a16="http://schemas.microsoft.com/office/drawing/2014/main" id="{FA2CB67A-3C97-45E8-93E7-21A7B4BCFC4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29" y="1532249"/>
            <a:ext cx="3624658" cy="2038871"/>
          </a:xfrm>
          <a:prstGeom prst="rect">
            <a:avLst/>
          </a:prstGeom>
        </p:spPr>
      </p:pic>
      <p:pic>
        <p:nvPicPr>
          <p:cNvPr id="11" name="Bilde 10">
            <a:hlinkClick r:id="rId9" action="ppaction://hlinksldjump"/>
            <a:extLst>
              <a:ext uri="{FF2B5EF4-FFF2-40B4-BE49-F238E27FC236}">
                <a16:creationId xmlns:a16="http://schemas.microsoft.com/office/drawing/2014/main" id="{75FA64C9-C3FE-47BD-9020-58BFDBBDD8E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286913" y="476672"/>
            <a:ext cx="559051" cy="52567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kstSylinder 1">
            <a:extLst>
              <a:ext uri="{FF2B5EF4-FFF2-40B4-BE49-F238E27FC236}">
                <a16:creationId xmlns:a16="http://schemas.microsoft.com/office/drawing/2014/main" id="{91D1662C-2C74-48F5-AFA4-0EDB9EF2A011}"/>
              </a:ext>
            </a:extLst>
          </p:cNvPr>
          <p:cNvSpPr txBox="1"/>
          <p:nvPr/>
        </p:nvSpPr>
        <p:spPr>
          <a:xfrm rot="21130225">
            <a:off x="6229846" y="539384"/>
            <a:ext cx="673183" cy="276999"/>
          </a:xfrm>
          <a:prstGeom prst="rect">
            <a:avLst/>
          </a:prstGeom>
          <a:noFill/>
        </p:spPr>
        <p:txBody>
          <a:bodyPr wrap="square" rtlCol="0">
            <a:spAutoFit/>
          </a:bodyPr>
          <a:lstStyle/>
          <a:p>
            <a:r>
              <a:rPr lang="nb-NO" sz="1200" dirty="0"/>
              <a:t>Velg ut</a:t>
            </a:r>
          </a:p>
        </p:txBody>
      </p:sp>
      <p:sp>
        <p:nvSpPr>
          <p:cNvPr id="5" name="Tittel 4"/>
          <p:cNvSpPr>
            <a:spLocks noGrp="1"/>
          </p:cNvSpPr>
          <p:nvPr>
            <p:ph type="title"/>
          </p:nvPr>
        </p:nvSpPr>
        <p:spPr>
          <a:xfrm>
            <a:off x="544488" y="310493"/>
            <a:ext cx="11103024" cy="998562"/>
          </a:xfrm>
        </p:spPr>
        <p:txBody>
          <a:bodyPr>
            <a:normAutofit/>
          </a:bodyPr>
          <a:lstStyle/>
          <a:p>
            <a:r>
              <a:rPr lang="nb-NO" sz="3200" dirty="0"/>
              <a:t>Pasientperspektiv i alt vi </a:t>
            </a:r>
            <a:r>
              <a:rPr lang="nb-NO" sz="3200" dirty="0" err="1"/>
              <a:t>gJør</a:t>
            </a:r>
            <a:endParaRPr lang="nb-NO" sz="3200" dirty="0"/>
          </a:p>
        </p:txBody>
      </p:sp>
    </p:spTree>
    <p:extLst>
      <p:ext uri="{BB962C8B-B14F-4D97-AF65-F5344CB8AC3E}">
        <p14:creationId xmlns:p14="http://schemas.microsoft.com/office/powerpoint/2010/main" val="417094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238C8208-FB6B-4463-8B36-EE024093DFDD}"/>
              </a:ext>
            </a:extLst>
          </p:cNvPr>
          <p:cNvSpPr>
            <a:spLocks noGrp="1"/>
          </p:cNvSpPr>
          <p:nvPr>
            <p:ph type="body" sz="quarter" idx="11"/>
          </p:nvPr>
        </p:nvSpPr>
        <p:spPr/>
        <p:txBody>
          <a:bodyPr/>
          <a:lstStyle/>
          <a:p>
            <a:r>
              <a:rPr lang="nb-NO" sz="1000" dirty="0"/>
              <a:t>Lars Helander, psykologspesialist</a:t>
            </a:r>
          </a:p>
          <a:p>
            <a:r>
              <a:rPr lang="nb-NO" sz="1000" dirty="0"/>
              <a:t>Foto: Rune Stoltz Bertinussen</a:t>
            </a:r>
          </a:p>
        </p:txBody>
      </p:sp>
      <p:pic>
        <p:nvPicPr>
          <p:cNvPr id="2" name="Plassholder for bilde 1">
            <a:extLs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7902" r="26791"/>
          <a:stretch/>
        </p:blipFill>
        <p:spPr/>
      </p:pic>
      <p:sp>
        <p:nvSpPr>
          <p:cNvPr id="3" name="Tittel 2">
            <a:extLst>
              <a:ext uri="{FF2B5EF4-FFF2-40B4-BE49-F238E27FC236}">
                <a16:creationId xmlns:a16="http://schemas.microsoft.com/office/drawing/2014/main" id="{3C8AD7A3-4CA7-4856-8681-53B7042F61F4}"/>
              </a:ext>
            </a:extLst>
          </p:cNvPr>
          <p:cNvSpPr>
            <a:spLocks noGrp="1"/>
          </p:cNvSpPr>
          <p:nvPr>
            <p:ph type="ctrTitle"/>
          </p:nvPr>
        </p:nvSpPr>
        <p:spPr/>
        <p:txBody>
          <a:bodyPr/>
          <a:lstStyle/>
          <a:p>
            <a:r>
              <a:rPr lang="nb-NO" dirty="0"/>
              <a:t>Medarbeideren</a:t>
            </a:r>
          </a:p>
        </p:txBody>
      </p:sp>
      <p:sp>
        <p:nvSpPr>
          <p:cNvPr id="7" name="Plassholder for bunntekst 3"/>
          <p:cNvSpPr txBox="1">
            <a:spLocks/>
          </p:cNvSpPr>
          <p:nvPr/>
        </p:nvSpPr>
        <p:spPr>
          <a:xfrm>
            <a:off x="272415" y="263725"/>
            <a:ext cx="2686685" cy="365125"/>
          </a:xfrm>
          <a:prstGeom prst="rect">
            <a:avLst/>
          </a:prstGeom>
        </p:spPr>
        <p:txBody>
          <a:bodyPr vert="horz" lIns="45720" tIns="22860" rIns="45720" bIns="22860" rtlCol="0" anchor="ctr" anchorCtr="0">
            <a:noAutofit/>
          </a:bodyPr>
          <a:lstStyle>
            <a:lvl1pPr marL="0" indent="0" algn="r" defTabSz="914400" rtl="0" eaLnBrk="1" latinLnBrk="0" hangingPunct="1">
              <a:lnSpc>
                <a:spcPct val="100000"/>
              </a:lnSpc>
              <a:spcBef>
                <a:spcPts val="0"/>
              </a:spcBef>
              <a:buFont typeface="Arial" panose="020B0604020202020204" pitchFamily="34" charset="0"/>
              <a:buNone/>
              <a:defRPr sz="2400" kern="1200">
                <a:solidFill>
                  <a:schemeClr val="bg2"/>
                </a:solidFill>
                <a:latin typeface="+mn-lt"/>
                <a:ea typeface="+mn-ea"/>
                <a:cs typeface="+mn-cs"/>
              </a:defRPr>
            </a:lvl1pPr>
            <a:lvl2pPr marL="6858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2pPr>
            <a:lvl3pPr marL="11430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3pPr>
            <a:lvl4pPr marL="16002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4pPr>
            <a:lvl5pPr marL="20574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457200"/>
            <a:r>
              <a:rPr lang="nb-NO" sz="2455" b="1" dirty="0">
                <a:solidFill>
                  <a:srgbClr val="2F654A"/>
                </a:solidFill>
                <a:latin typeface="Calibri" panose="020F0502020204030204"/>
              </a:rPr>
              <a:t>2025:</a:t>
            </a:r>
          </a:p>
        </p:txBody>
      </p:sp>
    </p:spTree>
    <p:extLst>
      <p:ext uri="{BB962C8B-B14F-4D97-AF65-F5344CB8AC3E}">
        <p14:creationId xmlns:p14="http://schemas.microsoft.com/office/powerpoint/2010/main" val="1380750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88F63637-314C-463B-925E-D9CBEFD5669F}"/>
              </a:ext>
            </a:extLst>
          </p:cNvPr>
          <p:cNvSpPr>
            <a:spLocks noGrp="1"/>
          </p:cNvSpPr>
          <p:nvPr>
            <p:ph type="body" sz="quarter" idx="10"/>
          </p:nvPr>
        </p:nvSpPr>
        <p:spPr>
          <a:xfrm>
            <a:off x="6673850" y="1657350"/>
            <a:ext cx="4469432" cy="4917622"/>
          </a:xfrm>
        </p:spPr>
        <p:txBody>
          <a:bodyPr/>
          <a:lstStyle/>
          <a:p>
            <a:pPr lvl="0"/>
            <a:r>
              <a:rPr lang="nb-NO" dirty="0"/>
              <a:t>Jobbe systematisk med å heve vår rekrutteringskompetanse og sammen med kommunene og UiT gjøre UNN og UNN-UiT synlig og attraktiv i arbeidsmarkedet</a:t>
            </a:r>
          </a:p>
          <a:p>
            <a:pPr lvl="0"/>
            <a:r>
              <a:rPr lang="nb-NO" dirty="0"/>
              <a:t>Satse på medarbeiderne gjennom systematisk og planlagt kompetanseheving </a:t>
            </a:r>
          </a:p>
          <a:p>
            <a:pPr lvl="0"/>
            <a:r>
              <a:rPr lang="nb-NO" dirty="0"/>
              <a:t>Sikre mangfold i arbeidsstokken</a:t>
            </a:r>
          </a:p>
          <a:p>
            <a:r>
              <a:rPr lang="nb-NO" dirty="0"/>
              <a:t>Gjennomføre utviklingssamtalen </a:t>
            </a:r>
            <a:br>
              <a:rPr lang="nb-NO" dirty="0"/>
            </a:br>
            <a:r>
              <a:rPr lang="nb-NO" dirty="0"/>
              <a:t>«Hva er viktig for deg?» </a:t>
            </a:r>
          </a:p>
        </p:txBody>
      </p:sp>
      <p:sp>
        <p:nvSpPr>
          <p:cNvPr id="6" name="Tittel 5">
            <a:extLst>
              <a:ext uri="{FF2B5EF4-FFF2-40B4-BE49-F238E27FC236}">
                <a16:creationId xmlns:a16="http://schemas.microsoft.com/office/drawing/2014/main" id="{EF6BBED2-56C5-4F0E-9BC8-5D303451D464}"/>
              </a:ext>
            </a:extLst>
          </p:cNvPr>
          <p:cNvSpPr>
            <a:spLocks noGrp="1"/>
          </p:cNvSpPr>
          <p:nvPr>
            <p:ph type="title"/>
          </p:nvPr>
        </p:nvSpPr>
        <p:spPr/>
        <p:txBody>
          <a:bodyPr/>
          <a:lstStyle/>
          <a:p>
            <a:r>
              <a:rPr lang="nb-NO" dirty="0"/>
              <a:t>UNN har stabil tilgang på dyktige fagfolk </a:t>
            </a:r>
          </a:p>
        </p:txBody>
      </p:sp>
    </p:spTree>
    <p:extLst>
      <p:ext uri="{BB962C8B-B14F-4D97-AF65-F5344CB8AC3E}">
        <p14:creationId xmlns:p14="http://schemas.microsoft.com/office/powerpoint/2010/main" val="3136163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a:xfrm>
            <a:off x="6673850" y="1657350"/>
            <a:ext cx="4701906" cy="4917622"/>
          </a:xfrm>
        </p:spPr>
        <p:txBody>
          <a:bodyPr/>
          <a:lstStyle/>
          <a:p>
            <a:pPr lvl="0"/>
            <a:r>
              <a:rPr lang="nb-NO" dirty="0"/>
              <a:t>Bygge kultur for kontinuerlig, varig og virkningsfull forbedring av tjenestene gjennom kompetanseutvikling og trening, i partnerskap </a:t>
            </a:r>
            <a:br>
              <a:rPr lang="nb-NO" dirty="0"/>
            </a:br>
            <a:r>
              <a:rPr lang="nb-NO" dirty="0"/>
              <a:t>med brukere og pårørende </a:t>
            </a:r>
          </a:p>
          <a:p>
            <a:pPr lvl="0"/>
            <a:r>
              <a:rPr lang="nb-NO" dirty="0"/>
              <a:t>Praktisere simulering og ferdighetstrening i team.</a:t>
            </a:r>
          </a:p>
          <a:p>
            <a:pPr lvl="0"/>
            <a:r>
              <a:rPr lang="nb-NO" dirty="0"/>
              <a:t>Sikre medvirkning og medbestemmelse i beslutningsprosesser</a:t>
            </a:r>
          </a:p>
          <a:p>
            <a:r>
              <a:rPr lang="nb-NO" dirty="0"/>
              <a:t>Dele kompetanse og lære av hverandre </a:t>
            </a:r>
          </a:p>
        </p:txBody>
      </p:sp>
      <p:sp>
        <p:nvSpPr>
          <p:cNvPr id="2" name="Tittel 1"/>
          <p:cNvSpPr>
            <a:spLocks noGrp="1"/>
          </p:cNvSpPr>
          <p:nvPr>
            <p:ph type="title"/>
          </p:nvPr>
        </p:nvSpPr>
        <p:spPr/>
        <p:txBody>
          <a:bodyPr/>
          <a:lstStyle/>
          <a:p>
            <a:r>
              <a:rPr lang="nb-NO" dirty="0"/>
              <a:t>Medarbeiderne involveres i utvikling </a:t>
            </a:r>
            <a:br>
              <a:rPr lang="nb-NO" dirty="0"/>
            </a:br>
            <a:r>
              <a:rPr lang="nb-NO" dirty="0"/>
              <a:t>av tjenestene </a:t>
            </a:r>
          </a:p>
        </p:txBody>
      </p:sp>
    </p:spTree>
    <p:extLst>
      <p:ext uri="{BB962C8B-B14F-4D97-AF65-F5344CB8AC3E}">
        <p14:creationId xmlns:p14="http://schemas.microsoft.com/office/powerpoint/2010/main" val="1340137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9" name="Grafikk 8" descr="Stoppeklokke som indikerer hvor lang tid ting tar">
            <a:extLst>
              <a:ext uri="{FF2B5EF4-FFF2-40B4-BE49-F238E27FC236}">
                <a16:creationId xmlns:a16="http://schemas.microsoft.com/office/drawing/2014/main" id="{7312D4AB-F76F-4E1B-9251-8012EEC68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6480" y="4956848"/>
            <a:ext cx="635198" cy="635198"/>
          </a:xfrm>
          <a:prstGeom prst="rect">
            <a:avLst/>
          </a:prstGeom>
        </p:spPr>
      </p:pic>
      <p:sp>
        <p:nvSpPr>
          <p:cNvPr id="3" name="TekstSylinder 2">
            <a:extLst>
              <a:ext uri="{FF2B5EF4-FFF2-40B4-BE49-F238E27FC236}">
                <a16:creationId xmlns:a16="http://schemas.microsoft.com/office/drawing/2014/main" id="{9C32ADAD-85CB-4F16-96B3-5E8AC8720981}"/>
              </a:ext>
            </a:extLst>
          </p:cNvPr>
          <p:cNvSpPr txBox="1"/>
          <p:nvPr/>
        </p:nvSpPr>
        <p:spPr>
          <a:xfrm>
            <a:off x="9881528" y="3933056"/>
            <a:ext cx="1944216" cy="923330"/>
          </a:xfrm>
          <a:prstGeom prst="rect">
            <a:avLst/>
          </a:prstGeom>
          <a:noFill/>
        </p:spPr>
        <p:txBody>
          <a:bodyPr wrap="square" rtlCol="0">
            <a:spAutoFit/>
          </a:bodyPr>
          <a:lstStyle/>
          <a:p>
            <a:r>
              <a:rPr lang="nb-NO" dirty="0"/>
              <a:t>Klokken indikerer hvor lang tid hvert enkelt steg tar</a:t>
            </a:r>
          </a:p>
        </p:txBody>
      </p:sp>
      <p:pic>
        <p:nvPicPr>
          <p:cNvPr id="8" name="Bilde 7" descr="Mann med pekestokk som peker på en flip-over">
            <a:extLst>
              <a:ext uri="{FF2B5EF4-FFF2-40B4-BE49-F238E27FC236}">
                <a16:creationId xmlns:a16="http://schemas.microsoft.com/office/drawing/2014/main" id="{851225EF-296E-45E3-863A-0C5DF4E9D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5431" y="3688578"/>
            <a:ext cx="2031325" cy="2031325"/>
          </a:xfrm>
          <a:prstGeom prst="rect">
            <a:avLst/>
          </a:prstGeom>
        </p:spPr>
      </p:pic>
      <p:sp>
        <p:nvSpPr>
          <p:cNvPr id="2" name="TekstSylinder 1">
            <a:extLst>
              <a:ext uri="{FF2B5EF4-FFF2-40B4-BE49-F238E27FC236}">
                <a16:creationId xmlns:a16="http://schemas.microsoft.com/office/drawing/2014/main" id="{243299BA-B060-447C-9C06-7B244BBAFFBB}"/>
              </a:ext>
            </a:extLst>
          </p:cNvPr>
          <p:cNvSpPr txBox="1"/>
          <p:nvPr/>
        </p:nvSpPr>
        <p:spPr>
          <a:xfrm>
            <a:off x="7155743" y="1500666"/>
            <a:ext cx="3600400" cy="2031325"/>
          </a:xfrm>
          <a:prstGeom prst="rect">
            <a:avLst/>
          </a:prstGeom>
          <a:noFill/>
        </p:spPr>
        <p:txBody>
          <a:bodyPr wrap="square" rtlCol="0">
            <a:spAutoFit/>
          </a:bodyPr>
          <a:lstStyle/>
          <a:p>
            <a:r>
              <a:rPr lang="nb-NO" dirty="0"/>
              <a:t>*Alle lysbilder i denne guiden som inneholder bilde av en </a:t>
            </a:r>
            <a:r>
              <a:rPr lang="nb-NO" dirty="0" err="1"/>
              <a:t>fasilitator</a:t>
            </a:r>
            <a:r>
              <a:rPr lang="nb-NO" dirty="0"/>
              <a:t>, som vist under, inneholder beskrivelse av gjennomføringer og er «skjult» når du skal presentere. Disse lysbildene er til bruk som forberedelser før gjennomføring. </a:t>
            </a:r>
          </a:p>
        </p:txBody>
      </p:sp>
      <p:sp>
        <p:nvSpPr>
          <p:cNvPr id="7" name="TekstSylinder 6">
            <a:extLst>
              <a:ext uri="{FF2B5EF4-FFF2-40B4-BE49-F238E27FC236}">
                <a16:creationId xmlns:a16="http://schemas.microsoft.com/office/drawing/2014/main" id="{1F9979CE-ADF9-401E-AA13-976B9D85DCA4}"/>
              </a:ext>
            </a:extLst>
          </p:cNvPr>
          <p:cNvSpPr txBox="1"/>
          <p:nvPr/>
        </p:nvSpPr>
        <p:spPr>
          <a:xfrm>
            <a:off x="609600" y="1412776"/>
            <a:ext cx="5990456" cy="3139321"/>
          </a:xfrm>
          <a:prstGeom prst="rect">
            <a:avLst/>
          </a:prstGeom>
          <a:noFill/>
        </p:spPr>
        <p:txBody>
          <a:bodyPr wrap="square" rtlCol="0">
            <a:spAutoFit/>
          </a:bodyPr>
          <a:lstStyle/>
          <a:p>
            <a:r>
              <a:rPr lang="nb-NO" b="1" dirty="0"/>
              <a:t>Innholdsfortegnelse</a:t>
            </a:r>
          </a:p>
          <a:p>
            <a:pPr marL="285750" indent="-285750">
              <a:buFontTx/>
              <a:buChar char="-"/>
            </a:pPr>
            <a:r>
              <a:rPr lang="nb-NO" dirty="0"/>
              <a:t>Forberedelse før du går i gang*</a:t>
            </a:r>
          </a:p>
          <a:p>
            <a:pPr marL="285750" indent="-285750">
              <a:buFontTx/>
              <a:buChar char="-"/>
            </a:pPr>
            <a:r>
              <a:rPr lang="nb-NO" dirty="0"/>
              <a:t>Hvordan få fram ideer til forbedring*</a:t>
            </a:r>
          </a:p>
          <a:p>
            <a:pPr marL="285750" indent="-285750">
              <a:buFontTx/>
              <a:buChar char="-"/>
            </a:pPr>
            <a:r>
              <a:rPr lang="nb-NO" dirty="0"/>
              <a:t>Hvordan velge de beste ideene*</a:t>
            </a:r>
          </a:p>
          <a:p>
            <a:pPr marL="285750" indent="-285750">
              <a:buFontTx/>
              <a:buChar char="-"/>
            </a:pPr>
            <a:r>
              <a:rPr lang="nb-NO" dirty="0"/>
              <a:t>Hvordan </a:t>
            </a:r>
            <a:r>
              <a:rPr lang="nb-NO" dirty="0" err="1"/>
              <a:t>småskalateste</a:t>
            </a:r>
            <a:r>
              <a:rPr lang="nb-NO" dirty="0"/>
              <a:t>*</a:t>
            </a:r>
          </a:p>
          <a:p>
            <a:pPr marL="285750" indent="-285750">
              <a:buFontTx/>
              <a:buChar char="-"/>
            </a:pPr>
            <a:r>
              <a:rPr lang="nb-NO" dirty="0"/>
              <a:t>Plan for dagen</a:t>
            </a:r>
          </a:p>
          <a:p>
            <a:pPr marL="285750" indent="-285750">
              <a:buFontTx/>
              <a:buChar char="-"/>
            </a:pPr>
            <a:r>
              <a:rPr lang="nb-NO" dirty="0"/>
              <a:t>Kortene til satsingsområdene i strategien</a:t>
            </a:r>
          </a:p>
          <a:p>
            <a:pPr marL="285750" indent="-285750">
              <a:buFontTx/>
              <a:buChar char="-"/>
            </a:pPr>
            <a:r>
              <a:rPr lang="nb-NO" dirty="0"/>
              <a:t>Få fram ideer til forbedring </a:t>
            </a:r>
          </a:p>
          <a:p>
            <a:pPr marL="285750" indent="-285750">
              <a:buFontTx/>
              <a:buChar char="-"/>
            </a:pPr>
            <a:r>
              <a:rPr lang="nb-NO" dirty="0"/>
              <a:t>Velg de beste ideene</a:t>
            </a:r>
          </a:p>
          <a:p>
            <a:pPr marL="285750" indent="-285750">
              <a:buFontTx/>
              <a:buChar char="-"/>
            </a:pPr>
            <a:r>
              <a:rPr lang="nb-NO" dirty="0"/>
              <a:t>Testing av ide, gi ansvar og lage handlingsplan</a:t>
            </a:r>
          </a:p>
          <a:p>
            <a:pPr marL="285750" indent="-285750">
              <a:buFontTx/>
              <a:buChar char="-"/>
            </a:pPr>
            <a:endParaRPr lang="nb-NO" dirty="0"/>
          </a:p>
        </p:txBody>
      </p:sp>
      <p:sp>
        <p:nvSpPr>
          <p:cNvPr id="5" name="Tittel 4"/>
          <p:cNvSpPr>
            <a:spLocks noGrp="1"/>
          </p:cNvSpPr>
          <p:nvPr>
            <p:ph type="title"/>
          </p:nvPr>
        </p:nvSpPr>
        <p:spPr>
          <a:xfrm>
            <a:off x="609600" y="345518"/>
            <a:ext cx="11103024" cy="998562"/>
          </a:xfrm>
        </p:spPr>
        <p:txBody>
          <a:bodyPr>
            <a:normAutofit/>
          </a:bodyPr>
          <a:lstStyle/>
          <a:p>
            <a:r>
              <a:rPr lang="nb-NO" sz="3200" dirty="0"/>
              <a:t>Takk for at du tar i bruk Dette kurset i arbeidet med å implementere UNN strategien i egen avdeling/seksjon</a:t>
            </a:r>
          </a:p>
        </p:txBody>
      </p:sp>
    </p:spTree>
    <p:extLst>
      <p:ext uri="{BB962C8B-B14F-4D97-AF65-F5344CB8AC3E}">
        <p14:creationId xmlns:p14="http://schemas.microsoft.com/office/powerpoint/2010/main" val="146074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Jobbe systematisk og kunnskapsbasert med helse- miljø og sikkerhetsarbeid</a:t>
            </a:r>
          </a:p>
          <a:p>
            <a:pPr lvl="0"/>
            <a:r>
              <a:rPr lang="nb-NO" dirty="0"/>
              <a:t>Gjennomføre opplæring for å redusere og håndtere vold og trusselsituasjoner</a:t>
            </a:r>
          </a:p>
          <a:p>
            <a:pPr lvl="0"/>
            <a:r>
              <a:rPr lang="nb-NO" dirty="0"/>
              <a:t>Ha kollegastøtteordning, psykososialt team og ledere som er opptatt av psykologisk trygghet </a:t>
            </a:r>
          </a:p>
          <a:p>
            <a:r>
              <a:rPr lang="nb-NO" dirty="0"/>
              <a:t>Bruke helsefremmende turnusplaner </a:t>
            </a:r>
          </a:p>
          <a:p>
            <a:endParaRPr lang="nb-NO" dirty="0"/>
          </a:p>
          <a:p>
            <a:endParaRPr lang="nb-NO" dirty="0"/>
          </a:p>
        </p:txBody>
      </p:sp>
      <p:sp>
        <p:nvSpPr>
          <p:cNvPr id="2" name="Tittel 1"/>
          <p:cNvSpPr>
            <a:spLocks noGrp="1"/>
          </p:cNvSpPr>
          <p:nvPr>
            <p:ph type="title"/>
          </p:nvPr>
        </p:nvSpPr>
        <p:spPr/>
        <p:txBody>
          <a:bodyPr/>
          <a:lstStyle/>
          <a:p>
            <a:r>
              <a:rPr lang="nb-NO" dirty="0"/>
              <a:t>Vi har et helse-fremmende arbeids-miljø basert på våre verdier og forebygging </a:t>
            </a:r>
          </a:p>
        </p:txBody>
      </p:sp>
    </p:spTree>
    <p:extLst>
      <p:ext uri="{BB962C8B-B14F-4D97-AF65-F5344CB8AC3E}">
        <p14:creationId xmlns:p14="http://schemas.microsoft.com/office/powerpoint/2010/main" val="214667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Sørge for balanse mellom oppgaver og ressurser ved å bruke verktøy for bedre ressursstyring for alle yrkesgrupper</a:t>
            </a:r>
          </a:p>
          <a:p>
            <a:r>
              <a:rPr lang="nb-NO" dirty="0"/>
              <a:t>Sørge for tydelig ansvars- og oppgavefordeling </a:t>
            </a:r>
          </a:p>
          <a:p>
            <a:endParaRPr lang="nb-NO" dirty="0"/>
          </a:p>
          <a:p>
            <a:endParaRPr lang="nb-NO" dirty="0"/>
          </a:p>
        </p:txBody>
      </p:sp>
      <p:sp>
        <p:nvSpPr>
          <p:cNvPr id="2" name="Tittel 1"/>
          <p:cNvSpPr>
            <a:spLocks noGrp="1"/>
          </p:cNvSpPr>
          <p:nvPr>
            <p:ph type="title"/>
          </p:nvPr>
        </p:nvSpPr>
        <p:spPr/>
        <p:txBody>
          <a:bodyPr/>
          <a:lstStyle/>
          <a:p>
            <a:r>
              <a:rPr lang="nb-NO" dirty="0"/>
              <a:t>UNN har god organisering av tjenestene </a:t>
            </a:r>
          </a:p>
        </p:txBody>
      </p:sp>
    </p:spTree>
    <p:extLst>
      <p:ext uri="{BB962C8B-B14F-4D97-AF65-F5344CB8AC3E}">
        <p14:creationId xmlns:p14="http://schemas.microsoft.com/office/powerpoint/2010/main" val="2144693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Rekruttere motiverte og gode ledere </a:t>
            </a:r>
          </a:p>
          <a:p>
            <a:pPr lvl="0"/>
            <a:r>
              <a:rPr lang="nb-NO" dirty="0"/>
              <a:t>Tilby strukturerte lederutviklingsprogram og god og tilgjengelig lederstøtte </a:t>
            </a:r>
          </a:p>
          <a:p>
            <a:pPr lvl="0"/>
            <a:r>
              <a:rPr lang="nb-NO" dirty="0"/>
              <a:t>Bruke nettverk for ledelse og ledelsesutvikling</a:t>
            </a:r>
          </a:p>
          <a:p>
            <a:r>
              <a:rPr lang="nb-NO" dirty="0"/>
              <a:t>Utnytte administrative støttesystem som gjør det mulig å bruke nok tid på ledelse, forbedringsarbeid og pasientrettet arbeid </a:t>
            </a:r>
          </a:p>
          <a:p>
            <a:endParaRPr lang="nb-NO" dirty="0"/>
          </a:p>
          <a:p>
            <a:endParaRPr lang="nb-NO" dirty="0"/>
          </a:p>
        </p:txBody>
      </p:sp>
      <p:sp>
        <p:nvSpPr>
          <p:cNvPr id="2" name="Tittel 1"/>
          <p:cNvSpPr>
            <a:spLocks noGrp="1"/>
          </p:cNvSpPr>
          <p:nvPr>
            <p:ph type="title"/>
          </p:nvPr>
        </p:nvSpPr>
        <p:spPr/>
        <p:txBody>
          <a:bodyPr/>
          <a:lstStyle/>
          <a:p>
            <a:r>
              <a:rPr lang="nb-NO" dirty="0"/>
              <a:t>UNN har trygge </a:t>
            </a:r>
            <a:br>
              <a:rPr lang="nb-NO" dirty="0"/>
            </a:br>
            <a:r>
              <a:rPr lang="nb-NO" dirty="0"/>
              <a:t>og gode ledere</a:t>
            </a:r>
            <a:br>
              <a:rPr lang="nb-NO" dirty="0"/>
            </a:br>
            <a:endParaRPr lang="nb-NO" dirty="0"/>
          </a:p>
        </p:txBody>
      </p:sp>
    </p:spTree>
    <p:extLst>
      <p:ext uri="{BB962C8B-B14F-4D97-AF65-F5344CB8AC3E}">
        <p14:creationId xmlns:p14="http://schemas.microsoft.com/office/powerpoint/2010/main" val="1567521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23885"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4" name="Bilde 3" descr="Strategikort">
            <a:extLst>
              <a:ext uri="{FF2B5EF4-FFF2-40B4-BE49-F238E27FC236}">
                <a16:creationId xmlns:a16="http://schemas.microsoft.com/office/drawing/2014/main" id="{DD635937-8423-4933-A3F6-1CD1386C9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85" y="1289049"/>
            <a:ext cx="4063356" cy="2285638"/>
          </a:xfrm>
          <a:prstGeom prst="rect">
            <a:avLst/>
          </a:prstGeom>
        </p:spPr>
      </p:pic>
      <p:pic>
        <p:nvPicPr>
          <p:cNvPr id="9" name="Bilde 8" descr="Strategikort">
            <a:extLst>
              <a:ext uri="{FF2B5EF4-FFF2-40B4-BE49-F238E27FC236}">
                <a16:creationId xmlns:a16="http://schemas.microsoft.com/office/drawing/2014/main" id="{956C4715-10F7-4F11-B1FD-567B88634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340" y="3572803"/>
            <a:ext cx="4046337" cy="2276065"/>
          </a:xfrm>
          <a:prstGeom prst="rect">
            <a:avLst/>
          </a:prstGeom>
        </p:spPr>
      </p:pic>
      <p:pic>
        <p:nvPicPr>
          <p:cNvPr id="15" name="Bilde 14" descr="Strategikort">
            <a:extLst>
              <a:ext uri="{FF2B5EF4-FFF2-40B4-BE49-F238E27FC236}">
                <a16:creationId xmlns:a16="http://schemas.microsoft.com/office/drawing/2014/main" id="{5FF5B87A-93B8-4005-AAE3-4797C7879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7834" y="1287378"/>
            <a:ext cx="4041786" cy="2273505"/>
          </a:xfrm>
          <a:prstGeom prst="rect">
            <a:avLst/>
          </a:prstGeom>
        </p:spPr>
      </p:pic>
      <p:pic>
        <p:nvPicPr>
          <p:cNvPr id="19" name="Bilde 18" descr="Strategikort">
            <a:extLst>
              <a:ext uri="{FF2B5EF4-FFF2-40B4-BE49-F238E27FC236}">
                <a16:creationId xmlns:a16="http://schemas.microsoft.com/office/drawing/2014/main" id="{66EF8D12-FDAD-40B7-B099-7F6E85995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620" y="1287378"/>
            <a:ext cx="4041786" cy="2273505"/>
          </a:xfrm>
          <a:prstGeom prst="rect">
            <a:avLst/>
          </a:prstGeom>
        </p:spPr>
      </p:pic>
      <p:pic>
        <p:nvPicPr>
          <p:cNvPr id="21" name="Bilde 20" descr="Strategikort">
            <a:extLst>
              <a:ext uri="{FF2B5EF4-FFF2-40B4-BE49-F238E27FC236}">
                <a16:creationId xmlns:a16="http://schemas.microsoft.com/office/drawing/2014/main" id="{8BC5C954-747C-4672-90E5-A1D947B788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620" y="3578095"/>
            <a:ext cx="4041786" cy="2273505"/>
          </a:xfrm>
          <a:prstGeom prst="rect">
            <a:avLst/>
          </a:prstGeom>
        </p:spPr>
      </p:pic>
      <p:pic>
        <p:nvPicPr>
          <p:cNvPr id="11" name="Bilde 10">
            <a:hlinkClick r:id="rId7" action="ppaction://hlinksldjump"/>
            <a:extLst>
              <a:ext uri="{FF2B5EF4-FFF2-40B4-BE49-F238E27FC236}">
                <a16:creationId xmlns:a16="http://schemas.microsoft.com/office/drawing/2014/main" id="{75FA64C9-C3FE-47BD-9020-58BFDBBDD8E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935760" y="412986"/>
            <a:ext cx="559051" cy="52567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kstSylinder 22">
            <a:extLst>
              <a:ext uri="{FF2B5EF4-FFF2-40B4-BE49-F238E27FC236}">
                <a16:creationId xmlns:a16="http://schemas.microsoft.com/office/drawing/2014/main" id="{A2402735-D426-438F-B7E8-FF58F930FCF7}"/>
              </a:ext>
            </a:extLst>
          </p:cNvPr>
          <p:cNvSpPr txBox="1"/>
          <p:nvPr/>
        </p:nvSpPr>
        <p:spPr>
          <a:xfrm rot="21244513">
            <a:off x="3878694" y="455058"/>
            <a:ext cx="673183" cy="276999"/>
          </a:xfrm>
          <a:prstGeom prst="rect">
            <a:avLst/>
          </a:prstGeom>
          <a:noFill/>
        </p:spPr>
        <p:txBody>
          <a:bodyPr wrap="square" rtlCol="0">
            <a:spAutoFit/>
          </a:bodyPr>
          <a:lstStyle/>
          <a:p>
            <a:r>
              <a:rPr lang="nb-NO" sz="1200" dirty="0"/>
              <a:t>Velg ut</a:t>
            </a:r>
          </a:p>
        </p:txBody>
      </p:sp>
      <p:sp>
        <p:nvSpPr>
          <p:cNvPr id="5" name="Tittel 4"/>
          <p:cNvSpPr>
            <a:spLocks noGrp="1"/>
          </p:cNvSpPr>
          <p:nvPr>
            <p:ph type="title"/>
          </p:nvPr>
        </p:nvSpPr>
        <p:spPr>
          <a:xfrm>
            <a:off x="544488" y="248168"/>
            <a:ext cx="11103024" cy="998562"/>
          </a:xfrm>
        </p:spPr>
        <p:txBody>
          <a:bodyPr>
            <a:normAutofit/>
          </a:bodyPr>
          <a:lstStyle/>
          <a:p>
            <a:r>
              <a:rPr lang="nb-NO" sz="3200" dirty="0"/>
              <a:t>Medarbeideren - </a:t>
            </a:r>
            <a:r>
              <a:rPr lang="nb-NO" sz="1200" dirty="0"/>
              <a:t>velg ut</a:t>
            </a:r>
          </a:p>
        </p:txBody>
      </p:sp>
    </p:spTree>
    <p:extLst>
      <p:ext uri="{BB962C8B-B14F-4D97-AF65-F5344CB8AC3E}">
        <p14:creationId xmlns:p14="http://schemas.microsoft.com/office/powerpoint/2010/main" val="1407584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F017CEDA-4900-455F-8CC6-4BC7B5512A07}"/>
              </a:ext>
            </a:extLst>
          </p:cNvPr>
          <p:cNvSpPr>
            <a:spLocks noGrp="1"/>
          </p:cNvSpPr>
          <p:nvPr>
            <p:ph type="body" sz="quarter" idx="11"/>
          </p:nvPr>
        </p:nvSpPr>
        <p:spPr/>
        <p:txBody>
          <a:bodyPr/>
          <a:lstStyle/>
          <a:p>
            <a:r>
              <a:rPr lang="nb-NO" sz="1000" dirty="0"/>
              <a:t>Foto: NRK</a:t>
            </a:r>
          </a:p>
        </p:txBody>
      </p:sp>
      <p:pic>
        <p:nvPicPr>
          <p:cNvPr id="20" name="Plassholder for bilde 19" descr="Forside for satsingsområdet &quot;Universitets- og regionsykehuset for hele Hord-Norge"/>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7833" r="21206" b="6629"/>
          <a:stretch/>
        </p:blipFill>
        <p:spPr/>
      </p:pic>
      <p:sp>
        <p:nvSpPr>
          <p:cNvPr id="3" name="Tittel 2">
            <a:extLst>
              <a:ext uri="{FF2B5EF4-FFF2-40B4-BE49-F238E27FC236}">
                <a16:creationId xmlns:a16="http://schemas.microsoft.com/office/drawing/2014/main" id="{6E89B3F4-6DF0-46E4-99B3-6812CBF91B60}"/>
              </a:ext>
            </a:extLst>
          </p:cNvPr>
          <p:cNvSpPr>
            <a:spLocks noGrp="1"/>
          </p:cNvSpPr>
          <p:nvPr>
            <p:ph type="ctrTitle"/>
          </p:nvPr>
        </p:nvSpPr>
        <p:spPr>
          <a:xfrm>
            <a:off x="771933" y="2569488"/>
            <a:ext cx="10087429" cy="1990994"/>
          </a:xfrm>
        </p:spPr>
        <p:txBody>
          <a:bodyPr/>
          <a:lstStyle/>
          <a:p>
            <a:r>
              <a:rPr lang="nb-NO" dirty="0"/>
              <a:t>For hele Nord-Norge</a:t>
            </a:r>
          </a:p>
        </p:txBody>
      </p:sp>
      <p:sp>
        <p:nvSpPr>
          <p:cNvPr id="10" name="Plassholder for bunntekst 3"/>
          <p:cNvSpPr txBox="1">
            <a:spLocks/>
          </p:cNvSpPr>
          <p:nvPr/>
        </p:nvSpPr>
        <p:spPr>
          <a:xfrm>
            <a:off x="272415" y="263725"/>
            <a:ext cx="2686685" cy="365125"/>
          </a:xfrm>
          <a:prstGeom prst="rect">
            <a:avLst/>
          </a:prstGeom>
        </p:spPr>
        <p:txBody>
          <a:bodyPr vert="horz" lIns="45720" tIns="22860" rIns="45720" bIns="22860" rtlCol="0" anchor="ctr" anchorCtr="0">
            <a:noAutofit/>
          </a:bodyPr>
          <a:lstStyle>
            <a:lvl1pPr marL="0" indent="0" algn="r" defTabSz="914400" rtl="0" eaLnBrk="1" latinLnBrk="0" hangingPunct="1">
              <a:lnSpc>
                <a:spcPct val="100000"/>
              </a:lnSpc>
              <a:spcBef>
                <a:spcPts val="0"/>
              </a:spcBef>
              <a:buFont typeface="Arial" panose="020B0604020202020204" pitchFamily="34" charset="0"/>
              <a:buNone/>
              <a:defRPr sz="2400" kern="1200">
                <a:solidFill>
                  <a:schemeClr val="bg2"/>
                </a:solidFill>
                <a:latin typeface="+mn-lt"/>
                <a:ea typeface="+mn-ea"/>
                <a:cs typeface="+mn-cs"/>
              </a:defRPr>
            </a:lvl1pPr>
            <a:lvl2pPr marL="6858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2pPr>
            <a:lvl3pPr marL="11430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3pPr>
            <a:lvl4pPr marL="16002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4pPr>
            <a:lvl5pPr marL="20574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457200"/>
            <a:r>
              <a:rPr lang="nb-NO" sz="2455" b="1" dirty="0">
                <a:solidFill>
                  <a:srgbClr val="E3A611"/>
                </a:solidFill>
                <a:latin typeface="Calibri" panose="020F0502020204030204"/>
              </a:rPr>
              <a:t>2025:</a:t>
            </a:r>
          </a:p>
        </p:txBody>
      </p:sp>
    </p:spTree>
    <p:extLst>
      <p:ext uri="{BB962C8B-B14F-4D97-AF65-F5344CB8AC3E}">
        <p14:creationId xmlns:p14="http://schemas.microsoft.com/office/powerpoint/2010/main" val="2395507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tekst 9">
            <a:extLst>
              <a:ext uri="{FF2B5EF4-FFF2-40B4-BE49-F238E27FC236}">
                <a16:creationId xmlns:a16="http://schemas.microsoft.com/office/drawing/2014/main" id="{62A181F2-6672-4627-924C-AEB5F684AB9B}"/>
              </a:ext>
            </a:extLst>
          </p:cNvPr>
          <p:cNvSpPr>
            <a:spLocks noGrp="1"/>
          </p:cNvSpPr>
          <p:nvPr>
            <p:ph type="body" sz="quarter" idx="10"/>
          </p:nvPr>
        </p:nvSpPr>
        <p:spPr>
          <a:xfrm>
            <a:off x="6673850" y="1657350"/>
            <a:ext cx="4891233" cy="4917622"/>
          </a:xfrm>
        </p:spPr>
        <p:txBody>
          <a:bodyPr/>
          <a:lstStyle/>
          <a:p>
            <a:pPr lvl="0"/>
            <a:r>
              <a:rPr lang="nb-NO" dirty="0"/>
              <a:t>Sikre utvikling av høyspesialisert tilbud gjennom klinisk forskning </a:t>
            </a:r>
          </a:p>
          <a:p>
            <a:pPr lvl="0"/>
            <a:r>
              <a:rPr lang="nb-NO" dirty="0"/>
              <a:t>Vektlegge forskningskompetanse i rekruttering av leger og psykologer, sykepleiere, terapeuter og andre yrkesgrupper</a:t>
            </a:r>
          </a:p>
          <a:p>
            <a:pPr lvl="0"/>
            <a:r>
              <a:rPr lang="nb-NO" dirty="0"/>
              <a:t>Inklusjon i kliniske studier og nasjonale kvalitetsregistre er en sentral del av all pasientbehandling</a:t>
            </a:r>
          </a:p>
          <a:p>
            <a:pPr lvl="0"/>
            <a:r>
              <a:rPr lang="nb-NO" dirty="0"/>
              <a:t>Legge til rette for at pasienter inkluderes i kliniske studier i hele regionen</a:t>
            </a:r>
          </a:p>
          <a:p>
            <a:r>
              <a:rPr lang="nb-NO" dirty="0"/>
              <a:t>Gjennom regionale, nasjonale og internasjonale fagnettverk og fora være synlige, gi aktive bidrag, sikre kompetanseoppbygging og kompetansedeling og slik legge til rette for likeverdig tilbud i regionen </a:t>
            </a:r>
          </a:p>
          <a:p>
            <a:endParaRPr lang="nb-NO" dirty="0"/>
          </a:p>
          <a:p>
            <a:endParaRPr lang="nb-NO" dirty="0"/>
          </a:p>
        </p:txBody>
      </p:sp>
      <p:sp>
        <p:nvSpPr>
          <p:cNvPr id="9" name="Tittel 8">
            <a:extLst>
              <a:ext uri="{FF2B5EF4-FFF2-40B4-BE49-F238E27FC236}">
                <a16:creationId xmlns:a16="http://schemas.microsoft.com/office/drawing/2014/main" id="{AE1210B2-68B2-4115-A5B6-5CD7ABEA6560}"/>
              </a:ext>
            </a:extLst>
          </p:cNvPr>
          <p:cNvSpPr>
            <a:spLocks noGrp="1"/>
          </p:cNvSpPr>
          <p:nvPr>
            <p:ph type="title"/>
          </p:nvPr>
        </p:nvSpPr>
        <p:spPr>
          <a:xfrm>
            <a:off x="527792" y="1603722"/>
            <a:ext cx="5477801" cy="4351338"/>
          </a:xfrm>
        </p:spPr>
        <p:txBody>
          <a:bodyPr/>
          <a:lstStyle/>
          <a:p>
            <a:r>
              <a:rPr lang="nb-NO" dirty="0"/>
              <a:t>UNN gir høyspesialiserte tilbud av internasjonal toppklasse og understøtter fagmiljøene </a:t>
            </a:r>
            <a:br>
              <a:rPr lang="nb-NO" dirty="0"/>
            </a:br>
            <a:r>
              <a:rPr lang="nb-NO" dirty="0"/>
              <a:t>i regionen </a:t>
            </a:r>
          </a:p>
        </p:txBody>
      </p:sp>
    </p:spTree>
    <p:extLst>
      <p:ext uri="{BB962C8B-B14F-4D97-AF65-F5344CB8AC3E}">
        <p14:creationId xmlns:p14="http://schemas.microsoft.com/office/powerpoint/2010/main" val="31295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Sammen med UiT Norges arktiske universitet strategisk bygge opp sterke forskningsgrupper som når opp i konkurranse om ekstern finansiering </a:t>
            </a:r>
          </a:p>
          <a:p>
            <a:pPr lvl="0"/>
            <a:r>
              <a:rPr lang="nb-NO" dirty="0"/>
              <a:t>Prioritere forskning på området i nært samarbeid med anerkjente institusjoner nasjonalt og internasjonalt</a:t>
            </a:r>
          </a:p>
          <a:p>
            <a:pPr lvl="0"/>
            <a:r>
              <a:rPr lang="nb-NO" dirty="0"/>
              <a:t>Prioritere forskning med bruk av maskinlæring i helseregistre</a:t>
            </a:r>
          </a:p>
          <a:p>
            <a:r>
              <a:rPr lang="nb-NO" dirty="0"/>
              <a:t>Gjennom samarbeid og deling bidra til forskning i hele regionen </a:t>
            </a:r>
          </a:p>
          <a:p>
            <a:endParaRPr lang="nb-NO" dirty="0"/>
          </a:p>
          <a:p>
            <a:endParaRPr lang="nb-NO" dirty="0"/>
          </a:p>
        </p:txBody>
      </p:sp>
      <p:sp>
        <p:nvSpPr>
          <p:cNvPr id="2" name="Tittel 1"/>
          <p:cNvSpPr>
            <a:spLocks noGrp="1"/>
          </p:cNvSpPr>
          <p:nvPr>
            <p:ph type="title"/>
          </p:nvPr>
        </p:nvSpPr>
        <p:spPr>
          <a:xfrm>
            <a:off x="527792" y="1603722"/>
            <a:ext cx="5415808" cy="4351338"/>
          </a:xfrm>
        </p:spPr>
        <p:txBody>
          <a:bodyPr/>
          <a:lstStyle/>
          <a:p>
            <a:r>
              <a:rPr lang="nb-NO" dirty="0"/>
              <a:t>UNN er en sentral og anerkjent aktør nasjonalt og internasjonalt innen forskning, klinisk bruk av kunstig intelligens og persontilpasset medisin</a:t>
            </a:r>
          </a:p>
        </p:txBody>
      </p:sp>
    </p:spTree>
    <p:extLst>
      <p:ext uri="{BB962C8B-B14F-4D97-AF65-F5344CB8AC3E}">
        <p14:creationId xmlns:p14="http://schemas.microsoft.com/office/powerpoint/2010/main" val="2092026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Delta i felles samarbeidsorgan med utdanningsinstitusjoner i nord, øvrige sykehus i regionen, kommuner og andre aktører</a:t>
            </a:r>
          </a:p>
          <a:p>
            <a:pPr lvl="0"/>
            <a:r>
              <a:rPr lang="nb-NO" dirty="0"/>
              <a:t>Bruke kombinerte stillinger</a:t>
            </a:r>
          </a:p>
          <a:p>
            <a:pPr lvl="0"/>
            <a:r>
              <a:rPr lang="nb-NO" dirty="0"/>
              <a:t>Bruke digitale plattformer og læringsarenaer</a:t>
            </a:r>
          </a:p>
          <a:p>
            <a:r>
              <a:rPr lang="nb-NO" dirty="0"/>
              <a:t>Sikre mange nok spesialsykepleiere gjennom dedikerte utdanningsstillinger og systematisk rekrutterings- og stabiliseringsarbeid </a:t>
            </a:r>
          </a:p>
          <a:p>
            <a:endParaRPr lang="nb-NO" dirty="0"/>
          </a:p>
          <a:p>
            <a:endParaRPr lang="nb-NO" dirty="0"/>
          </a:p>
        </p:txBody>
      </p:sp>
      <p:sp>
        <p:nvSpPr>
          <p:cNvPr id="2" name="Tittel 1"/>
          <p:cNvSpPr>
            <a:spLocks noGrp="1"/>
          </p:cNvSpPr>
          <p:nvPr>
            <p:ph type="title"/>
          </p:nvPr>
        </p:nvSpPr>
        <p:spPr>
          <a:xfrm>
            <a:off x="527793" y="1603722"/>
            <a:ext cx="4989604" cy="4351338"/>
          </a:xfrm>
        </p:spPr>
        <p:txBody>
          <a:bodyPr/>
          <a:lstStyle/>
          <a:p>
            <a:r>
              <a:rPr lang="nb-NO" dirty="0"/>
              <a:t>Befolkningens </a:t>
            </a:r>
            <a:r>
              <a:rPr lang="nb-NO"/>
              <a:t>behov er </a:t>
            </a:r>
            <a:r>
              <a:rPr lang="nb-NO" dirty="0"/>
              <a:t>førende for utdanningenes omfang og innhold </a:t>
            </a:r>
          </a:p>
        </p:txBody>
      </p:sp>
    </p:spTree>
    <p:extLst>
      <p:ext uri="{BB962C8B-B14F-4D97-AF65-F5344CB8AC3E}">
        <p14:creationId xmlns:p14="http://schemas.microsoft.com/office/powerpoint/2010/main" val="921931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Tilrettelegge for gode læringsarenaer hvor studenter og LIS-leger kan nå sine læringsmål </a:t>
            </a:r>
          </a:p>
          <a:p>
            <a:pPr lvl="0"/>
            <a:r>
              <a:rPr lang="nb-NO" dirty="0"/>
              <a:t>Sikre høy veiledningskompetanse hos fagpersoner som veileder utdanningskandidater </a:t>
            </a:r>
          </a:p>
          <a:p>
            <a:endParaRPr lang="nb-NO" dirty="0"/>
          </a:p>
          <a:p>
            <a:endParaRPr lang="nb-NO" dirty="0"/>
          </a:p>
        </p:txBody>
      </p:sp>
      <p:sp>
        <p:nvSpPr>
          <p:cNvPr id="2" name="Tittel 1"/>
          <p:cNvSpPr>
            <a:spLocks noGrp="1"/>
          </p:cNvSpPr>
          <p:nvPr>
            <p:ph type="title"/>
          </p:nvPr>
        </p:nvSpPr>
        <p:spPr/>
        <p:txBody>
          <a:bodyPr/>
          <a:lstStyle/>
          <a:p>
            <a:r>
              <a:rPr lang="nb-NO" dirty="0"/>
              <a:t>UNN tilbyr spesialistutdanning </a:t>
            </a:r>
            <a:br>
              <a:rPr lang="nb-NO" dirty="0"/>
            </a:br>
            <a:r>
              <a:rPr lang="nb-NO" dirty="0"/>
              <a:t>av høy kvalitet </a:t>
            </a:r>
          </a:p>
        </p:txBody>
      </p:sp>
    </p:spTree>
    <p:extLst>
      <p:ext uri="{BB962C8B-B14F-4D97-AF65-F5344CB8AC3E}">
        <p14:creationId xmlns:p14="http://schemas.microsoft.com/office/powerpoint/2010/main" val="453470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Sikre veilednings- og vurderingskompetanse hos veiledere i UNN </a:t>
            </a:r>
          </a:p>
          <a:p>
            <a:pPr lvl="0"/>
            <a:r>
              <a:rPr lang="nb-NO" dirty="0"/>
              <a:t>Basere praksisstudier i UNN på samarbeid og læring mellom ulike profesjoner</a:t>
            </a:r>
          </a:p>
          <a:p>
            <a:pPr lvl="0"/>
            <a:r>
              <a:rPr lang="nb-NO" dirty="0"/>
              <a:t>Bygge opp </a:t>
            </a:r>
            <a:r>
              <a:rPr lang="nb-NO" dirty="0" err="1"/>
              <a:t>SimNord</a:t>
            </a:r>
            <a:r>
              <a:rPr lang="nb-NO" dirty="0"/>
              <a:t> og </a:t>
            </a:r>
            <a:r>
              <a:rPr lang="nb-NO" dirty="0" err="1"/>
              <a:t>RegSim</a:t>
            </a:r>
            <a:r>
              <a:rPr lang="nb-NO" dirty="0"/>
              <a:t> som ledende arena for simulering og ferdighetstrening. </a:t>
            </a:r>
          </a:p>
          <a:p>
            <a:r>
              <a:rPr lang="nb-NO" dirty="0"/>
              <a:t>Utvikle og gjennomføre </a:t>
            </a:r>
            <a:r>
              <a:rPr lang="nb-NO" dirty="0" err="1"/>
              <a:t>fasilitatorkurs</a:t>
            </a:r>
            <a:r>
              <a:rPr lang="nb-NO" dirty="0"/>
              <a:t> og bidra i oppbygging av simulering og ferdighetstrening i hele regionen </a:t>
            </a:r>
          </a:p>
          <a:p>
            <a:endParaRPr lang="nb-NO" dirty="0"/>
          </a:p>
          <a:p>
            <a:endParaRPr lang="nb-NO" dirty="0"/>
          </a:p>
        </p:txBody>
      </p:sp>
      <p:sp>
        <p:nvSpPr>
          <p:cNvPr id="2" name="Tittel 1"/>
          <p:cNvSpPr>
            <a:spLocks noGrp="1"/>
          </p:cNvSpPr>
          <p:nvPr>
            <p:ph type="title"/>
          </p:nvPr>
        </p:nvSpPr>
        <p:spPr>
          <a:xfrm>
            <a:off x="527793" y="1603722"/>
            <a:ext cx="5051598" cy="4351338"/>
          </a:xfrm>
        </p:spPr>
        <p:txBody>
          <a:bodyPr/>
          <a:lstStyle/>
          <a:p>
            <a:r>
              <a:rPr lang="nb-NO" dirty="0"/>
              <a:t>UNN er en attraktiv praksisarena for studenter, og ledende på bruk av ferdighets- og simuleringstrening </a:t>
            </a:r>
            <a:r>
              <a:rPr lang="nb-NO"/>
              <a:t>i utdanning og </a:t>
            </a:r>
            <a:r>
              <a:rPr lang="nb-NO" dirty="0"/>
              <a:t>kompetanseutvikling </a:t>
            </a:r>
          </a:p>
        </p:txBody>
      </p:sp>
    </p:spTree>
    <p:extLst>
      <p:ext uri="{BB962C8B-B14F-4D97-AF65-F5344CB8AC3E}">
        <p14:creationId xmlns:p14="http://schemas.microsoft.com/office/powerpoint/2010/main" val="1015843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37627"/>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8" name="Bilde 7" descr="Man som foreleser og bruker en pekestokk mot en flip-over">
            <a:extLst>
              <a:ext uri="{FF2B5EF4-FFF2-40B4-BE49-F238E27FC236}">
                <a16:creationId xmlns:a16="http://schemas.microsoft.com/office/drawing/2014/main" id="{851225EF-296E-45E3-863A-0C5DF4E9D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0176" y="1817827"/>
            <a:ext cx="2031325" cy="2031325"/>
          </a:xfrm>
          <a:prstGeom prst="rect">
            <a:avLst/>
          </a:prstGeom>
        </p:spPr>
      </p:pic>
      <p:sp>
        <p:nvSpPr>
          <p:cNvPr id="2" name="TekstSylinder 1">
            <a:extLst>
              <a:ext uri="{FF2B5EF4-FFF2-40B4-BE49-F238E27FC236}">
                <a16:creationId xmlns:a16="http://schemas.microsoft.com/office/drawing/2014/main" id="{243299BA-B060-447C-9C06-7B244BBAFFBB}"/>
              </a:ext>
            </a:extLst>
          </p:cNvPr>
          <p:cNvSpPr txBox="1"/>
          <p:nvPr/>
        </p:nvSpPr>
        <p:spPr>
          <a:xfrm>
            <a:off x="1343472" y="2924944"/>
            <a:ext cx="5832648" cy="2031325"/>
          </a:xfrm>
          <a:prstGeom prst="rect">
            <a:avLst/>
          </a:prstGeom>
          <a:noFill/>
        </p:spPr>
        <p:txBody>
          <a:bodyPr wrap="square" rtlCol="0">
            <a:spAutoFit/>
          </a:bodyPr>
          <a:lstStyle/>
          <a:p>
            <a:r>
              <a:rPr lang="nb-NO" i="1" dirty="0"/>
              <a:t>Hei. </a:t>
            </a:r>
          </a:p>
          <a:p>
            <a:r>
              <a:rPr lang="nb-NO" i="1" dirty="0"/>
              <a:t>Ledelsen inviterer deg som ansatt til en liten workshop der vi sammen skal bli kjent med UNN strategien og hvordan strategien kan hjelpe oss i å utvikle vår egen arbeidsplass. Vi vil i løpet av tiden sammen velge områder i strategien å rette fokus mot og få fram endringsforslag som vi kan jobbe videre med for å gjøre vår virksomhet bedre.</a:t>
            </a:r>
          </a:p>
        </p:txBody>
      </p:sp>
      <p:sp>
        <p:nvSpPr>
          <p:cNvPr id="7" name="TekstSylinder 6">
            <a:extLst>
              <a:ext uri="{FF2B5EF4-FFF2-40B4-BE49-F238E27FC236}">
                <a16:creationId xmlns:a16="http://schemas.microsoft.com/office/drawing/2014/main" id="{1F9979CE-ADF9-401E-AA13-976B9D85DCA4}"/>
              </a:ext>
            </a:extLst>
          </p:cNvPr>
          <p:cNvSpPr txBox="1"/>
          <p:nvPr/>
        </p:nvSpPr>
        <p:spPr>
          <a:xfrm>
            <a:off x="633111" y="1412776"/>
            <a:ext cx="5832647" cy="1200329"/>
          </a:xfrm>
          <a:prstGeom prst="rect">
            <a:avLst/>
          </a:prstGeom>
          <a:noFill/>
        </p:spPr>
        <p:txBody>
          <a:bodyPr wrap="square" rtlCol="0">
            <a:spAutoFit/>
          </a:bodyPr>
          <a:lstStyle/>
          <a:p>
            <a:r>
              <a:rPr lang="nb-NO" b="1" dirty="0"/>
              <a:t>Send ut UNN strategien på e-post med forklaring hva som er målet med arbeidet. Strategien kan du laste ned </a:t>
            </a:r>
            <a:r>
              <a:rPr lang="nb-NO" b="1" dirty="0">
                <a:hlinkClick r:id="rId3" action="ppaction://hlinkpres?slideindex=1&amp;slidetitle=">
                  <a:extLst>
                    <a:ext uri="{A12FA001-AC4F-418D-AE19-62706E023703}">
                      <ahyp:hlinkClr xmlns:ahyp="http://schemas.microsoft.com/office/drawing/2018/hyperlinkcolor" val="tx"/>
                    </a:ext>
                  </a:extLst>
                </a:hlinkClick>
              </a:rPr>
              <a:t>her</a:t>
            </a:r>
            <a:endParaRPr lang="nb-NO" b="1" dirty="0"/>
          </a:p>
          <a:p>
            <a:endParaRPr lang="nb-NO" b="1" dirty="0"/>
          </a:p>
          <a:p>
            <a:r>
              <a:rPr lang="nb-NO" b="1" dirty="0"/>
              <a:t>Du kan ta utgangspunkt i teksten under. </a:t>
            </a:r>
            <a:endParaRPr lang="nb-NO" dirty="0"/>
          </a:p>
        </p:txBody>
      </p:sp>
      <p:sp>
        <p:nvSpPr>
          <p:cNvPr id="5" name="Tittel 4"/>
          <p:cNvSpPr>
            <a:spLocks noGrp="1"/>
          </p:cNvSpPr>
          <p:nvPr>
            <p:ph type="title"/>
          </p:nvPr>
        </p:nvSpPr>
        <p:spPr>
          <a:xfrm>
            <a:off x="607255" y="202964"/>
            <a:ext cx="11103024" cy="998562"/>
          </a:xfrm>
        </p:spPr>
        <p:txBody>
          <a:bodyPr>
            <a:normAutofit/>
          </a:bodyPr>
          <a:lstStyle/>
          <a:p>
            <a:r>
              <a:rPr lang="nb-NO" sz="3200" dirty="0"/>
              <a:t>Forberedelse før du går i gang</a:t>
            </a:r>
          </a:p>
        </p:txBody>
      </p:sp>
    </p:spTree>
    <p:extLst>
      <p:ext uri="{BB962C8B-B14F-4D97-AF65-F5344CB8AC3E}">
        <p14:creationId xmlns:p14="http://schemas.microsoft.com/office/powerpoint/2010/main" val="1716240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Utvikle tjenestene gjennom prosess- og tjenesteinnovasjon</a:t>
            </a:r>
          </a:p>
          <a:p>
            <a:pPr lvl="0"/>
            <a:r>
              <a:rPr lang="nb-NO" dirty="0"/>
              <a:t>Være en sentral aktør i innovasjon og tjenesteutvikling i hele regionen, i nært samarbeid med de andre foretakene</a:t>
            </a:r>
          </a:p>
          <a:p>
            <a:pPr lvl="0"/>
            <a:r>
              <a:rPr lang="nb-NO" dirty="0"/>
              <a:t>Være i front i tjenesteutvikling og få det implementert gjennom fokus på «nytt – nyttig - nyttiggjort»</a:t>
            </a:r>
          </a:p>
          <a:p>
            <a:pPr lvl="0"/>
            <a:r>
              <a:rPr lang="nb-NO" dirty="0"/>
              <a:t>Samarbeide med UiT, Norges arktiske universitet og andre kunnskapsleverandører</a:t>
            </a:r>
          </a:p>
          <a:p>
            <a:r>
              <a:rPr lang="nb-NO" dirty="0"/>
              <a:t>Styrke lederes kompetanse så de blir pådrivere for innovasjon </a:t>
            </a:r>
          </a:p>
          <a:p>
            <a:endParaRPr lang="nb-NO" dirty="0"/>
          </a:p>
          <a:p>
            <a:endParaRPr lang="nb-NO" dirty="0"/>
          </a:p>
        </p:txBody>
      </p:sp>
      <p:sp>
        <p:nvSpPr>
          <p:cNvPr id="2" name="Tittel 1"/>
          <p:cNvSpPr>
            <a:spLocks noGrp="1"/>
          </p:cNvSpPr>
          <p:nvPr>
            <p:ph type="title"/>
          </p:nvPr>
        </p:nvSpPr>
        <p:spPr/>
        <p:txBody>
          <a:bodyPr/>
          <a:lstStyle/>
          <a:p>
            <a:r>
              <a:rPr lang="nb-NO" dirty="0"/>
              <a:t>UNN er det innovative universitets- og regionsykehuset </a:t>
            </a:r>
          </a:p>
        </p:txBody>
      </p:sp>
    </p:spTree>
    <p:extLst>
      <p:ext uri="{BB962C8B-B14F-4D97-AF65-F5344CB8AC3E}">
        <p14:creationId xmlns:p14="http://schemas.microsoft.com/office/powerpoint/2010/main" val="61805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23885"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3" name="Bilde 2" descr="Strategikort">
            <a:extLst>
              <a:ext uri="{FF2B5EF4-FFF2-40B4-BE49-F238E27FC236}">
                <a16:creationId xmlns:a16="http://schemas.microsoft.com/office/drawing/2014/main" id="{2068030B-D7F2-479F-81CD-BB170AEF68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 y="1327741"/>
            <a:ext cx="4039310" cy="2272112"/>
          </a:xfrm>
          <a:prstGeom prst="rect">
            <a:avLst/>
          </a:prstGeom>
        </p:spPr>
      </p:pic>
      <p:pic>
        <p:nvPicPr>
          <p:cNvPr id="8" name="Bilde 7" descr="Strategikort">
            <a:extLst>
              <a:ext uri="{FF2B5EF4-FFF2-40B4-BE49-F238E27FC236}">
                <a16:creationId xmlns:a16="http://schemas.microsoft.com/office/drawing/2014/main" id="{6080E1B0-98EB-45C4-AC09-9C3824A9A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86313"/>
            <a:ext cx="4039309" cy="2272111"/>
          </a:xfrm>
          <a:prstGeom prst="rect">
            <a:avLst/>
          </a:prstGeom>
        </p:spPr>
      </p:pic>
      <p:pic>
        <p:nvPicPr>
          <p:cNvPr id="12" name="Bilde 11" descr="Strategikort">
            <a:extLst>
              <a:ext uri="{FF2B5EF4-FFF2-40B4-BE49-F238E27FC236}">
                <a16:creationId xmlns:a16="http://schemas.microsoft.com/office/drawing/2014/main" id="{935A6226-2505-4DBA-B1D5-1D9109A9C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5606" y="1327741"/>
            <a:ext cx="4039310" cy="2272112"/>
          </a:xfrm>
          <a:prstGeom prst="rect">
            <a:avLst/>
          </a:prstGeom>
        </p:spPr>
      </p:pic>
      <p:pic>
        <p:nvPicPr>
          <p:cNvPr id="14" name="Bilde 13" descr="Strategikort">
            <a:extLst>
              <a:ext uri="{FF2B5EF4-FFF2-40B4-BE49-F238E27FC236}">
                <a16:creationId xmlns:a16="http://schemas.microsoft.com/office/drawing/2014/main" id="{291EA0FD-D2A0-4E79-82B4-46997D9BE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3194" y="3680864"/>
            <a:ext cx="4048996" cy="2277560"/>
          </a:xfrm>
          <a:prstGeom prst="rect">
            <a:avLst/>
          </a:prstGeom>
        </p:spPr>
      </p:pic>
      <p:pic>
        <p:nvPicPr>
          <p:cNvPr id="17" name="Bilde 16" descr="Strategikort">
            <a:extLst>
              <a:ext uri="{FF2B5EF4-FFF2-40B4-BE49-F238E27FC236}">
                <a16:creationId xmlns:a16="http://schemas.microsoft.com/office/drawing/2014/main" id="{91401935-1603-4091-9614-6096ADB5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3042" y="1329731"/>
            <a:ext cx="4035771" cy="2270121"/>
          </a:xfrm>
          <a:prstGeom prst="rect">
            <a:avLst/>
          </a:prstGeom>
        </p:spPr>
      </p:pic>
      <p:pic>
        <p:nvPicPr>
          <p:cNvPr id="20" name="Bilde 19" descr="Strategikort">
            <a:extLst>
              <a:ext uri="{FF2B5EF4-FFF2-40B4-BE49-F238E27FC236}">
                <a16:creationId xmlns:a16="http://schemas.microsoft.com/office/drawing/2014/main" id="{B78C6210-8BA6-4F44-A2A1-A01D7EF5F5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388" y="3680863"/>
            <a:ext cx="4048994" cy="2277559"/>
          </a:xfrm>
          <a:prstGeom prst="rect">
            <a:avLst/>
          </a:prstGeom>
        </p:spPr>
      </p:pic>
      <p:pic>
        <p:nvPicPr>
          <p:cNvPr id="11" name="Bilde 10">
            <a:hlinkClick r:id="rId8" action="ppaction://hlinksldjump"/>
            <a:extLst>
              <a:ext uri="{FF2B5EF4-FFF2-40B4-BE49-F238E27FC236}">
                <a16:creationId xmlns:a16="http://schemas.microsoft.com/office/drawing/2014/main" id="{75FA64C9-C3FE-47BD-9020-58BFDBBDD8E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655840" y="484611"/>
            <a:ext cx="559051" cy="52567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kstSylinder 23">
            <a:extLst>
              <a:ext uri="{FF2B5EF4-FFF2-40B4-BE49-F238E27FC236}">
                <a16:creationId xmlns:a16="http://schemas.microsoft.com/office/drawing/2014/main" id="{FC9F1782-8471-4235-A486-644F23D0E527}"/>
              </a:ext>
            </a:extLst>
          </p:cNvPr>
          <p:cNvSpPr txBox="1"/>
          <p:nvPr/>
        </p:nvSpPr>
        <p:spPr>
          <a:xfrm rot="21306114">
            <a:off x="4598773" y="514653"/>
            <a:ext cx="673183" cy="276999"/>
          </a:xfrm>
          <a:prstGeom prst="rect">
            <a:avLst/>
          </a:prstGeom>
          <a:noFill/>
        </p:spPr>
        <p:txBody>
          <a:bodyPr wrap="square" rtlCol="0">
            <a:spAutoFit/>
          </a:bodyPr>
          <a:lstStyle/>
          <a:p>
            <a:r>
              <a:rPr lang="nb-NO" sz="1200" dirty="0"/>
              <a:t>Velg ut</a:t>
            </a:r>
          </a:p>
        </p:txBody>
      </p:sp>
      <p:sp>
        <p:nvSpPr>
          <p:cNvPr id="5" name="Tittel 4"/>
          <p:cNvSpPr>
            <a:spLocks noGrp="1"/>
          </p:cNvSpPr>
          <p:nvPr>
            <p:ph type="title"/>
          </p:nvPr>
        </p:nvSpPr>
        <p:spPr>
          <a:xfrm>
            <a:off x="544488" y="248168"/>
            <a:ext cx="11103024" cy="998562"/>
          </a:xfrm>
        </p:spPr>
        <p:txBody>
          <a:bodyPr>
            <a:normAutofit/>
          </a:bodyPr>
          <a:lstStyle/>
          <a:p>
            <a:r>
              <a:rPr lang="nb-NO" sz="3200" dirty="0"/>
              <a:t>For Hele Nord-Norge</a:t>
            </a:r>
            <a:r>
              <a:rPr lang="nb-NO" sz="800" dirty="0"/>
              <a:t>–velg ut</a:t>
            </a:r>
          </a:p>
        </p:txBody>
      </p:sp>
    </p:spTree>
    <p:extLst>
      <p:ext uri="{BB962C8B-B14F-4D97-AF65-F5344CB8AC3E}">
        <p14:creationId xmlns:p14="http://schemas.microsoft.com/office/powerpoint/2010/main" val="3333710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Forside for satsingsområde &quot;Vi er åpne om våre prioriteringer&quot;"/>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12535" t="1047" r="16378"/>
          <a:stretch/>
        </p:blipFill>
        <p:spPr/>
      </p:pic>
      <p:sp>
        <p:nvSpPr>
          <p:cNvPr id="5" name="Plassholder for tekst 4">
            <a:extLst>
              <a:ext uri="{FF2B5EF4-FFF2-40B4-BE49-F238E27FC236}">
                <a16:creationId xmlns:a16="http://schemas.microsoft.com/office/drawing/2014/main" id="{ADE26532-47DC-480A-89E9-A2364FAC5310}"/>
              </a:ext>
            </a:extLst>
          </p:cNvPr>
          <p:cNvSpPr>
            <a:spLocks noGrp="1"/>
          </p:cNvSpPr>
          <p:nvPr>
            <p:ph type="body" sz="quarter" idx="11"/>
          </p:nvPr>
        </p:nvSpPr>
        <p:spPr>
          <a:xfrm>
            <a:off x="7977188" y="263725"/>
            <a:ext cx="3943350" cy="415499"/>
          </a:xfrm>
        </p:spPr>
        <p:txBody>
          <a:bodyPr/>
          <a:lstStyle/>
          <a:p>
            <a:r>
              <a:rPr lang="nb-NO" dirty="0">
                <a:solidFill>
                  <a:schemeClr val="tx1"/>
                </a:solidFill>
              </a:rPr>
              <a:t>Hege Sagstuen Haugnes, overlege kreft</a:t>
            </a:r>
          </a:p>
          <a:p>
            <a:r>
              <a:rPr lang="nb-NO" dirty="0">
                <a:solidFill>
                  <a:schemeClr val="tx1"/>
                </a:solidFill>
              </a:rPr>
              <a:t>Foto: Rune Stoltz Bertinussen</a:t>
            </a:r>
          </a:p>
        </p:txBody>
      </p:sp>
      <p:sp>
        <p:nvSpPr>
          <p:cNvPr id="3" name="Tittel 2">
            <a:extLst>
              <a:ext uri="{FF2B5EF4-FFF2-40B4-BE49-F238E27FC236}">
                <a16:creationId xmlns:a16="http://schemas.microsoft.com/office/drawing/2014/main" id="{447635AC-AB02-49BB-BC0F-7BD6CEEF1133}"/>
              </a:ext>
            </a:extLst>
          </p:cNvPr>
          <p:cNvSpPr>
            <a:spLocks noGrp="1"/>
          </p:cNvSpPr>
          <p:nvPr>
            <p:ph type="ctrTitle"/>
          </p:nvPr>
        </p:nvSpPr>
        <p:spPr/>
        <p:txBody>
          <a:bodyPr/>
          <a:lstStyle/>
          <a:p>
            <a:r>
              <a:rPr lang="nb-NO" dirty="0"/>
              <a:t>Prioriteringer</a:t>
            </a:r>
          </a:p>
        </p:txBody>
      </p:sp>
      <p:sp>
        <p:nvSpPr>
          <p:cNvPr id="8" name="Plassholder for bunntekst 3"/>
          <p:cNvSpPr txBox="1">
            <a:spLocks/>
          </p:cNvSpPr>
          <p:nvPr/>
        </p:nvSpPr>
        <p:spPr>
          <a:xfrm>
            <a:off x="272415" y="263725"/>
            <a:ext cx="2686685" cy="365125"/>
          </a:xfrm>
          <a:prstGeom prst="rect">
            <a:avLst/>
          </a:prstGeom>
        </p:spPr>
        <p:txBody>
          <a:bodyPr vert="horz" lIns="45720" tIns="22860" rIns="45720" bIns="22860" rtlCol="0" anchor="ctr" anchorCtr="0">
            <a:noAutofit/>
          </a:bodyPr>
          <a:lstStyle>
            <a:lvl1pPr marL="0" indent="0" algn="r" defTabSz="914400" rtl="0" eaLnBrk="1" latinLnBrk="0" hangingPunct="1">
              <a:lnSpc>
                <a:spcPct val="100000"/>
              </a:lnSpc>
              <a:spcBef>
                <a:spcPts val="0"/>
              </a:spcBef>
              <a:buFont typeface="Arial" panose="020B0604020202020204" pitchFamily="34" charset="0"/>
              <a:buNone/>
              <a:defRPr sz="2400" kern="1200">
                <a:solidFill>
                  <a:schemeClr val="bg2"/>
                </a:solidFill>
                <a:latin typeface="+mn-lt"/>
                <a:ea typeface="+mn-ea"/>
                <a:cs typeface="+mn-cs"/>
              </a:defRPr>
            </a:lvl1pPr>
            <a:lvl2pPr marL="6858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2pPr>
            <a:lvl3pPr marL="11430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3pPr>
            <a:lvl4pPr marL="16002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4pPr>
            <a:lvl5pPr marL="20574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457200"/>
            <a:r>
              <a:rPr lang="nb-NO" sz="2455" b="1" dirty="0">
                <a:solidFill>
                  <a:srgbClr val="BD0C2E"/>
                </a:solidFill>
                <a:latin typeface="Calibri" panose="020F0502020204030204"/>
              </a:rPr>
              <a:t>2025:</a:t>
            </a:r>
          </a:p>
        </p:txBody>
      </p:sp>
    </p:spTree>
    <p:extLst>
      <p:ext uri="{BB962C8B-B14F-4D97-AF65-F5344CB8AC3E}">
        <p14:creationId xmlns:p14="http://schemas.microsoft.com/office/powerpoint/2010/main" val="2509372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04312A3-C70E-474E-A057-1BD62BBE6ABF}"/>
              </a:ext>
            </a:extLst>
          </p:cNvPr>
          <p:cNvSpPr>
            <a:spLocks noGrp="1"/>
          </p:cNvSpPr>
          <p:nvPr>
            <p:ph type="body" sz="quarter" idx="10"/>
          </p:nvPr>
        </p:nvSpPr>
        <p:spPr>
          <a:xfrm>
            <a:off x="6673850" y="1657350"/>
            <a:ext cx="4763899" cy="4917622"/>
          </a:xfrm>
        </p:spPr>
        <p:txBody>
          <a:bodyPr/>
          <a:lstStyle/>
          <a:p>
            <a:pPr lvl="0"/>
            <a:r>
              <a:rPr lang="nb-NO"/>
              <a:t>Arbeide systematisk </a:t>
            </a:r>
            <a:r>
              <a:rPr lang="nb-NO" dirty="0"/>
              <a:t>med «kloke valg» og </a:t>
            </a:r>
            <a:r>
              <a:rPr lang="nb-NO" dirty="0" err="1"/>
              <a:t>samvalg</a:t>
            </a:r>
            <a:r>
              <a:rPr lang="nb-NO" dirty="0"/>
              <a:t> i alle enheter, basert på «hva er viktig for deg»</a:t>
            </a:r>
          </a:p>
          <a:p>
            <a:r>
              <a:rPr lang="nb-NO" dirty="0"/>
              <a:t>Etablere brukerstyrte poliklinikker for viktige kronikergrupper </a:t>
            </a:r>
          </a:p>
          <a:p>
            <a:endParaRPr lang="nb-NO" dirty="0"/>
          </a:p>
          <a:p>
            <a:endParaRPr lang="nb-NO" dirty="0"/>
          </a:p>
        </p:txBody>
      </p:sp>
      <p:sp>
        <p:nvSpPr>
          <p:cNvPr id="2" name="Tittel 1">
            <a:extLst>
              <a:ext uri="{FF2B5EF4-FFF2-40B4-BE49-F238E27FC236}">
                <a16:creationId xmlns:a16="http://schemas.microsoft.com/office/drawing/2014/main" id="{BDFD696E-9F1C-4443-9C96-BBFF2D86BA44}"/>
              </a:ext>
            </a:extLst>
          </p:cNvPr>
          <p:cNvSpPr>
            <a:spLocks noGrp="1"/>
          </p:cNvSpPr>
          <p:nvPr>
            <p:ph type="title"/>
          </p:nvPr>
        </p:nvSpPr>
        <p:spPr/>
        <p:txBody>
          <a:bodyPr/>
          <a:lstStyle/>
          <a:p>
            <a:r>
              <a:rPr lang="nb-NO" dirty="0"/>
              <a:t>UNN har gode systemer for prioriteringer i samarbeid med pasienter og pårørende </a:t>
            </a:r>
          </a:p>
        </p:txBody>
      </p:sp>
    </p:spTree>
    <p:extLst>
      <p:ext uri="{BB962C8B-B14F-4D97-AF65-F5344CB8AC3E}">
        <p14:creationId xmlns:p14="http://schemas.microsoft.com/office/powerpoint/2010/main" val="1844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Utvikle Helsefellesskapet, der vi setter prioriteringer på dagsorden</a:t>
            </a:r>
          </a:p>
          <a:p>
            <a:r>
              <a:rPr lang="nb-NO" dirty="0"/>
              <a:t>Inngå og forbedre samarbeidsavtaler med avtalespesialistene i vårt område, der vi legger grunnlag for felles prioriteringer </a:t>
            </a:r>
          </a:p>
          <a:p>
            <a:endParaRPr lang="nb-NO" dirty="0"/>
          </a:p>
        </p:txBody>
      </p:sp>
      <p:sp>
        <p:nvSpPr>
          <p:cNvPr id="2" name="Tittel 1"/>
          <p:cNvSpPr>
            <a:spLocks noGrp="1"/>
          </p:cNvSpPr>
          <p:nvPr>
            <p:ph type="title"/>
          </p:nvPr>
        </p:nvSpPr>
        <p:spPr>
          <a:xfrm>
            <a:off x="527793" y="1603722"/>
            <a:ext cx="4997354" cy="4351338"/>
          </a:xfrm>
        </p:spPr>
        <p:txBody>
          <a:bodyPr/>
          <a:lstStyle/>
          <a:p>
            <a:r>
              <a:rPr lang="nb-NO" dirty="0"/>
              <a:t>Vi samarbeider enda bedre med kommuner og avtalespesialister</a:t>
            </a:r>
            <a:r>
              <a:rPr lang="nb-NO"/>
              <a:t>, og støtter </a:t>
            </a:r>
            <a:r>
              <a:rPr lang="nb-NO" dirty="0"/>
              <a:t>opp om hverandres prioriteringer </a:t>
            </a:r>
          </a:p>
        </p:txBody>
      </p:sp>
    </p:spTree>
    <p:extLst>
      <p:ext uri="{BB962C8B-B14F-4D97-AF65-F5344CB8AC3E}">
        <p14:creationId xmlns:p14="http://schemas.microsoft.com/office/powerpoint/2010/main" val="981614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Bruke helseatlas, kvalitetsregistre og egne datakilder for å identifisere tiltak som reduserer uønsket variasjon</a:t>
            </a:r>
          </a:p>
          <a:p>
            <a:pPr lvl="0"/>
            <a:r>
              <a:rPr lang="nb-NO" dirty="0"/>
              <a:t>Avslutte gamle metoder og behandlingstilbud når nye er utviklet</a:t>
            </a:r>
          </a:p>
          <a:p>
            <a:r>
              <a:rPr lang="nb-NO" dirty="0"/>
              <a:t>Være aktiv i samarbeidsarenaer for sykehusene i nord for å få riktig funksjonsdeling til beste for pasientene </a:t>
            </a:r>
          </a:p>
          <a:p>
            <a:endParaRPr lang="nb-NO" dirty="0"/>
          </a:p>
          <a:p>
            <a:endParaRPr lang="nb-NO" dirty="0"/>
          </a:p>
        </p:txBody>
      </p:sp>
      <p:sp>
        <p:nvSpPr>
          <p:cNvPr id="2" name="Tittel 1"/>
          <p:cNvSpPr>
            <a:spLocks noGrp="1"/>
          </p:cNvSpPr>
          <p:nvPr>
            <p:ph type="title"/>
          </p:nvPr>
        </p:nvSpPr>
        <p:spPr/>
        <p:txBody>
          <a:bodyPr/>
          <a:lstStyle/>
          <a:p>
            <a:r>
              <a:rPr lang="nb-NO" dirty="0"/>
              <a:t>Vi utnytter ressurser på en god og bærekraftig måte </a:t>
            </a:r>
          </a:p>
        </p:txBody>
      </p:sp>
    </p:spTree>
    <p:extLst>
      <p:ext uri="{BB962C8B-B14F-4D97-AF65-F5344CB8AC3E}">
        <p14:creationId xmlns:p14="http://schemas.microsoft.com/office/powerpoint/2010/main" val="1710132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pPr lvl="0"/>
            <a:r>
              <a:rPr lang="nb-NO" dirty="0"/>
              <a:t>Sikre ressurser til fornying av medisinsk teknisk utstyr og bygningsmasse og utvikling av tjenestene gjennom kontinuerlig omstilling </a:t>
            </a:r>
          </a:p>
          <a:p>
            <a:pPr lvl="0"/>
            <a:r>
              <a:rPr lang="nb-NO" dirty="0"/>
              <a:t>Ta i bruk ny teknologi i diagnostikk og behandling der dette gir bedre kvalitet og god utnytting av ressursene</a:t>
            </a:r>
          </a:p>
          <a:p>
            <a:pPr lvl="0"/>
            <a:r>
              <a:rPr lang="nb-NO" dirty="0"/>
              <a:t>Fornye bygningsmasse i tråd med behov og foreliggende planer </a:t>
            </a:r>
          </a:p>
          <a:p>
            <a:endParaRPr lang="nb-NO" dirty="0"/>
          </a:p>
          <a:p>
            <a:endParaRPr lang="nb-NO" dirty="0"/>
          </a:p>
          <a:p>
            <a:endParaRPr lang="nb-NO" dirty="0"/>
          </a:p>
        </p:txBody>
      </p:sp>
      <p:sp>
        <p:nvSpPr>
          <p:cNvPr id="2" name="Tittel 1"/>
          <p:cNvSpPr>
            <a:spLocks noGrp="1"/>
          </p:cNvSpPr>
          <p:nvPr>
            <p:ph type="title"/>
          </p:nvPr>
        </p:nvSpPr>
        <p:spPr/>
        <p:txBody>
          <a:bodyPr/>
          <a:lstStyle/>
          <a:p>
            <a:r>
              <a:rPr lang="nb-NO" dirty="0"/>
              <a:t>Vi har rom for å opprettholde og utvikle et høyspesialisert og likeverdig tilbud i regionen </a:t>
            </a:r>
          </a:p>
        </p:txBody>
      </p:sp>
    </p:spTree>
    <p:extLst>
      <p:ext uri="{BB962C8B-B14F-4D97-AF65-F5344CB8AC3E}">
        <p14:creationId xmlns:p14="http://schemas.microsoft.com/office/powerpoint/2010/main" val="2120459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58541"/>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4" name="Bilde 3" descr="Strategikort">
            <a:extLst>
              <a:ext uri="{FF2B5EF4-FFF2-40B4-BE49-F238E27FC236}">
                <a16:creationId xmlns:a16="http://schemas.microsoft.com/office/drawing/2014/main" id="{4C058B7F-D318-402C-B874-21CA5B50E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6993" y="1099324"/>
            <a:ext cx="4567053" cy="2568968"/>
          </a:xfrm>
          <a:prstGeom prst="rect">
            <a:avLst/>
          </a:prstGeom>
        </p:spPr>
      </p:pic>
      <p:pic>
        <p:nvPicPr>
          <p:cNvPr id="9" name="Bilde 8" descr="Strategikort">
            <a:extLst>
              <a:ext uri="{FF2B5EF4-FFF2-40B4-BE49-F238E27FC236}">
                <a16:creationId xmlns:a16="http://schemas.microsoft.com/office/drawing/2014/main" id="{0525CB21-7EBF-4833-887C-186E8CEC2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728" y="3675810"/>
            <a:ext cx="4567053" cy="2568968"/>
          </a:xfrm>
          <a:prstGeom prst="rect">
            <a:avLst/>
          </a:prstGeom>
        </p:spPr>
      </p:pic>
      <p:pic>
        <p:nvPicPr>
          <p:cNvPr id="13" name="Bilde 12" descr="Strategikort">
            <a:extLst>
              <a:ext uri="{FF2B5EF4-FFF2-40B4-BE49-F238E27FC236}">
                <a16:creationId xmlns:a16="http://schemas.microsoft.com/office/drawing/2014/main" id="{27F53CD5-D131-4A2E-9C6B-D4FE11C86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4254" y="3675810"/>
            <a:ext cx="4567053" cy="2568968"/>
          </a:xfrm>
          <a:prstGeom prst="rect">
            <a:avLst/>
          </a:prstGeom>
        </p:spPr>
      </p:pic>
      <p:pic>
        <p:nvPicPr>
          <p:cNvPr id="16" name="Bilde 15" descr="Strategikort">
            <a:extLst>
              <a:ext uri="{FF2B5EF4-FFF2-40B4-BE49-F238E27FC236}">
                <a16:creationId xmlns:a16="http://schemas.microsoft.com/office/drawing/2014/main" id="{12293EA1-95E7-42DC-9F85-913FA05415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4254" y="1099324"/>
            <a:ext cx="4567053" cy="2568968"/>
          </a:xfrm>
          <a:prstGeom prst="rect">
            <a:avLst/>
          </a:prstGeom>
        </p:spPr>
      </p:pic>
      <p:pic>
        <p:nvPicPr>
          <p:cNvPr id="11" name="Bilde 10">
            <a:hlinkClick r:id="rId6" action="ppaction://hlinksldjump"/>
            <a:extLst>
              <a:ext uri="{FF2B5EF4-FFF2-40B4-BE49-F238E27FC236}">
                <a16:creationId xmlns:a16="http://schemas.microsoft.com/office/drawing/2014/main" id="{75FA64C9-C3FE-47BD-9020-58BFDBBDD8E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87888" y="484611"/>
            <a:ext cx="559051" cy="52567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kstSylinder 18">
            <a:extLst>
              <a:ext uri="{FF2B5EF4-FFF2-40B4-BE49-F238E27FC236}">
                <a16:creationId xmlns:a16="http://schemas.microsoft.com/office/drawing/2014/main" id="{4ABFEF21-AAA5-47EC-B3CD-8C594E715B87}"/>
              </a:ext>
            </a:extLst>
          </p:cNvPr>
          <p:cNvSpPr txBox="1"/>
          <p:nvPr/>
        </p:nvSpPr>
        <p:spPr>
          <a:xfrm rot="21136404">
            <a:off x="5030821" y="551315"/>
            <a:ext cx="673183" cy="276999"/>
          </a:xfrm>
          <a:prstGeom prst="rect">
            <a:avLst/>
          </a:prstGeom>
          <a:noFill/>
        </p:spPr>
        <p:txBody>
          <a:bodyPr wrap="square" rtlCol="0">
            <a:spAutoFit/>
          </a:bodyPr>
          <a:lstStyle/>
          <a:p>
            <a:r>
              <a:rPr lang="nb-NO" sz="1200" dirty="0"/>
              <a:t>Velg ut</a:t>
            </a:r>
          </a:p>
        </p:txBody>
      </p:sp>
      <p:sp>
        <p:nvSpPr>
          <p:cNvPr id="5" name="Tittel 4"/>
          <p:cNvSpPr>
            <a:spLocks noGrp="1"/>
          </p:cNvSpPr>
          <p:nvPr>
            <p:ph type="title"/>
          </p:nvPr>
        </p:nvSpPr>
        <p:spPr>
          <a:xfrm>
            <a:off x="544488" y="248168"/>
            <a:ext cx="11103024" cy="998562"/>
          </a:xfrm>
        </p:spPr>
        <p:txBody>
          <a:bodyPr>
            <a:normAutofit/>
          </a:bodyPr>
          <a:lstStyle/>
          <a:p>
            <a:r>
              <a:rPr lang="nb-NO" sz="3200" dirty="0"/>
              <a:t>Åpne om Prioriteringer</a:t>
            </a:r>
          </a:p>
        </p:txBody>
      </p:sp>
    </p:spTree>
    <p:extLst>
      <p:ext uri="{BB962C8B-B14F-4D97-AF65-F5344CB8AC3E}">
        <p14:creationId xmlns:p14="http://schemas.microsoft.com/office/powerpoint/2010/main" val="1953914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83E4EA5-4E28-4AA9-92E3-B1A65E1B00C0}"/>
              </a:ext>
            </a:extLst>
          </p:cNvPr>
          <p:cNvSpPr>
            <a:spLocks noGrp="1"/>
          </p:cNvSpPr>
          <p:nvPr>
            <p:ph type="body" sz="quarter" idx="11"/>
          </p:nvPr>
        </p:nvSpPr>
        <p:spPr/>
        <p:txBody>
          <a:bodyPr/>
          <a:lstStyle/>
          <a:p>
            <a:r>
              <a:rPr lang="nb-NO" dirty="0"/>
              <a:t>Foto: NRK</a:t>
            </a:r>
          </a:p>
        </p:txBody>
      </p:sp>
      <p:pic>
        <p:nvPicPr>
          <p:cNvPr id="7" name="Plassholder for bilde 6" descr="Forside for satsingsområde &quot;Synlig og forberedt samfunnsaktør&quot;"/>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14468" r="20642"/>
          <a:stretch/>
        </p:blipFill>
        <p:spPr>
          <a:xfrm>
            <a:off x="6826144" y="0"/>
            <a:ext cx="6552293" cy="6858000"/>
          </a:xfrm>
        </p:spPr>
      </p:pic>
      <p:sp>
        <p:nvSpPr>
          <p:cNvPr id="3" name="Tittel 2">
            <a:extLst>
              <a:ext uri="{FF2B5EF4-FFF2-40B4-BE49-F238E27FC236}">
                <a16:creationId xmlns:a16="http://schemas.microsoft.com/office/drawing/2014/main" id="{8BA8C085-A1A8-475A-823B-180F8F248F4C}"/>
              </a:ext>
            </a:extLst>
          </p:cNvPr>
          <p:cNvSpPr>
            <a:spLocks noGrp="1"/>
          </p:cNvSpPr>
          <p:nvPr>
            <p:ph type="ctrTitle"/>
          </p:nvPr>
        </p:nvSpPr>
        <p:spPr/>
        <p:txBody>
          <a:bodyPr/>
          <a:lstStyle/>
          <a:p>
            <a:r>
              <a:rPr lang="nb-NO" dirty="0"/>
              <a:t>Samfunnsaktør</a:t>
            </a:r>
          </a:p>
        </p:txBody>
      </p:sp>
      <p:sp>
        <p:nvSpPr>
          <p:cNvPr id="6" name="Plassholder for bunntekst 3"/>
          <p:cNvSpPr txBox="1">
            <a:spLocks/>
          </p:cNvSpPr>
          <p:nvPr/>
        </p:nvSpPr>
        <p:spPr>
          <a:xfrm>
            <a:off x="272415" y="263725"/>
            <a:ext cx="2686685" cy="365125"/>
          </a:xfrm>
          <a:prstGeom prst="rect">
            <a:avLst/>
          </a:prstGeom>
        </p:spPr>
        <p:txBody>
          <a:bodyPr vert="horz" lIns="45720" tIns="22860" rIns="45720" bIns="22860" rtlCol="0" anchor="ctr" anchorCtr="0">
            <a:noAutofit/>
          </a:bodyPr>
          <a:lstStyle>
            <a:lvl1pPr marL="0" indent="0" algn="r" defTabSz="914400" rtl="0" eaLnBrk="1" latinLnBrk="0" hangingPunct="1">
              <a:lnSpc>
                <a:spcPct val="100000"/>
              </a:lnSpc>
              <a:spcBef>
                <a:spcPts val="0"/>
              </a:spcBef>
              <a:buFont typeface="Arial" panose="020B0604020202020204" pitchFamily="34" charset="0"/>
              <a:buNone/>
              <a:defRPr sz="2400" kern="1200">
                <a:solidFill>
                  <a:schemeClr val="bg2"/>
                </a:solidFill>
                <a:latin typeface="+mn-lt"/>
                <a:ea typeface="+mn-ea"/>
                <a:cs typeface="+mn-cs"/>
              </a:defRPr>
            </a:lvl1pPr>
            <a:lvl2pPr marL="6858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2pPr>
            <a:lvl3pPr marL="11430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3pPr>
            <a:lvl4pPr marL="16002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4pPr>
            <a:lvl5pPr marL="2057400" indent="-228600" algn="l" defTabSz="914400" rtl="0" eaLnBrk="1" latinLnBrk="0" hangingPunct="1">
              <a:lnSpc>
                <a:spcPts val="4200"/>
              </a:lnSpc>
              <a:spcBef>
                <a:spcPts val="500"/>
              </a:spcBef>
              <a:buFont typeface="Arial" panose="020B0604020202020204" pitchFamily="34" charset="0"/>
              <a:buChar char="•"/>
              <a:defRPr sz="3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457200"/>
            <a:r>
              <a:rPr lang="nb-NO" sz="2455" b="1" dirty="0">
                <a:solidFill>
                  <a:srgbClr val="6B9B3A"/>
                </a:solidFill>
                <a:latin typeface="Calibri" panose="020F0502020204030204"/>
              </a:rPr>
              <a:t>2025:</a:t>
            </a:r>
          </a:p>
        </p:txBody>
      </p:sp>
    </p:spTree>
    <p:extLst>
      <p:ext uri="{BB962C8B-B14F-4D97-AF65-F5344CB8AC3E}">
        <p14:creationId xmlns:p14="http://schemas.microsoft.com/office/powerpoint/2010/main" val="2464865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440F269-327C-431C-A09E-76DBE14B66C7}"/>
              </a:ext>
            </a:extLst>
          </p:cNvPr>
          <p:cNvSpPr>
            <a:spLocks noGrp="1"/>
          </p:cNvSpPr>
          <p:nvPr>
            <p:ph type="body" sz="quarter" idx="10"/>
          </p:nvPr>
        </p:nvSpPr>
        <p:spPr/>
        <p:txBody>
          <a:bodyPr/>
          <a:lstStyle/>
          <a:p>
            <a:pPr lvl="0"/>
            <a:r>
              <a:rPr lang="nb-NO" dirty="0"/>
              <a:t>Synlige, utadrettede og inkluderende fagmiljø som er den samlende kraften i regionen</a:t>
            </a:r>
          </a:p>
          <a:p>
            <a:r>
              <a:rPr lang="nb-NO" dirty="0"/>
              <a:t>Være en fremragende kompetansebedrift som bidrar til gode regionale pasientforløp der ressurser utnyttes koordinert og samlet </a:t>
            </a:r>
          </a:p>
          <a:p>
            <a:endParaRPr lang="nb-NO" dirty="0"/>
          </a:p>
          <a:p>
            <a:endParaRPr lang="nb-NO" dirty="0"/>
          </a:p>
        </p:txBody>
      </p:sp>
      <p:sp>
        <p:nvSpPr>
          <p:cNvPr id="2" name="Tittel 1">
            <a:extLst>
              <a:ext uri="{FF2B5EF4-FFF2-40B4-BE49-F238E27FC236}">
                <a16:creationId xmlns:a16="http://schemas.microsoft.com/office/drawing/2014/main" id="{ACBBB6C2-030B-4B33-B3D8-10407AAE3FDC}"/>
              </a:ext>
            </a:extLst>
          </p:cNvPr>
          <p:cNvSpPr>
            <a:spLocks noGrp="1"/>
          </p:cNvSpPr>
          <p:nvPr>
            <p:ph type="title"/>
          </p:nvPr>
        </p:nvSpPr>
        <p:spPr/>
        <p:txBody>
          <a:bodyPr/>
          <a:lstStyle/>
          <a:p>
            <a:r>
              <a:rPr lang="nb-NO" dirty="0"/>
              <a:t>UNN sikrer den nordnorske befolkningen et likeverdig tilbud</a:t>
            </a:r>
            <a:br>
              <a:rPr lang="nb-NO" dirty="0"/>
            </a:br>
            <a:endParaRPr lang="nb-NO" dirty="0"/>
          </a:p>
        </p:txBody>
      </p:sp>
    </p:spTree>
    <p:extLst>
      <p:ext uri="{BB962C8B-B14F-4D97-AF65-F5344CB8AC3E}">
        <p14:creationId xmlns:p14="http://schemas.microsoft.com/office/powerpoint/2010/main" val="86933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4330" y="-4383"/>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10" name="Bilde 9" descr="Tusj">
            <a:extLst>
              <a:ext uri="{FF2B5EF4-FFF2-40B4-BE49-F238E27FC236}">
                <a16:creationId xmlns:a16="http://schemas.microsoft.com/office/drawing/2014/main" id="{67867485-08E4-4574-99F9-AC9C518579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5144" y="5301208"/>
            <a:ext cx="735811" cy="735811"/>
          </a:xfrm>
          <a:prstGeom prst="rect">
            <a:avLst/>
          </a:prstGeom>
        </p:spPr>
      </p:pic>
      <p:pic>
        <p:nvPicPr>
          <p:cNvPr id="3" name="Bilde 2" descr="Gul lapp">
            <a:extLst>
              <a:ext uri="{FF2B5EF4-FFF2-40B4-BE49-F238E27FC236}">
                <a16:creationId xmlns:a16="http://schemas.microsoft.com/office/drawing/2014/main" id="{15EBB94C-DCFE-458E-8F62-86CC44748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9394" y="5126769"/>
            <a:ext cx="433553" cy="433553"/>
          </a:xfrm>
          <a:prstGeom prst="rect">
            <a:avLst/>
          </a:prstGeom>
        </p:spPr>
      </p:pic>
      <p:pic>
        <p:nvPicPr>
          <p:cNvPr id="9" name="Bilde 8" descr="Penn">
            <a:extLst>
              <a:ext uri="{FF2B5EF4-FFF2-40B4-BE49-F238E27FC236}">
                <a16:creationId xmlns:a16="http://schemas.microsoft.com/office/drawing/2014/main" id="{54D3888B-1457-47A8-A4BD-3A8A769F3F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9569" y="3737250"/>
            <a:ext cx="723914" cy="884362"/>
          </a:xfrm>
          <a:prstGeom prst="rect">
            <a:avLst/>
          </a:prstGeom>
        </p:spPr>
      </p:pic>
      <p:pic>
        <p:nvPicPr>
          <p:cNvPr id="11" name="Bilde 10" descr="Flipover eller flyttbar whiteboard">
            <a:extLst>
              <a:ext uri="{FF2B5EF4-FFF2-40B4-BE49-F238E27FC236}">
                <a16:creationId xmlns:a16="http://schemas.microsoft.com/office/drawing/2014/main" id="{3723B7A7-11CF-479D-A1A1-84470B5E87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4005" y="2541294"/>
            <a:ext cx="2511715" cy="1883786"/>
          </a:xfrm>
          <a:prstGeom prst="rect">
            <a:avLst/>
          </a:prstGeom>
        </p:spPr>
      </p:pic>
      <p:graphicFrame>
        <p:nvGraphicFramePr>
          <p:cNvPr id="2" name="Objekt 1" descr="Bilde av et PDSA skjema for småskalatest">
            <a:hlinkClick r:id="" action="ppaction://ole?verb=0"/>
            <a:extLst>
              <a:ext uri="{FF2B5EF4-FFF2-40B4-BE49-F238E27FC236}">
                <a16:creationId xmlns:a16="http://schemas.microsoft.com/office/drawing/2014/main" id="{2C7039D0-5ED1-489C-B719-93E6A4690932}"/>
              </a:ext>
            </a:extLst>
          </p:cNvPr>
          <p:cNvGraphicFramePr>
            <a:graphicFrameLocks noChangeAspect="1"/>
          </p:cNvGraphicFramePr>
          <p:nvPr>
            <p:extLst>
              <p:ext uri="{D42A27DB-BD31-4B8C-83A1-F6EECF244321}">
                <p14:modId xmlns:p14="http://schemas.microsoft.com/office/powerpoint/2010/main" val="1735363323"/>
              </p:ext>
            </p:extLst>
          </p:nvPr>
        </p:nvGraphicFramePr>
        <p:xfrm>
          <a:off x="7464152" y="5120598"/>
          <a:ext cx="1247800" cy="701888"/>
        </p:xfrm>
        <a:graphic>
          <a:graphicData uri="http://schemas.openxmlformats.org/presentationml/2006/ole">
            <mc:AlternateContent xmlns:mc="http://schemas.openxmlformats.org/markup-compatibility/2006">
              <mc:Choice xmlns:v="urn:schemas-microsoft-com:vml" Requires="v">
                <p:oleObj spid="_x0000_s2146" name="Presentation" r:id="rId7" imgW="6096099" imgH="3429256" progId="PowerPoint.Show.12">
                  <p:embed/>
                </p:oleObj>
              </mc:Choice>
              <mc:Fallback>
                <p:oleObj name="Presentation" r:id="rId7" imgW="6096099" imgH="3429256" progId="PowerPoint.Show.12">
                  <p:embed/>
                  <p:pic>
                    <p:nvPicPr>
                      <p:cNvPr id="0" name=""/>
                      <p:cNvPicPr/>
                      <p:nvPr/>
                    </p:nvPicPr>
                    <p:blipFill>
                      <a:blip r:embed="rId8"/>
                      <a:stretch>
                        <a:fillRect/>
                      </a:stretch>
                    </p:blipFill>
                    <p:spPr>
                      <a:xfrm>
                        <a:off x="7464152" y="5120598"/>
                        <a:ext cx="1247800" cy="701888"/>
                      </a:xfrm>
                      <a:prstGeom prst="rect">
                        <a:avLst/>
                      </a:prstGeom>
                    </p:spPr>
                  </p:pic>
                </p:oleObj>
              </mc:Fallback>
            </mc:AlternateContent>
          </a:graphicData>
        </a:graphic>
      </p:graphicFrame>
      <p:pic>
        <p:nvPicPr>
          <p:cNvPr id="13" name="Bilde 12" descr="Whiteboard">
            <a:extLst>
              <a:ext uri="{FF2B5EF4-FFF2-40B4-BE49-F238E27FC236}">
                <a16:creationId xmlns:a16="http://schemas.microsoft.com/office/drawing/2014/main" id="{CE320ADC-AC3B-495A-8774-8B24BB6611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2144" y="3119230"/>
            <a:ext cx="2031325" cy="1411771"/>
          </a:xfrm>
          <a:prstGeom prst="rect">
            <a:avLst/>
          </a:prstGeom>
        </p:spPr>
      </p:pic>
      <p:pic>
        <p:nvPicPr>
          <p:cNvPr id="8" name="Bilde 7" descr="Illustrasjonsbilde av mann som peker med pekestokk mot flipover">
            <a:extLst>
              <a:ext uri="{FF2B5EF4-FFF2-40B4-BE49-F238E27FC236}">
                <a16:creationId xmlns:a16="http://schemas.microsoft.com/office/drawing/2014/main" id="{851225EF-296E-45E3-863A-0C5DF4E9D9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69854" y="479724"/>
            <a:ext cx="2031325" cy="2031325"/>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607255" y="1442117"/>
            <a:ext cx="5832647" cy="3416320"/>
          </a:xfrm>
          <a:prstGeom prst="rect">
            <a:avLst/>
          </a:prstGeom>
          <a:noFill/>
        </p:spPr>
        <p:txBody>
          <a:bodyPr wrap="square" rtlCol="0">
            <a:spAutoFit/>
          </a:bodyPr>
          <a:lstStyle/>
          <a:p>
            <a:r>
              <a:rPr lang="nb-NO" dirty="0"/>
              <a:t>Bli enige i ledergruppen hvilken vinkling dere ønsker på denne sesjonen. </a:t>
            </a:r>
          </a:p>
          <a:p>
            <a:endParaRPr lang="nb-NO" dirty="0"/>
          </a:p>
          <a:p>
            <a:r>
              <a:rPr lang="nb-NO" dirty="0"/>
              <a:t>Aktuelle vinklinger kan være:</a:t>
            </a:r>
          </a:p>
          <a:p>
            <a:endParaRPr lang="nb-NO" dirty="0"/>
          </a:p>
          <a:p>
            <a:r>
              <a:rPr lang="nb-NO" dirty="0"/>
              <a:t>Hvilke satsingsområder kan vi forbedre oss på?</a:t>
            </a:r>
          </a:p>
          <a:p>
            <a:r>
              <a:rPr lang="nb-NO" dirty="0"/>
              <a:t>Hvilke satsingsområder er vi gode på?</a:t>
            </a:r>
          </a:p>
          <a:p>
            <a:endParaRPr lang="nb-NO" dirty="0"/>
          </a:p>
          <a:p>
            <a:endParaRPr lang="nb-NO" dirty="0"/>
          </a:p>
          <a:p>
            <a:r>
              <a:rPr lang="nb-NO" dirty="0"/>
              <a:t>Til dette kurset vil du trenge gule eller fargede klisterlapper, 3 stykk </a:t>
            </a:r>
            <a:r>
              <a:rPr lang="nb-NO" dirty="0" err="1"/>
              <a:t>flip-over</a:t>
            </a:r>
            <a:r>
              <a:rPr lang="nb-NO" dirty="0"/>
              <a:t> eller whitebord tavle, tusjer, utskrevne PDSA småskalatest skjema i A3 størrelse og penner.  </a:t>
            </a:r>
          </a:p>
        </p:txBody>
      </p:sp>
      <p:sp>
        <p:nvSpPr>
          <p:cNvPr id="5" name="Tittel 4"/>
          <p:cNvSpPr>
            <a:spLocks noGrp="1"/>
          </p:cNvSpPr>
          <p:nvPr>
            <p:ph type="title"/>
          </p:nvPr>
        </p:nvSpPr>
        <p:spPr>
          <a:xfrm>
            <a:off x="607255" y="202964"/>
            <a:ext cx="11103024" cy="998562"/>
          </a:xfrm>
        </p:spPr>
        <p:txBody>
          <a:bodyPr>
            <a:normAutofit/>
          </a:bodyPr>
          <a:lstStyle/>
          <a:p>
            <a:r>
              <a:rPr lang="nb-NO" sz="3200" dirty="0"/>
              <a:t>Forberedelse før du går i gang (</a:t>
            </a:r>
            <a:r>
              <a:rPr lang="nb-NO" sz="2000" dirty="0"/>
              <a:t>Forts.</a:t>
            </a:r>
            <a:r>
              <a:rPr lang="nb-NO" sz="3200" dirty="0"/>
              <a:t>)</a:t>
            </a:r>
          </a:p>
        </p:txBody>
      </p:sp>
    </p:spTree>
    <p:extLst>
      <p:ext uri="{BB962C8B-B14F-4D97-AF65-F5344CB8AC3E}">
        <p14:creationId xmlns:p14="http://schemas.microsoft.com/office/powerpoint/2010/main" val="3894559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UNN er en synlig samfunnsaktør med en tydelig stemme </a:t>
            </a:r>
          </a:p>
        </p:txBody>
      </p:sp>
      <p:sp>
        <p:nvSpPr>
          <p:cNvPr id="3" name="Plassholder for tekst 2"/>
          <p:cNvSpPr>
            <a:spLocks noGrp="1"/>
          </p:cNvSpPr>
          <p:nvPr>
            <p:ph type="body" sz="quarter" idx="10"/>
          </p:nvPr>
        </p:nvSpPr>
        <p:spPr/>
        <p:txBody>
          <a:bodyPr/>
          <a:lstStyle/>
          <a:p>
            <a:pPr lvl="0"/>
            <a:r>
              <a:rPr lang="nb-NO" dirty="0"/>
              <a:t>Prioritere å delta aktivt på sentrale nasjonale, regionale og lokale samfunnsarenaer hvor UNN som landsdelens største arbeidsplass og fremste kompetanseinstitusjon på våre områder har en naturlig plass</a:t>
            </a:r>
          </a:p>
          <a:p>
            <a:r>
              <a:rPr lang="nb-NO" dirty="0"/>
              <a:t>Bruke helsefellesskapet som hovedarena for å utvikle samhandling med koordinerte forløp på tvers av nivåene i helsetjenesten </a:t>
            </a:r>
          </a:p>
          <a:p>
            <a:endParaRPr lang="nb-NO" dirty="0"/>
          </a:p>
          <a:p>
            <a:endParaRPr lang="nb-NO" dirty="0"/>
          </a:p>
        </p:txBody>
      </p:sp>
    </p:spTree>
    <p:extLst>
      <p:ext uri="{BB962C8B-B14F-4D97-AF65-F5344CB8AC3E}">
        <p14:creationId xmlns:p14="http://schemas.microsoft.com/office/powerpoint/2010/main" val="1149356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UNN er en forberedt aktør i hele landsdelen og på Svalbard </a:t>
            </a:r>
          </a:p>
        </p:txBody>
      </p:sp>
      <p:sp>
        <p:nvSpPr>
          <p:cNvPr id="3" name="Plassholder for tekst 2"/>
          <p:cNvSpPr>
            <a:spLocks noGrp="1"/>
          </p:cNvSpPr>
          <p:nvPr>
            <p:ph type="body" sz="quarter" idx="10"/>
          </p:nvPr>
        </p:nvSpPr>
        <p:spPr/>
        <p:txBody>
          <a:bodyPr/>
          <a:lstStyle/>
          <a:p>
            <a:pPr lvl="0"/>
            <a:r>
              <a:rPr lang="nb-NO" dirty="0"/>
              <a:t>Lage gjennomarbeidede og oppdaterte beredskapsplaner basert på øvelser og simuleringer spesifikt rettet mot utfordringer </a:t>
            </a:r>
            <a:br>
              <a:rPr lang="nb-NO" dirty="0"/>
            </a:br>
            <a:r>
              <a:rPr lang="nb-NO" dirty="0"/>
              <a:t>og fortrinn i vårt område</a:t>
            </a:r>
          </a:p>
          <a:p>
            <a:pPr lvl="0"/>
            <a:r>
              <a:rPr lang="nb-NO" dirty="0"/>
              <a:t>Oppfylle våre forpliktelser i totalforsvaret og være forberedt på pandemier, klimarelaterte hendelser og andre situasjoner gjennom systematisk samarbeid i </a:t>
            </a:r>
            <a:r>
              <a:rPr lang="nb-NO"/>
              <a:t>helsefellesskapet </a:t>
            </a:r>
            <a:br>
              <a:rPr lang="nb-NO"/>
            </a:br>
            <a:r>
              <a:rPr lang="nb-NO"/>
              <a:t>og </a:t>
            </a:r>
            <a:r>
              <a:rPr lang="nb-NO" dirty="0"/>
              <a:t>med andre aktører </a:t>
            </a:r>
          </a:p>
          <a:p>
            <a:r>
              <a:rPr lang="nb-NO" dirty="0"/>
              <a:t>Prioritere systematisk arbeid med god informasjonssikkerhet </a:t>
            </a:r>
          </a:p>
          <a:p>
            <a:endParaRPr lang="nb-NO" dirty="0"/>
          </a:p>
          <a:p>
            <a:endParaRPr lang="nb-NO" dirty="0"/>
          </a:p>
        </p:txBody>
      </p:sp>
    </p:spTree>
    <p:extLst>
      <p:ext uri="{BB962C8B-B14F-4D97-AF65-F5344CB8AC3E}">
        <p14:creationId xmlns:p14="http://schemas.microsoft.com/office/powerpoint/2010/main" val="2087881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UNN reduserer klimabelastningen og vårt CO</a:t>
            </a:r>
            <a:r>
              <a:rPr lang="nb-NO" baseline="-25000" dirty="0"/>
              <a:t>2</a:t>
            </a:r>
            <a:r>
              <a:rPr lang="nb-NO" dirty="0"/>
              <a:t>-fotavtrykk </a:t>
            </a:r>
          </a:p>
        </p:txBody>
      </p:sp>
      <p:sp>
        <p:nvSpPr>
          <p:cNvPr id="3" name="Plassholder for tekst 2"/>
          <p:cNvSpPr>
            <a:spLocks noGrp="1"/>
          </p:cNvSpPr>
          <p:nvPr>
            <p:ph type="body" sz="quarter" idx="10"/>
          </p:nvPr>
        </p:nvSpPr>
        <p:spPr>
          <a:xfrm>
            <a:off x="6673850" y="1657350"/>
            <a:ext cx="5099050" cy="4917622"/>
          </a:xfrm>
        </p:spPr>
        <p:txBody>
          <a:bodyPr/>
          <a:lstStyle/>
          <a:p>
            <a:pPr lvl="0"/>
            <a:r>
              <a:rPr lang="nb-NO" dirty="0"/>
              <a:t>Bruke teknologi fremfor fysiske reiser der det er mulig</a:t>
            </a:r>
          </a:p>
          <a:p>
            <a:pPr lvl="0"/>
            <a:r>
              <a:rPr lang="nb-NO" dirty="0"/>
              <a:t>Velge miljømessig gode løsninger i nye bygg, og gjennomføre tiltak for å redusere energiforbruket</a:t>
            </a:r>
          </a:p>
          <a:p>
            <a:r>
              <a:rPr lang="nb-NO" dirty="0"/>
              <a:t>Redusere forbruket av bredspektret antibiotika, også for å minske belastningen på miljøet ved utslipp </a:t>
            </a:r>
          </a:p>
          <a:p>
            <a:endParaRPr lang="nb-NO" dirty="0"/>
          </a:p>
          <a:p>
            <a:endParaRPr lang="nb-NO" dirty="0"/>
          </a:p>
        </p:txBody>
      </p:sp>
    </p:spTree>
    <p:extLst>
      <p:ext uri="{BB962C8B-B14F-4D97-AF65-F5344CB8AC3E}">
        <p14:creationId xmlns:p14="http://schemas.microsoft.com/office/powerpoint/2010/main" val="1968361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13287" y="-15169"/>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3" name="Bilde 2" descr="Strategikort">
            <a:extLst>
              <a:ext uri="{FF2B5EF4-FFF2-40B4-BE49-F238E27FC236}">
                <a16:creationId xmlns:a16="http://schemas.microsoft.com/office/drawing/2014/main" id="{C9906AE9-B78C-4448-8ACC-8B89A9E948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193" y="998130"/>
            <a:ext cx="4647521" cy="2614231"/>
          </a:xfrm>
          <a:prstGeom prst="rect">
            <a:avLst/>
          </a:prstGeom>
        </p:spPr>
      </p:pic>
      <p:pic>
        <p:nvPicPr>
          <p:cNvPr id="8" name="Bilde 7" descr="Strategikort">
            <a:extLst>
              <a:ext uri="{FF2B5EF4-FFF2-40B4-BE49-F238E27FC236}">
                <a16:creationId xmlns:a16="http://schemas.microsoft.com/office/drawing/2014/main" id="{BC7606DC-B3E7-4E15-8F3C-14CA8A38D9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192" y="3633796"/>
            <a:ext cx="4647521" cy="2614231"/>
          </a:xfrm>
          <a:prstGeom prst="rect">
            <a:avLst/>
          </a:prstGeom>
        </p:spPr>
      </p:pic>
      <p:pic>
        <p:nvPicPr>
          <p:cNvPr id="12" name="Bilde 11" descr="Strategikort">
            <a:extLst>
              <a:ext uri="{FF2B5EF4-FFF2-40B4-BE49-F238E27FC236}">
                <a16:creationId xmlns:a16="http://schemas.microsoft.com/office/drawing/2014/main" id="{95A53B85-D235-4D36-887F-20FBCF318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9286" y="998130"/>
            <a:ext cx="4647521" cy="2614231"/>
          </a:xfrm>
          <a:prstGeom prst="rect">
            <a:avLst/>
          </a:prstGeom>
        </p:spPr>
      </p:pic>
      <p:pic>
        <p:nvPicPr>
          <p:cNvPr id="15" name="Bilde 14" descr="Strategikort">
            <a:extLst>
              <a:ext uri="{FF2B5EF4-FFF2-40B4-BE49-F238E27FC236}">
                <a16:creationId xmlns:a16="http://schemas.microsoft.com/office/drawing/2014/main" id="{8C7B146C-0CBE-41B9-B969-3D85B66265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694" y="3636547"/>
            <a:ext cx="4647521" cy="2614231"/>
          </a:xfrm>
          <a:prstGeom prst="rect">
            <a:avLst/>
          </a:prstGeom>
        </p:spPr>
      </p:pic>
      <p:pic>
        <p:nvPicPr>
          <p:cNvPr id="11" name="Bilde 10">
            <a:hlinkClick r:id="rId6" action="ppaction://hlinksldjump"/>
            <a:extLst>
              <a:ext uri="{FF2B5EF4-FFF2-40B4-BE49-F238E27FC236}">
                <a16:creationId xmlns:a16="http://schemas.microsoft.com/office/drawing/2014/main" id="{75FA64C9-C3FE-47BD-9020-58BFDBBDD8E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52184" y="253966"/>
            <a:ext cx="559051" cy="52567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TekstSylinder 16">
            <a:extLst>
              <a:ext uri="{FF2B5EF4-FFF2-40B4-BE49-F238E27FC236}">
                <a16:creationId xmlns:a16="http://schemas.microsoft.com/office/drawing/2014/main" id="{B940CA76-CCB4-4ABD-AEB1-EC2CDB1116CE}"/>
              </a:ext>
            </a:extLst>
          </p:cNvPr>
          <p:cNvSpPr txBox="1"/>
          <p:nvPr/>
        </p:nvSpPr>
        <p:spPr>
          <a:xfrm rot="21070627">
            <a:off x="7724848" y="334161"/>
            <a:ext cx="673183" cy="461665"/>
          </a:xfrm>
          <a:prstGeom prst="rect">
            <a:avLst/>
          </a:prstGeom>
          <a:noFill/>
        </p:spPr>
        <p:txBody>
          <a:bodyPr wrap="square" rtlCol="0">
            <a:spAutoFit/>
          </a:bodyPr>
          <a:lstStyle/>
          <a:p>
            <a:r>
              <a:rPr lang="nb-NO" sz="1200" dirty="0"/>
              <a:t>Velg ut</a:t>
            </a:r>
          </a:p>
          <a:p>
            <a:endParaRPr lang="nb-NO" sz="1200" dirty="0"/>
          </a:p>
        </p:txBody>
      </p:sp>
      <p:sp>
        <p:nvSpPr>
          <p:cNvPr id="5" name="Tittel 4"/>
          <p:cNvSpPr>
            <a:spLocks noGrp="1"/>
          </p:cNvSpPr>
          <p:nvPr>
            <p:ph type="title"/>
          </p:nvPr>
        </p:nvSpPr>
        <p:spPr>
          <a:xfrm>
            <a:off x="544488" y="16642"/>
            <a:ext cx="11103024" cy="998562"/>
          </a:xfrm>
        </p:spPr>
        <p:txBody>
          <a:bodyPr>
            <a:normAutofit/>
          </a:bodyPr>
          <a:lstStyle/>
          <a:p>
            <a:r>
              <a:rPr lang="nb-NO" sz="3200" dirty="0"/>
              <a:t>Synlig og forberedt Samfunnsaktør</a:t>
            </a:r>
          </a:p>
        </p:txBody>
      </p:sp>
    </p:spTree>
    <p:extLst>
      <p:ext uri="{BB962C8B-B14F-4D97-AF65-F5344CB8AC3E}">
        <p14:creationId xmlns:p14="http://schemas.microsoft.com/office/powerpoint/2010/main" val="304725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5243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29" name="TekstSylinder 28">
            <a:extLst>
              <a:ext uri="{FF2B5EF4-FFF2-40B4-BE49-F238E27FC236}">
                <a16:creationId xmlns:a16="http://schemas.microsoft.com/office/drawing/2014/main" id="{4CC1BFF5-9FBD-4952-8730-48ED5EF952C6}"/>
              </a:ext>
            </a:extLst>
          </p:cNvPr>
          <p:cNvSpPr txBox="1"/>
          <p:nvPr/>
        </p:nvSpPr>
        <p:spPr>
          <a:xfrm>
            <a:off x="8983464" y="5688064"/>
            <a:ext cx="1152128" cy="307777"/>
          </a:xfrm>
          <a:prstGeom prst="rect">
            <a:avLst/>
          </a:prstGeom>
          <a:noFill/>
        </p:spPr>
        <p:txBody>
          <a:bodyPr wrap="square" rtlCol="0">
            <a:spAutoFit/>
          </a:bodyPr>
          <a:lstStyle/>
          <a:p>
            <a:r>
              <a:rPr lang="nb-NO" sz="1400" dirty="0"/>
              <a:t>10 minutter</a:t>
            </a:r>
          </a:p>
        </p:txBody>
      </p:sp>
      <p:pic>
        <p:nvPicPr>
          <p:cNvPr id="28" name="Grafikk 27" descr="Stoppeklokke">
            <a:extLst>
              <a:ext uri="{FF2B5EF4-FFF2-40B4-BE49-F238E27FC236}">
                <a16:creationId xmlns:a16="http://schemas.microsoft.com/office/drawing/2014/main" id="{C5E3AEEB-46D6-43D4-97EA-A7CD6E8C3B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08985" y="5569122"/>
            <a:ext cx="545663" cy="545663"/>
          </a:xfrm>
          <a:prstGeom prst="rect">
            <a:avLst/>
          </a:prstGeom>
        </p:spPr>
      </p:pic>
      <p:pic>
        <p:nvPicPr>
          <p:cNvPr id="21" name="Bilde 20">
            <a:extLst>
              <a:ext uri="{FF2B5EF4-FFF2-40B4-BE49-F238E27FC236}">
                <a16:creationId xmlns:a16="http://schemas.microsoft.com/office/drawing/2014/main" id="{2C36CEE3-91F0-4EE9-92F6-F55E41B1E6E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7931" y="4659790"/>
            <a:ext cx="673247" cy="822465"/>
          </a:xfrm>
          <a:prstGeom prst="rect">
            <a:avLst/>
          </a:prstGeom>
        </p:spPr>
      </p:pic>
      <p:pic>
        <p:nvPicPr>
          <p:cNvPr id="23" name="Bilde 22">
            <a:extLst>
              <a:ext uri="{FF2B5EF4-FFF2-40B4-BE49-F238E27FC236}">
                <a16:creationId xmlns:a16="http://schemas.microsoft.com/office/drawing/2014/main" id="{4C882579-161F-4471-A931-B1C484BEC7E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02732">
            <a:off x="10954733" y="5433277"/>
            <a:ext cx="288940" cy="27169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Bilde 23">
            <a:extLst>
              <a:ext uri="{FF2B5EF4-FFF2-40B4-BE49-F238E27FC236}">
                <a16:creationId xmlns:a16="http://schemas.microsoft.com/office/drawing/2014/main" id="{5BE01BDB-F274-47E0-9912-40839932F8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537807">
            <a:off x="11015507" y="4994532"/>
            <a:ext cx="288940" cy="27169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Bilde 24">
            <a:extLst>
              <a:ext uri="{FF2B5EF4-FFF2-40B4-BE49-F238E27FC236}">
                <a16:creationId xmlns:a16="http://schemas.microsoft.com/office/drawing/2014/main" id="{BE64EF4B-AFB8-4CFF-AE85-FAEF1E4407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358561" y="4827808"/>
            <a:ext cx="288940" cy="27169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Bilde 25">
            <a:extLst>
              <a:ext uri="{FF2B5EF4-FFF2-40B4-BE49-F238E27FC236}">
                <a16:creationId xmlns:a16="http://schemas.microsoft.com/office/drawing/2014/main" id="{9718FB19-58D2-4C3C-B0E6-3D7F1F20C13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015397">
            <a:off x="11292550" y="5297609"/>
            <a:ext cx="288940" cy="27169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Bilde 26">
            <a:extLst>
              <a:ext uri="{FF2B5EF4-FFF2-40B4-BE49-F238E27FC236}">
                <a16:creationId xmlns:a16="http://schemas.microsoft.com/office/drawing/2014/main" id="{C31B2731-C456-4273-B74D-F3E0AFB2E9B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342295">
            <a:off x="11591021" y="5115786"/>
            <a:ext cx="288940" cy="27169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Bilde 18">
            <a:extLst>
              <a:ext uri="{FF2B5EF4-FFF2-40B4-BE49-F238E27FC236}">
                <a16:creationId xmlns:a16="http://schemas.microsoft.com/office/drawing/2014/main" id="{0FBC50BD-2968-47AD-8E05-72C82019EE5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6428" y="3934021"/>
            <a:ext cx="2327899" cy="1617890"/>
          </a:xfrm>
          <a:prstGeom prst="rect">
            <a:avLst/>
          </a:prstGeom>
        </p:spPr>
      </p:pic>
      <p:pic>
        <p:nvPicPr>
          <p:cNvPr id="22" name="Bilde 21">
            <a:extLst>
              <a:ext uri="{FF2B5EF4-FFF2-40B4-BE49-F238E27FC236}">
                <a16:creationId xmlns:a16="http://schemas.microsoft.com/office/drawing/2014/main" id="{44EE1C62-1DB4-4CC3-A1C2-32F31E66A47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02732">
            <a:off x="10478854" y="5558083"/>
            <a:ext cx="288940" cy="27169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Bilde 29">
            <a:extLst>
              <a:ext uri="{FF2B5EF4-FFF2-40B4-BE49-F238E27FC236}">
                <a16:creationId xmlns:a16="http://schemas.microsoft.com/office/drawing/2014/main" id="{16A3759A-5235-4CCA-AE79-D39CBB99EC4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4308" y="5115786"/>
            <a:ext cx="288940" cy="27169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Bilde 30">
            <a:extLst>
              <a:ext uri="{FF2B5EF4-FFF2-40B4-BE49-F238E27FC236}">
                <a16:creationId xmlns:a16="http://schemas.microsoft.com/office/drawing/2014/main" id="{BE1882AD-CA9C-42EF-A02E-467C447B465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512486">
            <a:off x="10102505" y="5378171"/>
            <a:ext cx="288940" cy="27169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Bilde 31">
            <a:extLst>
              <a:ext uri="{FF2B5EF4-FFF2-40B4-BE49-F238E27FC236}">
                <a16:creationId xmlns:a16="http://schemas.microsoft.com/office/drawing/2014/main" id="{D321E85C-E334-4288-B3DA-B0008A2B241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1850" y="2816858"/>
            <a:ext cx="2511715" cy="1883786"/>
          </a:xfrm>
          <a:prstGeom prst="rect">
            <a:avLst/>
          </a:prstGeom>
        </p:spPr>
      </p:pic>
      <p:pic>
        <p:nvPicPr>
          <p:cNvPr id="33" name="Bilde 32">
            <a:extLst>
              <a:ext uri="{FF2B5EF4-FFF2-40B4-BE49-F238E27FC236}">
                <a16:creationId xmlns:a16="http://schemas.microsoft.com/office/drawing/2014/main" id="{910F544B-F13F-47F5-BB62-6838FF8F62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02732">
            <a:off x="6645983" y="4037745"/>
            <a:ext cx="216174" cy="20326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Bilde 33">
            <a:extLst>
              <a:ext uri="{FF2B5EF4-FFF2-40B4-BE49-F238E27FC236}">
                <a16:creationId xmlns:a16="http://schemas.microsoft.com/office/drawing/2014/main" id="{407B2E92-1B8E-45A3-B2DD-AC6BE8BCB2A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02732">
            <a:off x="7452290" y="4037744"/>
            <a:ext cx="216174" cy="20326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5" name="Bilde 34">
            <a:extLst>
              <a:ext uri="{FF2B5EF4-FFF2-40B4-BE49-F238E27FC236}">
                <a16:creationId xmlns:a16="http://schemas.microsoft.com/office/drawing/2014/main" id="{869C6149-F7BE-4346-8471-D6423B268B7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02732">
            <a:off x="8153885" y="4039011"/>
            <a:ext cx="216174" cy="20326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6" name="Bilde 35">
            <a:extLst>
              <a:ext uri="{FF2B5EF4-FFF2-40B4-BE49-F238E27FC236}">
                <a16:creationId xmlns:a16="http://schemas.microsoft.com/office/drawing/2014/main" id="{43646F94-2719-483E-9DC5-11AA29E1541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7610" y="2816954"/>
            <a:ext cx="2511715" cy="1883786"/>
          </a:xfrm>
          <a:prstGeom prst="rect">
            <a:avLst/>
          </a:prstGeom>
        </p:spPr>
      </p:pic>
      <p:pic>
        <p:nvPicPr>
          <p:cNvPr id="37" name="Bilde 36">
            <a:extLst>
              <a:ext uri="{FF2B5EF4-FFF2-40B4-BE49-F238E27FC236}">
                <a16:creationId xmlns:a16="http://schemas.microsoft.com/office/drawing/2014/main" id="{E04089F5-EF17-4B1E-881C-0545EDFECCF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9693" y="2818195"/>
            <a:ext cx="2511715" cy="1883786"/>
          </a:xfrm>
          <a:prstGeom prst="rect">
            <a:avLst/>
          </a:prstGeom>
        </p:spPr>
      </p:pic>
      <p:pic>
        <p:nvPicPr>
          <p:cNvPr id="39" name="Bilde 38">
            <a:extLst>
              <a:ext uri="{FF2B5EF4-FFF2-40B4-BE49-F238E27FC236}">
                <a16:creationId xmlns:a16="http://schemas.microsoft.com/office/drawing/2014/main" id="{A1462465-7933-46BD-90D1-727D8568C2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02732">
            <a:off x="9342939" y="3000596"/>
            <a:ext cx="216174" cy="20326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 name="Bilde 39">
            <a:extLst>
              <a:ext uri="{FF2B5EF4-FFF2-40B4-BE49-F238E27FC236}">
                <a16:creationId xmlns:a16="http://schemas.microsoft.com/office/drawing/2014/main" id="{14613CA3-1E4A-4979-8627-165A0F862CA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02732">
            <a:off x="10182832" y="2991192"/>
            <a:ext cx="216174" cy="20326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 name="Bilde 40">
            <a:extLst>
              <a:ext uri="{FF2B5EF4-FFF2-40B4-BE49-F238E27FC236}">
                <a16:creationId xmlns:a16="http://schemas.microsoft.com/office/drawing/2014/main" id="{FC7C40B8-99C6-4080-A2A3-002F0A42504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02732">
            <a:off x="11059495" y="2988481"/>
            <a:ext cx="216174" cy="20326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kstSylinder 1">
            <a:extLst>
              <a:ext uri="{FF2B5EF4-FFF2-40B4-BE49-F238E27FC236}">
                <a16:creationId xmlns:a16="http://schemas.microsoft.com/office/drawing/2014/main" id="{98253328-7203-4715-82F3-D1122FC67157}"/>
              </a:ext>
            </a:extLst>
          </p:cNvPr>
          <p:cNvSpPr txBox="1"/>
          <p:nvPr/>
        </p:nvSpPr>
        <p:spPr>
          <a:xfrm>
            <a:off x="369175" y="2963644"/>
            <a:ext cx="6120680" cy="2862322"/>
          </a:xfrm>
          <a:prstGeom prst="rect">
            <a:avLst/>
          </a:prstGeom>
          <a:noFill/>
        </p:spPr>
        <p:txBody>
          <a:bodyPr wrap="square" rtlCol="0">
            <a:spAutoFit/>
          </a:bodyPr>
          <a:lstStyle/>
          <a:p>
            <a:pPr marL="285750" indent="-285750">
              <a:buFont typeface="Arial" panose="020B0604020202020204" pitchFamily="34" charset="0"/>
              <a:buChar char="•"/>
            </a:pPr>
            <a:r>
              <a:rPr lang="nb-NO" dirty="0"/>
              <a:t>Grupper de valgte «Slik kommer vi dit» forslagene og summer poengene. Dette kan gjøres på tavla eller på bordet.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De tre med mest poeng føres opp på tre forskjellige områder på en </a:t>
            </a:r>
            <a:r>
              <a:rPr lang="nb-NO" dirty="0" err="1"/>
              <a:t>whiteboardtavle</a:t>
            </a:r>
            <a:r>
              <a:rPr lang="nb-NO" dirty="0"/>
              <a:t> eller </a:t>
            </a:r>
            <a:r>
              <a:rPr lang="nb-NO" dirty="0" err="1"/>
              <a:t>flip-over</a:t>
            </a:r>
            <a:r>
              <a:rPr lang="nb-NO" dirty="0"/>
              <a:t>.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Dere kan ta vare på de forslagene som ikke nådde helt opp til senere, men ta de ned fra tavla slik at dere bare står igjen med de tre vinnerne</a:t>
            </a:r>
          </a:p>
          <a:p>
            <a:endParaRPr lang="nb-NO" dirty="0"/>
          </a:p>
        </p:txBody>
      </p:sp>
      <p:pic>
        <p:nvPicPr>
          <p:cNvPr id="7" name="Bilde 6">
            <a:extLst>
              <a:ext uri="{FF2B5EF4-FFF2-40B4-BE49-F238E27FC236}">
                <a16:creationId xmlns:a16="http://schemas.microsoft.com/office/drawing/2014/main" id="{B002712A-4DE1-4C07-9304-582EF8360CA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8419" y="1621723"/>
            <a:ext cx="1880906" cy="1058010"/>
          </a:xfrm>
          <a:prstGeom prst="rect">
            <a:avLst/>
          </a:prstGeom>
        </p:spPr>
      </p:pic>
      <p:pic>
        <p:nvPicPr>
          <p:cNvPr id="15" name="Bilde 14">
            <a:extLst>
              <a:ext uri="{FF2B5EF4-FFF2-40B4-BE49-F238E27FC236}">
                <a16:creationId xmlns:a16="http://schemas.microsoft.com/office/drawing/2014/main" id="{A088BA02-5CD4-41E0-BA62-F5F8F6A49878}"/>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1984" y="1621725"/>
            <a:ext cx="1880903" cy="1058008"/>
          </a:xfrm>
          <a:prstGeom prst="rect">
            <a:avLst/>
          </a:prstGeom>
        </p:spPr>
      </p:pic>
      <p:pic>
        <p:nvPicPr>
          <p:cNvPr id="9" name="Bilde 8">
            <a:extLst>
              <a:ext uri="{FF2B5EF4-FFF2-40B4-BE49-F238E27FC236}">
                <a16:creationId xmlns:a16="http://schemas.microsoft.com/office/drawing/2014/main" id="{4FE1BD04-F03C-4064-AAA9-809F0E73ED63}"/>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55547" y="1633167"/>
            <a:ext cx="1880905" cy="1058009"/>
          </a:xfrm>
          <a:prstGeom prst="rect">
            <a:avLst/>
          </a:prstGeom>
        </p:spPr>
      </p:pic>
      <p:pic>
        <p:nvPicPr>
          <p:cNvPr id="13" name="Bilde 12">
            <a:extLst>
              <a:ext uri="{FF2B5EF4-FFF2-40B4-BE49-F238E27FC236}">
                <a16:creationId xmlns:a16="http://schemas.microsoft.com/office/drawing/2014/main" id="{31281C03-B38E-46EA-9002-D0D583E48075}"/>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39112" y="1628801"/>
            <a:ext cx="1880903" cy="1058008"/>
          </a:xfrm>
          <a:prstGeom prst="rect">
            <a:avLst/>
          </a:prstGeom>
        </p:spPr>
      </p:pic>
      <p:pic>
        <p:nvPicPr>
          <p:cNvPr id="11" name="Bilde 10">
            <a:extLst>
              <a:ext uri="{FF2B5EF4-FFF2-40B4-BE49-F238E27FC236}">
                <a16:creationId xmlns:a16="http://schemas.microsoft.com/office/drawing/2014/main" id="{9A7B59A9-EA5C-4FC4-A46E-B23E3722CEA6}"/>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2675" y="1621723"/>
            <a:ext cx="1880904" cy="1058009"/>
          </a:xfrm>
          <a:prstGeom prst="rect">
            <a:avLst/>
          </a:prstGeom>
        </p:spPr>
      </p:pic>
      <p:sp>
        <p:nvSpPr>
          <p:cNvPr id="5" name="Tittel 4"/>
          <p:cNvSpPr>
            <a:spLocks noGrp="1"/>
          </p:cNvSpPr>
          <p:nvPr>
            <p:ph type="title"/>
          </p:nvPr>
        </p:nvSpPr>
        <p:spPr>
          <a:xfrm>
            <a:off x="644859" y="235991"/>
            <a:ext cx="11103024" cy="998562"/>
          </a:xfrm>
        </p:spPr>
        <p:txBody>
          <a:bodyPr>
            <a:normAutofit/>
          </a:bodyPr>
          <a:lstStyle/>
          <a:p>
            <a:r>
              <a:rPr lang="nb-NO" sz="3200" dirty="0"/>
              <a:t>Velg tre spissede strategier (Slik kommer vi dit)</a:t>
            </a:r>
          </a:p>
        </p:txBody>
      </p:sp>
    </p:spTree>
    <p:extLst>
      <p:ext uri="{BB962C8B-B14F-4D97-AF65-F5344CB8AC3E}">
        <p14:creationId xmlns:p14="http://schemas.microsoft.com/office/powerpoint/2010/main" val="2185415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168696" y="9441"/>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10" name="Bilde 9">
            <a:extLst>
              <a:ext uri="{FF2B5EF4-FFF2-40B4-BE49-F238E27FC236}">
                <a16:creationId xmlns:a16="http://schemas.microsoft.com/office/drawing/2014/main" id="{D4D5C7F7-AE33-4B5E-93B8-49F4F0C5DC5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302732">
            <a:off x="9314463" y="4544756"/>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Bilde 10">
            <a:extLst>
              <a:ext uri="{FF2B5EF4-FFF2-40B4-BE49-F238E27FC236}">
                <a16:creationId xmlns:a16="http://schemas.microsoft.com/office/drawing/2014/main" id="{50BD8175-B297-4F42-B2B6-A77478C4D4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537807">
            <a:off x="8972207" y="3464692"/>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Bilde 11">
            <a:extLst>
              <a:ext uri="{FF2B5EF4-FFF2-40B4-BE49-F238E27FC236}">
                <a16:creationId xmlns:a16="http://schemas.microsoft.com/office/drawing/2014/main" id="{BE1DDC3F-63A9-4E19-A848-EF73D15C9C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122099" y="4506358"/>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Bilde 12">
            <a:extLst>
              <a:ext uri="{FF2B5EF4-FFF2-40B4-BE49-F238E27FC236}">
                <a16:creationId xmlns:a16="http://schemas.microsoft.com/office/drawing/2014/main" id="{13E9D3DE-E334-47E3-8ACB-270EAFBB1A8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015397">
            <a:off x="9086986" y="4273932"/>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Bilde 13">
            <a:extLst>
              <a:ext uri="{FF2B5EF4-FFF2-40B4-BE49-F238E27FC236}">
                <a16:creationId xmlns:a16="http://schemas.microsoft.com/office/drawing/2014/main" id="{A11ACEF1-2C25-45FB-987E-2816A18395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342295">
            <a:off x="8368663" y="3873910"/>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Bilde 14">
            <a:extLst>
              <a:ext uri="{FF2B5EF4-FFF2-40B4-BE49-F238E27FC236}">
                <a16:creationId xmlns:a16="http://schemas.microsoft.com/office/drawing/2014/main" id="{019D39F7-CF45-4F62-929B-4EA3CFE5BA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302732">
            <a:off x="9872267" y="2869664"/>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Bilde 15">
            <a:extLst>
              <a:ext uri="{FF2B5EF4-FFF2-40B4-BE49-F238E27FC236}">
                <a16:creationId xmlns:a16="http://schemas.microsoft.com/office/drawing/2014/main" id="{1B2C2C0A-867F-4091-A91F-390365E8A2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537807">
            <a:off x="10662447" y="3143070"/>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Bilde 16">
            <a:extLst>
              <a:ext uri="{FF2B5EF4-FFF2-40B4-BE49-F238E27FC236}">
                <a16:creationId xmlns:a16="http://schemas.microsoft.com/office/drawing/2014/main" id="{58467C1B-A0C9-4C91-A35B-A7F548F336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36991" y="2618438"/>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Bilde 17">
            <a:extLst>
              <a:ext uri="{FF2B5EF4-FFF2-40B4-BE49-F238E27FC236}">
                <a16:creationId xmlns:a16="http://schemas.microsoft.com/office/drawing/2014/main" id="{C791C785-5CA5-4B1E-BB6B-F6BFEAF27CC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015397">
            <a:off x="9719627" y="3783689"/>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Bilde 18">
            <a:extLst>
              <a:ext uri="{FF2B5EF4-FFF2-40B4-BE49-F238E27FC236}">
                <a16:creationId xmlns:a16="http://schemas.microsoft.com/office/drawing/2014/main" id="{4CA3C946-F29F-46B5-B61B-C746E228B3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342295">
            <a:off x="10589675" y="3901935"/>
            <a:ext cx="580308" cy="5456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Bilde 8">
            <a:extLst>
              <a:ext uri="{FF2B5EF4-FFF2-40B4-BE49-F238E27FC236}">
                <a16:creationId xmlns:a16="http://schemas.microsoft.com/office/drawing/2014/main" id="{4064348F-BD8E-407D-9C4A-75AFE516B1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5962" y="337552"/>
            <a:ext cx="1537544" cy="1860557"/>
          </a:xfrm>
          <a:prstGeom prst="rect">
            <a:avLst/>
          </a:prstGeom>
        </p:spPr>
      </p:pic>
      <p:sp>
        <p:nvSpPr>
          <p:cNvPr id="2" name="TekstSylinder 1">
            <a:extLst>
              <a:ext uri="{FF2B5EF4-FFF2-40B4-BE49-F238E27FC236}">
                <a16:creationId xmlns:a16="http://schemas.microsoft.com/office/drawing/2014/main" id="{10E32C50-99E7-48C2-B17D-9877222B8A3C}"/>
              </a:ext>
            </a:extLst>
          </p:cNvPr>
          <p:cNvSpPr txBox="1"/>
          <p:nvPr/>
        </p:nvSpPr>
        <p:spPr>
          <a:xfrm>
            <a:off x="6178200" y="5358874"/>
            <a:ext cx="1224136" cy="307777"/>
          </a:xfrm>
          <a:prstGeom prst="rect">
            <a:avLst/>
          </a:prstGeom>
          <a:noFill/>
        </p:spPr>
        <p:txBody>
          <a:bodyPr wrap="square" rtlCol="0">
            <a:spAutoFit/>
          </a:bodyPr>
          <a:lstStyle/>
          <a:p>
            <a:r>
              <a:rPr lang="nb-NO" sz="1400" dirty="0"/>
              <a:t>11 minutter</a:t>
            </a:r>
          </a:p>
        </p:txBody>
      </p:sp>
      <p:pic>
        <p:nvPicPr>
          <p:cNvPr id="21" name="Grafikk 20" descr="Stoppeklokke">
            <a:extLst>
              <a:ext uri="{FF2B5EF4-FFF2-40B4-BE49-F238E27FC236}">
                <a16:creationId xmlns:a16="http://schemas.microsoft.com/office/drawing/2014/main" id="{C553104D-D400-4B2E-A7DF-23A8A4C309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1094" y="4682255"/>
            <a:ext cx="545663" cy="545663"/>
          </a:xfrm>
          <a:prstGeom prst="rect">
            <a:avLst/>
          </a:prstGeom>
        </p:spPr>
      </p:pic>
      <p:sp>
        <p:nvSpPr>
          <p:cNvPr id="22" name="TekstSylinder 21">
            <a:extLst>
              <a:ext uri="{FF2B5EF4-FFF2-40B4-BE49-F238E27FC236}">
                <a16:creationId xmlns:a16="http://schemas.microsoft.com/office/drawing/2014/main" id="{7EC39A70-C392-4604-86C7-CF27B962E6D4}"/>
              </a:ext>
            </a:extLst>
          </p:cNvPr>
          <p:cNvSpPr txBox="1"/>
          <p:nvPr/>
        </p:nvSpPr>
        <p:spPr>
          <a:xfrm>
            <a:off x="6178200" y="4146741"/>
            <a:ext cx="1224136" cy="307777"/>
          </a:xfrm>
          <a:prstGeom prst="rect">
            <a:avLst/>
          </a:prstGeom>
          <a:noFill/>
        </p:spPr>
        <p:txBody>
          <a:bodyPr wrap="square" rtlCol="0">
            <a:spAutoFit/>
          </a:bodyPr>
          <a:lstStyle/>
          <a:p>
            <a:r>
              <a:rPr lang="nb-NO" sz="1400" dirty="0"/>
              <a:t>9 minutter</a:t>
            </a:r>
          </a:p>
        </p:txBody>
      </p:sp>
      <p:pic>
        <p:nvPicPr>
          <p:cNvPr id="20" name="Grafikk 19" descr="Stoppeklokke">
            <a:extLst>
              <a:ext uri="{FF2B5EF4-FFF2-40B4-BE49-F238E27FC236}">
                <a16:creationId xmlns:a16="http://schemas.microsoft.com/office/drawing/2014/main" id="{39B866F1-6F39-4EC3-A01D-8BD9E618F5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20952" y="3457777"/>
            <a:ext cx="545663" cy="545663"/>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515573" y="1331218"/>
            <a:ext cx="5832647" cy="4801314"/>
          </a:xfrm>
          <a:prstGeom prst="rect">
            <a:avLst/>
          </a:prstGeom>
          <a:noFill/>
        </p:spPr>
        <p:txBody>
          <a:bodyPr wrap="square" rtlCol="0">
            <a:spAutoFit/>
          </a:bodyPr>
          <a:lstStyle/>
          <a:p>
            <a:r>
              <a:rPr lang="nb-NO" dirty="0"/>
              <a:t>Nå skal vi ta for oss de tre «Slik kommer vi dit» forslagene som fikk flest poeng og finne så mange forbedringsideer vi kan til hver. </a:t>
            </a:r>
          </a:p>
          <a:p>
            <a:endParaRPr lang="nb-NO" dirty="0"/>
          </a:p>
          <a:p>
            <a:r>
              <a:rPr lang="nb-NO" dirty="0"/>
              <a:t>For å hjelpe oss skal vi sette «Hvordan kan vi bedre…..» foran hvert «Slik kommer vi dit» forslag. </a:t>
            </a:r>
          </a:p>
          <a:p>
            <a:r>
              <a:rPr lang="nb-NO" dirty="0"/>
              <a:t>Vær konkret. Det skal være noe som kan testes ut/gjøres.</a:t>
            </a:r>
          </a:p>
          <a:p>
            <a:endParaRPr lang="nb-NO" dirty="0"/>
          </a:p>
          <a:p>
            <a:pPr marL="285750" indent="-285750">
              <a:buFont typeface="Arial" panose="020B0604020202020204" pitchFamily="34" charset="0"/>
              <a:buChar char="•"/>
            </a:pPr>
            <a:r>
              <a:rPr lang="nb-NO" dirty="0"/>
              <a:t>Skriv en ide til forbedring per gul lapp. Skriv så mange ideer du kommer på. Vær kreativ. Ikke legg begrensninger på deg selv. Bruk 3 minutter på hvert «Slik kommer vi dit» forslag.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Heng lappene opp under hvert sitt område på tavla eller </a:t>
            </a:r>
            <a:r>
              <a:rPr lang="nb-NO" dirty="0" err="1"/>
              <a:t>flip-over</a:t>
            </a:r>
            <a:r>
              <a:rPr lang="nb-NO" dirty="0"/>
              <a:t> ark. Kast likelydende lapper/ideer. Dersom noen av ideene trenger utgreiing så gi forslagstiller mulighet til dette. </a:t>
            </a:r>
          </a:p>
        </p:txBody>
      </p:sp>
      <p:sp>
        <p:nvSpPr>
          <p:cNvPr id="5" name="Tittel 4"/>
          <p:cNvSpPr>
            <a:spLocks noGrp="1"/>
          </p:cNvSpPr>
          <p:nvPr>
            <p:ph type="title"/>
          </p:nvPr>
        </p:nvSpPr>
        <p:spPr>
          <a:xfrm>
            <a:off x="609600" y="332656"/>
            <a:ext cx="11103024" cy="998562"/>
          </a:xfrm>
        </p:spPr>
        <p:txBody>
          <a:bodyPr>
            <a:normAutofit/>
          </a:bodyPr>
          <a:lstStyle/>
          <a:p>
            <a:r>
              <a:rPr lang="nb-NO" sz="3200" dirty="0"/>
              <a:t>Få fram ideer til forbedring (forts.)</a:t>
            </a:r>
          </a:p>
        </p:txBody>
      </p:sp>
    </p:spTree>
    <p:extLst>
      <p:ext uri="{BB962C8B-B14F-4D97-AF65-F5344CB8AC3E}">
        <p14:creationId xmlns:p14="http://schemas.microsoft.com/office/powerpoint/2010/main" val="741842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9595"/>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4" name="TekstSylinder 3">
            <a:extLst>
              <a:ext uri="{FF2B5EF4-FFF2-40B4-BE49-F238E27FC236}">
                <a16:creationId xmlns:a16="http://schemas.microsoft.com/office/drawing/2014/main" id="{44248315-DAB0-4EED-9446-20CF18D2A69C}"/>
              </a:ext>
            </a:extLst>
          </p:cNvPr>
          <p:cNvSpPr txBox="1"/>
          <p:nvPr/>
        </p:nvSpPr>
        <p:spPr>
          <a:xfrm>
            <a:off x="9788980" y="5156235"/>
            <a:ext cx="1583583" cy="307777"/>
          </a:xfrm>
          <a:prstGeom prst="rect">
            <a:avLst/>
          </a:prstGeom>
          <a:noFill/>
        </p:spPr>
        <p:txBody>
          <a:bodyPr wrap="square" rtlCol="0">
            <a:spAutoFit/>
          </a:bodyPr>
          <a:lstStyle/>
          <a:p>
            <a:r>
              <a:rPr lang="nb-NO" sz="1400" dirty="0"/>
              <a:t>15 minutter</a:t>
            </a:r>
          </a:p>
        </p:txBody>
      </p:sp>
      <p:pic>
        <p:nvPicPr>
          <p:cNvPr id="59" name="Grafikk 58" descr="Stoppeklokke">
            <a:extLst>
              <a:ext uri="{FF2B5EF4-FFF2-40B4-BE49-F238E27FC236}">
                <a16:creationId xmlns:a16="http://schemas.microsoft.com/office/drawing/2014/main" id="{98528A45-FF42-4E4F-B332-496289E02D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51708" y="5011322"/>
            <a:ext cx="545663" cy="545663"/>
          </a:xfrm>
          <a:prstGeom prst="rect">
            <a:avLst/>
          </a:prstGeom>
        </p:spPr>
      </p:pic>
      <p:pic>
        <p:nvPicPr>
          <p:cNvPr id="10" name="Bilde 9">
            <a:extLst>
              <a:ext uri="{FF2B5EF4-FFF2-40B4-BE49-F238E27FC236}">
                <a16:creationId xmlns:a16="http://schemas.microsoft.com/office/drawing/2014/main" id="{ECB1AA6B-9DE0-4484-BE4B-4FEB855C9F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97579" y="5729183"/>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Bilde 10">
            <a:extLst>
              <a:ext uri="{FF2B5EF4-FFF2-40B4-BE49-F238E27FC236}">
                <a16:creationId xmlns:a16="http://schemas.microsoft.com/office/drawing/2014/main" id="{A27CCED8-8696-4AF3-B53B-392393123B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3445" y="4833763"/>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Bilde 11">
            <a:extLst>
              <a:ext uri="{FF2B5EF4-FFF2-40B4-BE49-F238E27FC236}">
                <a16:creationId xmlns:a16="http://schemas.microsoft.com/office/drawing/2014/main" id="{ACB4DB27-B608-48CC-A514-FA81FA3EDF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34906" y="5213420"/>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Bilde 12">
            <a:extLst>
              <a:ext uri="{FF2B5EF4-FFF2-40B4-BE49-F238E27FC236}">
                <a16:creationId xmlns:a16="http://schemas.microsoft.com/office/drawing/2014/main" id="{092B7D58-E985-40F3-A035-15D1F5D988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05884" y="4424669"/>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Bilde 13">
            <a:extLst>
              <a:ext uri="{FF2B5EF4-FFF2-40B4-BE49-F238E27FC236}">
                <a16:creationId xmlns:a16="http://schemas.microsoft.com/office/drawing/2014/main" id="{E3EE2737-19FF-4A80-A6A0-50FE8E2235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55119" y="4318805"/>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Bilde 14">
            <a:extLst>
              <a:ext uri="{FF2B5EF4-FFF2-40B4-BE49-F238E27FC236}">
                <a16:creationId xmlns:a16="http://schemas.microsoft.com/office/drawing/2014/main" id="{B6CC7097-0D9F-46B2-BFD7-AAF4237F92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90060" y="5598121"/>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Bilde 15">
            <a:extLst>
              <a:ext uri="{FF2B5EF4-FFF2-40B4-BE49-F238E27FC236}">
                <a16:creationId xmlns:a16="http://schemas.microsoft.com/office/drawing/2014/main" id="{0518DA3A-531F-4F94-A9C5-CE8CC0CD6F9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90309" y="5682191"/>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Bilde 16">
            <a:extLst>
              <a:ext uri="{FF2B5EF4-FFF2-40B4-BE49-F238E27FC236}">
                <a16:creationId xmlns:a16="http://schemas.microsoft.com/office/drawing/2014/main" id="{E26F3090-9D08-4DC8-8C69-ACB58B59E5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5357" y="5460511"/>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Bilde 17">
            <a:extLst>
              <a:ext uri="{FF2B5EF4-FFF2-40B4-BE49-F238E27FC236}">
                <a16:creationId xmlns:a16="http://schemas.microsoft.com/office/drawing/2014/main" id="{369E5107-865B-4EC0-AB1F-8287276DB5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0988" y="4892996"/>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Bilde 18">
            <a:extLst>
              <a:ext uri="{FF2B5EF4-FFF2-40B4-BE49-F238E27FC236}">
                <a16:creationId xmlns:a16="http://schemas.microsoft.com/office/drawing/2014/main" id="{C9FB64CC-08B6-470F-B9D1-873729F594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97232" y="4724682"/>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Bilde 19">
            <a:extLst>
              <a:ext uri="{FF2B5EF4-FFF2-40B4-BE49-F238E27FC236}">
                <a16:creationId xmlns:a16="http://schemas.microsoft.com/office/drawing/2014/main" id="{D5154EA5-4239-4A41-8CE9-1E7507D934E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7570" y="4546753"/>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Bilde 20">
            <a:extLst>
              <a:ext uri="{FF2B5EF4-FFF2-40B4-BE49-F238E27FC236}">
                <a16:creationId xmlns:a16="http://schemas.microsoft.com/office/drawing/2014/main" id="{AFA3BE4E-4977-4E63-8F72-417F7CFA67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9401" y="5652399"/>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Bilde 21">
            <a:extLst>
              <a:ext uri="{FF2B5EF4-FFF2-40B4-BE49-F238E27FC236}">
                <a16:creationId xmlns:a16="http://schemas.microsoft.com/office/drawing/2014/main" id="{5017089A-ACD9-4D58-99CE-DB67AEC990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15485" y="5638153"/>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Bilde 22">
            <a:extLst>
              <a:ext uri="{FF2B5EF4-FFF2-40B4-BE49-F238E27FC236}">
                <a16:creationId xmlns:a16="http://schemas.microsoft.com/office/drawing/2014/main" id="{B33AAA04-6D48-42BA-85FF-F63A22C179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18269" y="4378277"/>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Bilde 23">
            <a:extLst>
              <a:ext uri="{FF2B5EF4-FFF2-40B4-BE49-F238E27FC236}">
                <a16:creationId xmlns:a16="http://schemas.microsoft.com/office/drawing/2014/main" id="{88D77DDF-6545-4A9B-A67F-99FC3E87EB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19438" y="5116908"/>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Bilde 24">
            <a:extLst>
              <a:ext uri="{FF2B5EF4-FFF2-40B4-BE49-F238E27FC236}">
                <a16:creationId xmlns:a16="http://schemas.microsoft.com/office/drawing/2014/main" id="{5C068B27-2C5C-4BFC-8E4C-CC8E1A35D3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29575" y="5669256"/>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Bilde 25">
            <a:extLst>
              <a:ext uri="{FF2B5EF4-FFF2-40B4-BE49-F238E27FC236}">
                <a16:creationId xmlns:a16="http://schemas.microsoft.com/office/drawing/2014/main" id="{E4457FE3-41E2-4E2D-AFD1-387629E7B4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54880" y="4503099"/>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Bilde 26">
            <a:extLst>
              <a:ext uri="{FF2B5EF4-FFF2-40B4-BE49-F238E27FC236}">
                <a16:creationId xmlns:a16="http://schemas.microsoft.com/office/drawing/2014/main" id="{788120ED-E1FE-461F-A1AC-5332BB5696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36593" y="5001258"/>
            <a:ext cx="436648" cy="41058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Bindepunkt 2">
            <a:extLst>
              <a:ext uri="{FF2B5EF4-FFF2-40B4-BE49-F238E27FC236}">
                <a16:creationId xmlns:a16="http://schemas.microsoft.com/office/drawing/2014/main" id="{B95EC968-52E5-47CA-B394-A9D5B8B3A760}"/>
              </a:ext>
              <a:ext uri="{C183D7F6-B498-43B3-948B-1728B52AA6E4}">
                <adec:decorative xmlns:adec="http://schemas.microsoft.com/office/drawing/2017/decorative" val="1"/>
              </a:ext>
            </a:extLst>
          </p:cNvPr>
          <p:cNvSpPr/>
          <p:nvPr/>
        </p:nvSpPr>
        <p:spPr>
          <a:xfrm flipV="1">
            <a:off x="200572" y="4784343"/>
            <a:ext cx="72008" cy="80392"/>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0" name="Bindepunkt 29">
            <a:extLst>
              <a:ext uri="{FF2B5EF4-FFF2-40B4-BE49-F238E27FC236}">
                <a16:creationId xmlns:a16="http://schemas.microsoft.com/office/drawing/2014/main" id="{735386A1-D809-4B8C-B3A0-9948E206E0A9}"/>
              </a:ext>
              <a:ext uri="{C183D7F6-B498-43B3-948B-1728B52AA6E4}">
                <adec:decorative xmlns:adec="http://schemas.microsoft.com/office/drawing/2017/decorative" val="1"/>
              </a:ext>
            </a:extLst>
          </p:cNvPr>
          <p:cNvSpPr/>
          <p:nvPr/>
        </p:nvSpPr>
        <p:spPr>
          <a:xfrm>
            <a:off x="378331" y="4777172"/>
            <a:ext cx="72008" cy="71616"/>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1" name="Bindepunkt 30">
            <a:extLst>
              <a:ext uri="{FF2B5EF4-FFF2-40B4-BE49-F238E27FC236}">
                <a16:creationId xmlns:a16="http://schemas.microsoft.com/office/drawing/2014/main" id="{78F16986-151B-48D0-B14C-969CF83016B6}"/>
              </a:ext>
              <a:ext uri="{C183D7F6-B498-43B3-948B-1728B52AA6E4}">
                <adec:decorative xmlns:adec="http://schemas.microsoft.com/office/drawing/2017/decorative" val="1"/>
              </a:ext>
            </a:extLst>
          </p:cNvPr>
          <p:cNvSpPr/>
          <p:nvPr/>
        </p:nvSpPr>
        <p:spPr>
          <a:xfrm>
            <a:off x="270891" y="467728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2" name="Bindepunkt 31">
            <a:extLst>
              <a:ext uri="{FF2B5EF4-FFF2-40B4-BE49-F238E27FC236}">
                <a16:creationId xmlns:a16="http://schemas.microsoft.com/office/drawing/2014/main" id="{A0739061-0158-4214-9330-33499083944D}"/>
              </a:ext>
              <a:ext uri="{C183D7F6-B498-43B3-948B-1728B52AA6E4}">
                <adec:decorative xmlns:adec="http://schemas.microsoft.com/office/drawing/2017/decorative" val="1"/>
              </a:ext>
            </a:extLst>
          </p:cNvPr>
          <p:cNvSpPr/>
          <p:nvPr/>
        </p:nvSpPr>
        <p:spPr>
          <a:xfrm>
            <a:off x="1563908" y="481635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3" name="Bindepunkt 32">
            <a:extLst>
              <a:ext uri="{FF2B5EF4-FFF2-40B4-BE49-F238E27FC236}">
                <a16:creationId xmlns:a16="http://schemas.microsoft.com/office/drawing/2014/main" id="{F0F2A8C1-C11C-49D4-884C-7D7FCCA4BD0D}"/>
              </a:ext>
              <a:ext uri="{C183D7F6-B498-43B3-948B-1728B52AA6E4}">
                <adec:decorative xmlns:adec="http://schemas.microsoft.com/office/drawing/2017/decorative" val="1"/>
              </a:ext>
            </a:extLst>
          </p:cNvPr>
          <p:cNvSpPr/>
          <p:nvPr/>
        </p:nvSpPr>
        <p:spPr>
          <a:xfrm>
            <a:off x="966477" y="5719826"/>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4" name="Bindepunkt 33">
            <a:extLst>
              <a:ext uri="{FF2B5EF4-FFF2-40B4-BE49-F238E27FC236}">
                <a16:creationId xmlns:a16="http://schemas.microsoft.com/office/drawing/2014/main" id="{B3A9A9F4-69E6-40B3-9AB9-F47748E07127}"/>
              </a:ext>
              <a:ext uri="{C183D7F6-B498-43B3-948B-1728B52AA6E4}">
                <adec:decorative xmlns:adec="http://schemas.microsoft.com/office/drawing/2017/decorative" val="1"/>
              </a:ext>
            </a:extLst>
          </p:cNvPr>
          <p:cNvSpPr/>
          <p:nvPr/>
        </p:nvSpPr>
        <p:spPr>
          <a:xfrm>
            <a:off x="2923624" y="5776954"/>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5" name="Bindepunkt 34">
            <a:extLst>
              <a:ext uri="{FF2B5EF4-FFF2-40B4-BE49-F238E27FC236}">
                <a16:creationId xmlns:a16="http://schemas.microsoft.com/office/drawing/2014/main" id="{150309E6-CEB3-444F-91D6-F4963E47F009}"/>
              </a:ext>
              <a:ext uri="{C183D7F6-B498-43B3-948B-1728B52AA6E4}">
                <adec:decorative xmlns:adec="http://schemas.microsoft.com/office/drawing/2017/decorative" val="1"/>
              </a:ext>
            </a:extLst>
          </p:cNvPr>
          <p:cNvSpPr/>
          <p:nvPr/>
        </p:nvSpPr>
        <p:spPr>
          <a:xfrm>
            <a:off x="3623759" y="5256084"/>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6" name="Bindepunkt 35">
            <a:extLst>
              <a:ext uri="{FF2B5EF4-FFF2-40B4-BE49-F238E27FC236}">
                <a16:creationId xmlns:a16="http://schemas.microsoft.com/office/drawing/2014/main" id="{15779382-AFE1-49CD-82DB-A3A05CBFDF3F}"/>
              </a:ext>
              <a:ext uri="{C183D7F6-B498-43B3-948B-1728B52AA6E4}">
                <adec:decorative xmlns:adec="http://schemas.microsoft.com/office/drawing/2017/decorative" val="1"/>
              </a:ext>
            </a:extLst>
          </p:cNvPr>
          <p:cNvSpPr/>
          <p:nvPr/>
        </p:nvSpPr>
        <p:spPr>
          <a:xfrm>
            <a:off x="3450523" y="5285428"/>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7" name="Bindepunkt 36">
            <a:extLst>
              <a:ext uri="{FF2B5EF4-FFF2-40B4-BE49-F238E27FC236}">
                <a16:creationId xmlns:a16="http://schemas.microsoft.com/office/drawing/2014/main" id="{0B80E68E-031B-45B5-8880-EC11A0CD0B8A}"/>
              </a:ext>
              <a:ext uri="{C183D7F6-B498-43B3-948B-1728B52AA6E4}">
                <adec:decorative xmlns:adec="http://schemas.microsoft.com/office/drawing/2017/decorative" val="1"/>
              </a:ext>
            </a:extLst>
          </p:cNvPr>
          <p:cNvSpPr/>
          <p:nvPr/>
        </p:nvSpPr>
        <p:spPr>
          <a:xfrm>
            <a:off x="3615485" y="5364096"/>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8" name="Bindepunkt 37">
            <a:extLst>
              <a:ext uri="{FF2B5EF4-FFF2-40B4-BE49-F238E27FC236}">
                <a16:creationId xmlns:a16="http://schemas.microsoft.com/office/drawing/2014/main" id="{6B630A50-15D6-4DCC-9F32-E8FC69292F10}"/>
              </a:ext>
              <a:ext uri="{C183D7F6-B498-43B3-948B-1728B52AA6E4}">
                <adec:decorative xmlns:adec="http://schemas.microsoft.com/office/drawing/2017/decorative" val="1"/>
              </a:ext>
            </a:extLst>
          </p:cNvPr>
          <p:cNvSpPr/>
          <p:nvPr/>
        </p:nvSpPr>
        <p:spPr>
          <a:xfrm flipH="1">
            <a:off x="2938727" y="4692748"/>
            <a:ext cx="72008" cy="8166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39" name="Bindepunkt 38">
            <a:extLst>
              <a:ext uri="{FF2B5EF4-FFF2-40B4-BE49-F238E27FC236}">
                <a16:creationId xmlns:a16="http://schemas.microsoft.com/office/drawing/2014/main" id="{D706CB1F-9F76-42A5-9115-F106BEA1C3F8}"/>
              </a:ext>
              <a:ext uri="{C183D7F6-B498-43B3-948B-1728B52AA6E4}">
                <adec:decorative xmlns:adec="http://schemas.microsoft.com/office/drawing/2017/decorative" val="1"/>
              </a:ext>
            </a:extLst>
          </p:cNvPr>
          <p:cNvSpPr/>
          <p:nvPr/>
        </p:nvSpPr>
        <p:spPr>
          <a:xfrm>
            <a:off x="4180125" y="4504448"/>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0" name="Bindepunkt 39">
            <a:extLst>
              <a:ext uri="{FF2B5EF4-FFF2-40B4-BE49-F238E27FC236}">
                <a16:creationId xmlns:a16="http://schemas.microsoft.com/office/drawing/2014/main" id="{D45F3302-CB0A-4B3F-8A3A-218B81164F15}"/>
              </a:ext>
              <a:ext uri="{C183D7F6-B498-43B3-948B-1728B52AA6E4}">
                <adec:decorative xmlns:adec="http://schemas.microsoft.com/office/drawing/2017/decorative" val="1"/>
              </a:ext>
            </a:extLst>
          </p:cNvPr>
          <p:cNvSpPr/>
          <p:nvPr/>
        </p:nvSpPr>
        <p:spPr>
          <a:xfrm>
            <a:off x="4064831" y="449479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1" name="Bindepunkt 40">
            <a:extLst>
              <a:ext uri="{FF2B5EF4-FFF2-40B4-BE49-F238E27FC236}">
                <a16:creationId xmlns:a16="http://schemas.microsoft.com/office/drawing/2014/main" id="{77649E44-07E3-4341-B506-37CAD6F591AD}"/>
              </a:ext>
              <a:ext uri="{C183D7F6-B498-43B3-948B-1728B52AA6E4}">
                <adec:decorative xmlns:adec="http://schemas.microsoft.com/office/drawing/2017/decorative" val="1"/>
              </a:ext>
            </a:extLst>
          </p:cNvPr>
          <p:cNvSpPr/>
          <p:nvPr/>
        </p:nvSpPr>
        <p:spPr>
          <a:xfrm>
            <a:off x="4437213" y="5238116"/>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2" name="Bindepunkt 41">
            <a:extLst>
              <a:ext uri="{FF2B5EF4-FFF2-40B4-BE49-F238E27FC236}">
                <a16:creationId xmlns:a16="http://schemas.microsoft.com/office/drawing/2014/main" id="{1CA561D3-FFA0-491F-9AD5-BD8B46A34929}"/>
              </a:ext>
              <a:ext uri="{C183D7F6-B498-43B3-948B-1728B52AA6E4}">
                <adec:decorative xmlns:adec="http://schemas.microsoft.com/office/drawing/2017/decorative" val="1"/>
              </a:ext>
            </a:extLst>
          </p:cNvPr>
          <p:cNvSpPr/>
          <p:nvPr/>
        </p:nvSpPr>
        <p:spPr>
          <a:xfrm>
            <a:off x="5864466" y="5520981"/>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3" name="Bindepunkt 42">
            <a:extLst>
              <a:ext uri="{FF2B5EF4-FFF2-40B4-BE49-F238E27FC236}">
                <a16:creationId xmlns:a16="http://schemas.microsoft.com/office/drawing/2014/main" id="{82BCCAED-96F2-46F6-83AC-4067130FE5D0}"/>
              </a:ext>
              <a:ext uri="{C183D7F6-B498-43B3-948B-1728B52AA6E4}">
                <adec:decorative xmlns:adec="http://schemas.microsoft.com/office/drawing/2017/decorative" val="1"/>
              </a:ext>
            </a:extLst>
          </p:cNvPr>
          <p:cNvSpPr/>
          <p:nvPr/>
        </p:nvSpPr>
        <p:spPr>
          <a:xfrm>
            <a:off x="5773207" y="5328673"/>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4" name="Bindepunkt 43">
            <a:extLst>
              <a:ext uri="{FF2B5EF4-FFF2-40B4-BE49-F238E27FC236}">
                <a16:creationId xmlns:a16="http://schemas.microsoft.com/office/drawing/2014/main" id="{165FF376-4946-48E5-8466-599C6682D778}"/>
              </a:ext>
              <a:ext uri="{C183D7F6-B498-43B3-948B-1728B52AA6E4}">
                <adec:decorative xmlns:adec="http://schemas.microsoft.com/office/drawing/2017/decorative" val="1"/>
              </a:ext>
            </a:extLst>
          </p:cNvPr>
          <p:cNvSpPr/>
          <p:nvPr/>
        </p:nvSpPr>
        <p:spPr>
          <a:xfrm>
            <a:off x="5859377" y="5380219"/>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5" name="Bindepunkt 44">
            <a:extLst>
              <a:ext uri="{FF2B5EF4-FFF2-40B4-BE49-F238E27FC236}">
                <a16:creationId xmlns:a16="http://schemas.microsoft.com/office/drawing/2014/main" id="{7864197A-CC7A-47B3-9549-E5C6CCD0FDB5}"/>
              </a:ext>
              <a:ext uri="{C183D7F6-B498-43B3-948B-1728B52AA6E4}">
                <adec:decorative xmlns:adec="http://schemas.microsoft.com/office/drawing/2017/decorative" val="1"/>
              </a:ext>
            </a:extLst>
          </p:cNvPr>
          <p:cNvSpPr/>
          <p:nvPr/>
        </p:nvSpPr>
        <p:spPr>
          <a:xfrm>
            <a:off x="7284449" y="5681461"/>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6" name="Bindepunkt 45">
            <a:extLst>
              <a:ext uri="{FF2B5EF4-FFF2-40B4-BE49-F238E27FC236}">
                <a16:creationId xmlns:a16="http://schemas.microsoft.com/office/drawing/2014/main" id="{78EDC67C-F76D-4612-AE86-E4F7CD38B70F}"/>
              </a:ext>
              <a:ext uri="{C183D7F6-B498-43B3-948B-1728B52AA6E4}">
                <adec:decorative xmlns:adec="http://schemas.microsoft.com/office/drawing/2017/decorative" val="1"/>
              </a:ext>
            </a:extLst>
          </p:cNvPr>
          <p:cNvSpPr/>
          <p:nvPr/>
        </p:nvSpPr>
        <p:spPr>
          <a:xfrm>
            <a:off x="7636404" y="4669870"/>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47" name="Bindepunkt 46">
            <a:extLst>
              <a:ext uri="{FF2B5EF4-FFF2-40B4-BE49-F238E27FC236}">
                <a16:creationId xmlns:a16="http://schemas.microsoft.com/office/drawing/2014/main" id="{2037BA9E-1AC1-47E0-822D-94B5797D1B4C}"/>
              </a:ext>
              <a:ext uri="{C183D7F6-B498-43B3-948B-1728B52AA6E4}">
                <adec:decorative xmlns:adec="http://schemas.microsoft.com/office/drawing/2017/decorative" val="1"/>
              </a:ext>
            </a:extLst>
          </p:cNvPr>
          <p:cNvSpPr/>
          <p:nvPr/>
        </p:nvSpPr>
        <p:spPr>
          <a:xfrm>
            <a:off x="5787369" y="5455480"/>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0" name="Bindepunkt 49">
            <a:extLst>
              <a:ext uri="{FF2B5EF4-FFF2-40B4-BE49-F238E27FC236}">
                <a16:creationId xmlns:a16="http://schemas.microsoft.com/office/drawing/2014/main" id="{FE25C825-1A65-4006-8280-A5576BED4E52}"/>
              </a:ext>
              <a:ext uri="{C183D7F6-B498-43B3-948B-1728B52AA6E4}">
                <adec:decorative xmlns:adec="http://schemas.microsoft.com/office/drawing/2017/decorative" val="1"/>
              </a:ext>
            </a:extLst>
          </p:cNvPr>
          <p:cNvSpPr/>
          <p:nvPr/>
        </p:nvSpPr>
        <p:spPr>
          <a:xfrm>
            <a:off x="3520579" y="5213420"/>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1" name="Bindepunkt 50">
            <a:extLst>
              <a:ext uri="{FF2B5EF4-FFF2-40B4-BE49-F238E27FC236}">
                <a16:creationId xmlns:a16="http://schemas.microsoft.com/office/drawing/2014/main" id="{A5575C1C-94E3-43C0-897B-5C5059F28D6D}"/>
              </a:ext>
              <a:ext uri="{C183D7F6-B498-43B3-948B-1728B52AA6E4}">
                <adec:decorative xmlns:adec="http://schemas.microsoft.com/office/drawing/2017/decorative" val="1"/>
              </a:ext>
            </a:extLst>
          </p:cNvPr>
          <p:cNvSpPr/>
          <p:nvPr/>
        </p:nvSpPr>
        <p:spPr>
          <a:xfrm>
            <a:off x="7522312" y="466157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2" name="Bindepunkt 51">
            <a:extLst>
              <a:ext uri="{FF2B5EF4-FFF2-40B4-BE49-F238E27FC236}">
                <a16:creationId xmlns:a16="http://schemas.microsoft.com/office/drawing/2014/main" id="{58553793-C52B-4E39-913A-516417F047B1}"/>
              </a:ext>
              <a:ext uri="{C183D7F6-B498-43B3-948B-1728B52AA6E4}">
                <adec:decorative xmlns:adec="http://schemas.microsoft.com/office/drawing/2017/decorative" val="1"/>
              </a:ext>
            </a:extLst>
          </p:cNvPr>
          <p:cNvSpPr/>
          <p:nvPr/>
        </p:nvSpPr>
        <p:spPr>
          <a:xfrm>
            <a:off x="3072251" y="4516487"/>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3" name="Bindepunkt 52">
            <a:extLst>
              <a:ext uri="{FF2B5EF4-FFF2-40B4-BE49-F238E27FC236}">
                <a16:creationId xmlns:a16="http://schemas.microsoft.com/office/drawing/2014/main" id="{B84152C7-C75B-4E1C-9D5E-7FF898DC0E15}"/>
              </a:ext>
              <a:ext uri="{C183D7F6-B498-43B3-948B-1728B52AA6E4}">
                <adec:decorative xmlns:adec="http://schemas.microsoft.com/office/drawing/2017/decorative" val="1"/>
              </a:ext>
            </a:extLst>
          </p:cNvPr>
          <p:cNvSpPr/>
          <p:nvPr/>
        </p:nvSpPr>
        <p:spPr>
          <a:xfrm>
            <a:off x="6094420" y="4540452"/>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4" name="Bindepunkt 53">
            <a:extLst>
              <a:ext uri="{FF2B5EF4-FFF2-40B4-BE49-F238E27FC236}">
                <a16:creationId xmlns:a16="http://schemas.microsoft.com/office/drawing/2014/main" id="{32F170C4-71E9-4736-AA94-FD738A6B8C9B}"/>
              </a:ext>
              <a:ext uri="{C183D7F6-B498-43B3-948B-1728B52AA6E4}">
                <adec:decorative xmlns:adec="http://schemas.microsoft.com/office/drawing/2017/decorative" val="1"/>
              </a:ext>
            </a:extLst>
          </p:cNvPr>
          <p:cNvSpPr/>
          <p:nvPr/>
        </p:nvSpPr>
        <p:spPr>
          <a:xfrm>
            <a:off x="3068405" y="4799283"/>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5" name="Bindepunkt 54">
            <a:extLst>
              <a:ext uri="{FF2B5EF4-FFF2-40B4-BE49-F238E27FC236}">
                <a16:creationId xmlns:a16="http://schemas.microsoft.com/office/drawing/2014/main" id="{4E78CB94-0AD6-40CD-B2C9-FAD03C251F63}"/>
              </a:ext>
              <a:ext uri="{C183D7F6-B498-43B3-948B-1728B52AA6E4}">
                <adec:decorative xmlns:adec="http://schemas.microsoft.com/office/drawing/2017/decorative" val="1"/>
              </a:ext>
            </a:extLst>
          </p:cNvPr>
          <p:cNvSpPr/>
          <p:nvPr/>
        </p:nvSpPr>
        <p:spPr>
          <a:xfrm>
            <a:off x="3542694" y="5327544"/>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6" name="Bindepunkt 55">
            <a:extLst>
              <a:ext uri="{FF2B5EF4-FFF2-40B4-BE49-F238E27FC236}">
                <a16:creationId xmlns:a16="http://schemas.microsoft.com/office/drawing/2014/main" id="{D0FA4232-DE17-4FD3-95C1-38809D6A075F}"/>
              </a:ext>
              <a:ext uri="{C183D7F6-B498-43B3-948B-1728B52AA6E4}">
                <adec:decorative xmlns:adec="http://schemas.microsoft.com/office/drawing/2017/decorative" val="1"/>
              </a:ext>
            </a:extLst>
          </p:cNvPr>
          <p:cNvSpPr/>
          <p:nvPr/>
        </p:nvSpPr>
        <p:spPr>
          <a:xfrm>
            <a:off x="1720362" y="5926441"/>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7" name="Bindepunkt 56">
            <a:extLst>
              <a:ext uri="{FF2B5EF4-FFF2-40B4-BE49-F238E27FC236}">
                <a16:creationId xmlns:a16="http://schemas.microsoft.com/office/drawing/2014/main" id="{8FF46D78-46BC-457C-AF81-15A1C7E5DE4B}"/>
              </a:ext>
              <a:ext uri="{C183D7F6-B498-43B3-948B-1728B52AA6E4}">
                <adec:decorative xmlns:adec="http://schemas.microsoft.com/office/drawing/2017/decorative" val="1"/>
              </a:ext>
            </a:extLst>
          </p:cNvPr>
          <p:cNvSpPr/>
          <p:nvPr/>
        </p:nvSpPr>
        <p:spPr>
          <a:xfrm>
            <a:off x="1435652" y="4965254"/>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58" name="Bindepunkt 57">
            <a:extLst>
              <a:ext uri="{FF2B5EF4-FFF2-40B4-BE49-F238E27FC236}">
                <a16:creationId xmlns:a16="http://schemas.microsoft.com/office/drawing/2014/main" id="{57A3518A-B547-419C-AA9B-81E2049B37F8}"/>
              </a:ext>
              <a:ext uri="{C183D7F6-B498-43B3-948B-1728B52AA6E4}">
                <adec:decorative xmlns:adec="http://schemas.microsoft.com/office/drawing/2017/decorative" val="1"/>
              </a:ext>
            </a:extLst>
          </p:cNvPr>
          <p:cNvSpPr/>
          <p:nvPr/>
        </p:nvSpPr>
        <p:spPr>
          <a:xfrm>
            <a:off x="316182" y="4814755"/>
            <a:ext cx="72008" cy="7200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n w="0"/>
              <a:solidFill>
                <a:schemeClr val="tx1"/>
              </a:solidFill>
              <a:effectLst>
                <a:outerShdw blurRad="38100" dist="19050" dir="2700000" algn="tl" rotWithShape="0">
                  <a:schemeClr val="dk1">
                    <a:alpha val="40000"/>
                  </a:schemeClr>
                </a:outerShdw>
              </a:effectLst>
            </a:endParaRPr>
          </a:p>
        </p:txBody>
      </p:sp>
      <p:pic>
        <p:nvPicPr>
          <p:cNvPr id="49" name="Bilde 48">
            <a:extLst>
              <a:ext uri="{FF2B5EF4-FFF2-40B4-BE49-F238E27FC236}">
                <a16:creationId xmlns:a16="http://schemas.microsoft.com/office/drawing/2014/main" id="{1096BD1A-F833-4C35-B5A8-3470261AB21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6337" y="3790162"/>
            <a:ext cx="1128202" cy="1128202"/>
          </a:xfrm>
          <a:prstGeom prst="rect">
            <a:avLst/>
          </a:prstGeom>
        </p:spPr>
      </p:pic>
      <p:pic>
        <p:nvPicPr>
          <p:cNvPr id="9" name="Bilde 8" descr="Premiepall">
            <a:extLst>
              <a:ext uri="{FF2B5EF4-FFF2-40B4-BE49-F238E27FC236}">
                <a16:creationId xmlns:a16="http://schemas.microsoft.com/office/drawing/2014/main" id="{45A38C60-3A8E-4CC5-9935-9BAD252406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8639" y="1277799"/>
            <a:ext cx="3978808" cy="1842404"/>
          </a:xfrm>
          <a:prstGeom prst="rect">
            <a:avLst/>
          </a:prstGeom>
        </p:spPr>
      </p:pic>
      <p:sp>
        <p:nvSpPr>
          <p:cNvPr id="28" name="TekstSylinder 27">
            <a:extLst>
              <a:ext uri="{FF2B5EF4-FFF2-40B4-BE49-F238E27FC236}">
                <a16:creationId xmlns:a16="http://schemas.microsoft.com/office/drawing/2014/main" id="{E2C45DE0-7111-45FB-9964-362B816CC7AA}"/>
              </a:ext>
            </a:extLst>
          </p:cNvPr>
          <p:cNvSpPr txBox="1"/>
          <p:nvPr/>
        </p:nvSpPr>
        <p:spPr>
          <a:xfrm>
            <a:off x="5955119" y="3939837"/>
            <a:ext cx="1981393" cy="276999"/>
          </a:xfrm>
          <a:prstGeom prst="rect">
            <a:avLst/>
          </a:prstGeom>
          <a:noFill/>
        </p:spPr>
        <p:txBody>
          <a:bodyPr wrap="square" rtlCol="0">
            <a:spAutoFit/>
          </a:bodyPr>
          <a:lstStyle/>
          <a:p>
            <a:r>
              <a:rPr lang="nb-NO" sz="1200" dirty="0"/>
              <a:t>Slik kommer vi dit forslag 3</a:t>
            </a:r>
          </a:p>
        </p:txBody>
      </p:sp>
      <p:sp>
        <p:nvSpPr>
          <p:cNvPr id="29" name="TekstSylinder 28">
            <a:extLst>
              <a:ext uri="{FF2B5EF4-FFF2-40B4-BE49-F238E27FC236}">
                <a16:creationId xmlns:a16="http://schemas.microsoft.com/office/drawing/2014/main" id="{865437FD-3096-4A9C-BADC-C24DAFFCBDE5}"/>
              </a:ext>
            </a:extLst>
          </p:cNvPr>
          <p:cNvSpPr txBox="1"/>
          <p:nvPr/>
        </p:nvSpPr>
        <p:spPr>
          <a:xfrm>
            <a:off x="2704967" y="3931645"/>
            <a:ext cx="1981393" cy="276999"/>
          </a:xfrm>
          <a:prstGeom prst="rect">
            <a:avLst/>
          </a:prstGeom>
          <a:noFill/>
        </p:spPr>
        <p:txBody>
          <a:bodyPr wrap="square" rtlCol="0">
            <a:spAutoFit/>
          </a:bodyPr>
          <a:lstStyle/>
          <a:p>
            <a:r>
              <a:rPr lang="nb-NO" sz="1200" dirty="0"/>
              <a:t>Slik kommer vi dit forslag 2</a:t>
            </a:r>
          </a:p>
        </p:txBody>
      </p:sp>
      <p:sp>
        <p:nvSpPr>
          <p:cNvPr id="2" name="TekstSylinder 1">
            <a:extLst>
              <a:ext uri="{FF2B5EF4-FFF2-40B4-BE49-F238E27FC236}">
                <a16:creationId xmlns:a16="http://schemas.microsoft.com/office/drawing/2014/main" id="{7772561B-CC40-4140-B533-0A229653E778}"/>
              </a:ext>
            </a:extLst>
          </p:cNvPr>
          <p:cNvSpPr txBox="1"/>
          <p:nvPr/>
        </p:nvSpPr>
        <p:spPr>
          <a:xfrm>
            <a:off x="195357" y="3934849"/>
            <a:ext cx="1981393" cy="276999"/>
          </a:xfrm>
          <a:prstGeom prst="rect">
            <a:avLst/>
          </a:prstGeom>
          <a:noFill/>
        </p:spPr>
        <p:txBody>
          <a:bodyPr wrap="square" rtlCol="0">
            <a:spAutoFit/>
          </a:bodyPr>
          <a:lstStyle/>
          <a:p>
            <a:r>
              <a:rPr lang="nb-NO" sz="1200" dirty="0"/>
              <a:t>Slik kommer vi dit forslag 1</a:t>
            </a:r>
          </a:p>
        </p:txBody>
      </p:sp>
      <p:sp>
        <p:nvSpPr>
          <p:cNvPr id="7" name="TekstSylinder 6">
            <a:extLst>
              <a:ext uri="{FF2B5EF4-FFF2-40B4-BE49-F238E27FC236}">
                <a16:creationId xmlns:a16="http://schemas.microsoft.com/office/drawing/2014/main" id="{1F9979CE-ADF9-401E-AA13-976B9D85DCA4}"/>
              </a:ext>
            </a:extLst>
          </p:cNvPr>
          <p:cNvSpPr txBox="1"/>
          <p:nvPr/>
        </p:nvSpPr>
        <p:spPr>
          <a:xfrm>
            <a:off x="609600" y="1037775"/>
            <a:ext cx="5832647" cy="2585323"/>
          </a:xfrm>
          <a:prstGeom prst="rect">
            <a:avLst/>
          </a:prstGeom>
          <a:noFill/>
        </p:spPr>
        <p:txBody>
          <a:bodyPr wrap="square" rtlCol="0">
            <a:spAutoFit/>
          </a:bodyPr>
          <a:lstStyle/>
          <a:p>
            <a:r>
              <a:rPr lang="nb-NO" dirty="0"/>
              <a:t>Hvert «Slik kommer vi dit» har nå forhåpentligvis fått flere «Hvordan kan vi bedre….» ideer.</a:t>
            </a:r>
          </a:p>
          <a:p>
            <a:endParaRPr lang="nb-NO" dirty="0"/>
          </a:p>
          <a:p>
            <a:r>
              <a:rPr lang="nb-NO" dirty="0"/>
              <a:t>Vi stemmer på de beste ideene. </a:t>
            </a:r>
          </a:p>
          <a:p>
            <a:endParaRPr lang="nb-NO" dirty="0"/>
          </a:p>
          <a:p>
            <a:pPr marL="285750" indent="-285750">
              <a:buFont typeface="Arial" panose="020B0604020202020204" pitchFamily="34" charset="0"/>
              <a:buChar char="•"/>
            </a:pPr>
            <a:r>
              <a:rPr lang="nb-NO" dirty="0"/>
              <a:t>Fordel 5 prikker (bruk tusj) på de ideene knyttet til hver påstand. Du kan fordele fritt. Flest prikker på de beste ideene. </a:t>
            </a:r>
          </a:p>
          <a:p>
            <a:r>
              <a:rPr lang="nb-NO" sz="1400" dirty="0"/>
              <a:t>OBS: Ikke kast noen ideer. Spar de til senere. </a:t>
            </a:r>
          </a:p>
        </p:txBody>
      </p:sp>
      <p:sp>
        <p:nvSpPr>
          <p:cNvPr id="5" name="Tittel 4"/>
          <p:cNvSpPr>
            <a:spLocks noGrp="1"/>
          </p:cNvSpPr>
          <p:nvPr>
            <p:ph type="title"/>
          </p:nvPr>
        </p:nvSpPr>
        <p:spPr>
          <a:xfrm>
            <a:off x="609600" y="332656"/>
            <a:ext cx="11103024" cy="998562"/>
          </a:xfrm>
        </p:spPr>
        <p:txBody>
          <a:bodyPr>
            <a:normAutofit/>
          </a:bodyPr>
          <a:lstStyle/>
          <a:p>
            <a:r>
              <a:rPr lang="nb-NO" sz="3200" dirty="0"/>
              <a:t>Velg de beste ideene (forts.)</a:t>
            </a:r>
          </a:p>
        </p:txBody>
      </p:sp>
    </p:spTree>
    <p:extLst>
      <p:ext uri="{BB962C8B-B14F-4D97-AF65-F5344CB8AC3E}">
        <p14:creationId xmlns:p14="http://schemas.microsoft.com/office/powerpoint/2010/main" val="2462807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3" name="TekstSylinder 2">
            <a:extLst>
              <a:ext uri="{FF2B5EF4-FFF2-40B4-BE49-F238E27FC236}">
                <a16:creationId xmlns:a16="http://schemas.microsoft.com/office/drawing/2014/main" id="{6E646FC2-7132-4CAD-8D84-34BCD5849240}"/>
              </a:ext>
            </a:extLst>
          </p:cNvPr>
          <p:cNvSpPr txBox="1"/>
          <p:nvPr/>
        </p:nvSpPr>
        <p:spPr>
          <a:xfrm>
            <a:off x="9873482" y="5134030"/>
            <a:ext cx="1080120" cy="307777"/>
          </a:xfrm>
          <a:prstGeom prst="rect">
            <a:avLst/>
          </a:prstGeom>
          <a:noFill/>
        </p:spPr>
        <p:txBody>
          <a:bodyPr wrap="square" rtlCol="0">
            <a:spAutoFit/>
          </a:bodyPr>
          <a:lstStyle/>
          <a:p>
            <a:r>
              <a:rPr lang="nb-NO" sz="1400" dirty="0"/>
              <a:t>15 minutt</a:t>
            </a:r>
          </a:p>
        </p:txBody>
      </p:sp>
      <p:pic>
        <p:nvPicPr>
          <p:cNvPr id="15" name="Grafikk 14" descr="Stoppeklokke">
            <a:extLst>
              <a:ext uri="{FF2B5EF4-FFF2-40B4-BE49-F238E27FC236}">
                <a16:creationId xmlns:a16="http://schemas.microsoft.com/office/drawing/2014/main" id="{A83CEFAE-7BB9-441A-B295-9261467C14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51708" y="5011322"/>
            <a:ext cx="545663" cy="545663"/>
          </a:xfrm>
          <a:prstGeom prst="rect">
            <a:avLst/>
          </a:prstGeom>
        </p:spPr>
      </p:pic>
      <p:pic>
        <p:nvPicPr>
          <p:cNvPr id="75" name="Bilde 74">
            <a:extLst>
              <a:ext uri="{FF2B5EF4-FFF2-40B4-BE49-F238E27FC236}">
                <a16:creationId xmlns:a16="http://schemas.microsoft.com/office/drawing/2014/main" id="{EA269B8D-D99F-4081-8F3B-F4137516052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865" y="4390780"/>
            <a:ext cx="2642672" cy="1486503"/>
          </a:xfrm>
          <a:prstGeom prst="rect">
            <a:avLst/>
          </a:prstGeom>
          <a:effectLst>
            <a:outerShdw blurRad="50800" dist="38100" dir="5400000" algn="t" rotWithShape="0">
              <a:prstClr val="black">
                <a:alpha val="40000"/>
              </a:prstClr>
            </a:outerShdw>
          </a:effectLst>
        </p:spPr>
      </p:pic>
      <p:pic>
        <p:nvPicPr>
          <p:cNvPr id="74" name="Bilde 73">
            <a:extLst>
              <a:ext uri="{FF2B5EF4-FFF2-40B4-BE49-F238E27FC236}">
                <a16:creationId xmlns:a16="http://schemas.microsoft.com/office/drawing/2014/main" id="{0F715C44-CE9F-498B-9882-DB216A95794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6463" y="4390779"/>
            <a:ext cx="2642674" cy="1486504"/>
          </a:xfrm>
          <a:prstGeom prst="rect">
            <a:avLst/>
          </a:prstGeom>
          <a:effectLst>
            <a:outerShdw blurRad="50800" dist="38100" dir="5400000" algn="t" rotWithShape="0">
              <a:prstClr val="black">
                <a:alpha val="40000"/>
              </a:prstClr>
            </a:outerShdw>
          </a:effectLst>
        </p:spPr>
      </p:pic>
      <p:pic>
        <p:nvPicPr>
          <p:cNvPr id="73" name="Bilde 72">
            <a:extLst>
              <a:ext uri="{FF2B5EF4-FFF2-40B4-BE49-F238E27FC236}">
                <a16:creationId xmlns:a16="http://schemas.microsoft.com/office/drawing/2014/main" id="{354B3579-0AFF-4A2D-BFA9-CBBD6D2D374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255" y="4390778"/>
            <a:ext cx="2642676" cy="1486505"/>
          </a:xfrm>
          <a:prstGeom prst="rect">
            <a:avLst/>
          </a:prstGeom>
          <a:effectLst>
            <a:outerShdw blurRad="50800" dist="38100" dir="5400000" algn="t" rotWithShape="0">
              <a:prstClr val="black">
                <a:alpha val="40000"/>
              </a:prstClr>
            </a:outerShdw>
          </a:effectLst>
        </p:spPr>
      </p:pic>
      <p:pic>
        <p:nvPicPr>
          <p:cNvPr id="72" name="Bilde 71">
            <a:extLst>
              <a:ext uri="{FF2B5EF4-FFF2-40B4-BE49-F238E27FC236}">
                <a16:creationId xmlns:a16="http://schemas.microsoft.com/office/drawing/2014/main" id="{2B99AE75-35D4-4CB6-8676-289BD447CB9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562706">
            <a:off x="7186346" y="3541822"/>
            <a:ext cx="655711" cy="61656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kstSylinder 13">
            <a:extLst>
              <a:ext uri="{FF2B5EF4-FFF2-40B4-BE49-F238E27FC236}">
                <a16:creationId xmlns:a16="http://schemas.microsoft.com/office/drawing/2014/main" id="{49625804-B577-4FA3-9959-197FD9D50714}"/>
              </a:ext>
            </a:extLst>
          </p:cNvPr>
          <p:cNvSpPr txBox="1"/>
          <p:nvPr/>
        </p:nvSpPr>
        <p:spPr>
          <a:xfrm rot="240043">
            <a:off x="7157606" y="3671888"/>
            <a:ext cx="739829" cy="253916"/>
          </a:xfrm>
          <a:prstGeom prst="rect">
            <a:avLst/>
          </a:prstGeom>
          <a:noFill/>
        </p:spPr>
        <p:txBody>
          <a:bodyPr wrap="square" rtlCol="0">
            <a:spAutoFit/>
          </a:bodyPr>
          <a:lstStyle/>
          <a:p>
            <a:r>
              <a:rPr lang="nb-NO" sz="1050" dirty="0" err="1"/>
              <a:t>Idè</a:t>
            </a:r>
            <a:r>
              <a:rPr lang="nb-NO" sz="1050" dirty="0"/>
              <a:t>/tiltak</a:t>
            </a:r>
          </a:p>
        </p:txBody>
      </p:sp>
      <p:pic>
        <p:nvPicPr>
          <p:cNvPr id="12" name="Bilde 11">
            <a:extLst>
              <a:ext uri="{FF2B5EF4-FFF2-40B4-BE49-F238E27FC236}">
                <a16:creationId xmlns:a16="http://schemas.microsoft.com/office/drawing/2014/main" id="{ACB4DB27-B608-48CC-A514-FA81FA3EDF5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35555">
            <a:off x="4365689" y="3612525"/>
            <a:ext cx="624222" cy="58695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kstSylinder 12">
            <a:extLst>
              <a:ext uri="{FF2B5EF4-FFF2-40B4-BE49-F238E27FC236}">
                <a16:creationId xmlns:a16="http://schemas.microsoft.com/office/drawing/2014/main" id="{AD9A5B58-2DB1-4304-BBCA-112F48E478A1}"/>
              </a:ext>
            </a:extLst>
          </p:cNvPr>
          <p:cNvSpPr txBox="1"/>
          <p:nvPr/>
        </p:nvSpPr>
        <p:spPr>
          <a:xfrm rot="21431898">
            <a:off x="4340653" y="3692590"/>
            <a:ext cx="752782" cy="253916"/>
          </a:xfrm>
          <a:prstGeom prst="rect">
            <a:avLst/>
          </a:prstGeom>
          <a:noFill/>
        </p:spPr>
        <p:txBody>
          <a:bodyPr wrap="square" rtlCol="0">
            <a:spAutoFit/>
          </a:bodyPr>
          <a:lstStyle/>
          <a:p>
            <a:r>
              <a:rPr lang="nb-NO" sz="1050" dirty="0" err="1"/>
              <a:t>Idè</a:t>
            </a:r>
            <a:r>
              <a:rPr lang="nb-NO" sz="1050" dirty="0"/>
              <a:t>/tiltak</a:t>
            </a:r>
          </a:p>
        </p:txBody>
      </p:sp>
      <p:pic>
        <p:nvPicPr>
          <p:cNvPr id="25" name="Bilde 24">
            <a:extLst>
              <a:ext uri="{FF2B5EF4-FFF2-40B4-BE49-F238E27FC236}">
                <a16:creationId xmlns:a16="http://schemas.microsoft.com/office/drawing/2014/main" id="{5C068B27-2C5C-4BFC-8E4C-CC8E1A35D33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11755" y="3525167"/>
            <a:ext cx="627676" cy="59020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kstSylinder 1">
            <a:extLst>
              <a:ext uri="{FF2B5EF4-FFF2-40B4-BE49-F238E27FC236}">
                <a16:creationId xmlns:a16="http://schemas.microsoft.com/office/drawing/2014/main" id="{8DE9FD7E-4B77-47D1-938A-65C515BAF5C9}"/>
              </a:ext>
            </a:extLst>
          </p:cNvPr>
          <p:cNvSpPr txBox="1"/>
          <p:nvPr/>
        </p:nvSpPr>
        <p:spPr>
          <a:xfrm rot="21215792">
            <a:off x="1555678" y="3632308"/>
            <a:ext cx="739829" cy="253916"/>
          </a:xfrm>
          <a:prstGeom prst="rect">
            <a:avLst/>
          </a:prstGeom>
          <a:noFill/>
        </p:spPr>
        <p:txBody>
          <a:bodyPr wrap="square" rtlCol="0">
            <a:spAutoFit/>
          </a:bodyPr>
          <a:lstStyle/>
          <a:p>
            <a:r>
              <a:rPr lang="nb-NO" sz="1050" dirty="0" err="1"/>
              <a:t>Idè</a:t>
            </a:r>
            <a:r>
              <a:rPr lang="nb-NO" sz="1050" dirty="0"/>
              <a:t>/tiltak</a:t>
            </a:r>
          </a:p>
        </p:txBody>
      </p:sp>
      <p:pic>
        <p:nvPicPr>
          <p:cNvPr id="4" name="Bilde 3" descr="Illustrasjon over personer som holder bokstaver som danner ordet TEAM">
            <a:extLst>
              <a:ext uri="{FF2B5EF4-FFF2-40B4-BE49-F238E27FC236}">
                <a16:creationId xmlns:a16="http://schemas.microsoft.com/office/drawing/2014/main" id="{776B9223-D48E-4B6A-9086-7CB452C57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7520" y="1154539"/>
            <a:ext cx="3825507" cy="2236451"/>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604255" y="1103512"/>
            <a:ext cx="6280746" cy="2031325"/>
          </a:xfrm>
          <a:prstGeom prst="rect">
            <a:avLst/>
          </a:prstGeom>
          <a:noFill/>
        </p:spPr>
        <p:txBody>
          <a:bodyPr wrap="square" rtlCol="0">
            <a:spAutoFit/>
          </a:bodyPr>
          <a:lstStyle/>
          <a:p>
            <a:r>
              <a:rPr lang="nb-NO" u="sng" dirty="0"/>
              <a:t>Gå sammen i 3 grupper. </a:t>
            </a:r>
          </a:p>
          <a:p>
            <a:endParaRPr lang="nb-NO" dirty="0"/>
          </a:p>
          <a:p>
            <a:pPr marL="285750" indent="-285750">
              <a:buFont typeface="Arial" panose="020B0604020202020204" pitchFamily="34" charset="0"/>
              <a:buChar char="•"/>
            </a:pPr>
            <a:r>
              <a:rPr lang="nb-NO" dirty="0"/>
              <a:t>Lag en handlingsplan/tiltaksplan til hver ide som fikk flest stemmer ved å fylle ut PDSA-skjema for småskalatesting helt til og med P delen. </a:t>
            </a:r>
          </a:p>
          <a:p>
            <a:endParaRPr lang="nb-NO" dirty="0"/>
          </a:p>
          <a:p>
            <a:endParaRPr lang="nb-NO" dirty="0"/>
          </a:p>
        </p:txBody>
      </p:sp>
      <p:sp>
        <p:nvSpPr>
          <p:cNvPr id="5" name="Tittel 4"/>
          <p:cNvSpPr>
            <a:spLocks noGrp="1"/>
          </p:cNvSpPr>
          <p:nvPr>
            <p:ph type="title"/>
          </p:nvPr>
        </p:nvSpPr>
        <p:spPr>
          <a:xfrm>
            <a:off x="609600" y="332656"/>
            <a:ext cx="11103024" cy="998562"/>
          </a:xfrm>
        </p:spPr>
        <p:txBody>
          <a:bodyPr>
            <a:normAutofit/>
          </a:bodyPr>
          <a:lstStyle/>
          <a:p>
            <a:r>
              <a:rPr lang="nb-NO" sz="3200" dirty="0"/>
              <a:t>Gi ansvar, lag handlingsplan og test ideen (forts.)</a:t>
            </a:r>
          </a:p>
        </p:txBody>
      </p:sp>
    </p:spTree>
    <p:extLst>
      <p:ext uri="{BB962C8B-B14F-4D97-AF65-F5344CB8AC3E}">
        <p14:creationId xmlns:p14="http://schemas.microsoft.com/office/powerpoint/2010/main" val="3713017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73" name="Bilde 72">
            <a:extLst>
              <a:ext uri="{FF2B5EF4-FFF2-40B4-BE49-F238E27FC236}">
                <a16:creationId xmlns:a16="http://schemas.microsoft.com/office/drawing/2014/main" id="{354B3579-0AFF-4A2D-BFA9-CBBD6D2D374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2897" y="3134837"/>
            <a:ext cx="2304257" cy="1296144"/>
          </a:xfrm>
          <a:prstGeom prst="rect">
            <a:avLst/>
          </a:prstGeom>
          <a:effectLst>
            <a:outerShdw blurRad="50800" dist="38100" dir="5400000" algn="t" rotWithShape="0">
              <a:prstClr val="black">
                <a:alpha val="40000"/>
              </a:prstClr>
            </a:outerShdw>
          </a:effectLst>
        </p:spPr>
      </p:pic>
      <p:pic>
        <p:nvPicPr>
          <p:cNvPr id="11" name="Bilde 10">
            <a:extLst>
              <a:ext uri="{FF2B5EF4-FFF2-40B4-BE49-F238E27FC236}">
                <a16:creationId xmlns:a16="http://schemas.microsoft.com/office/drawing/2014/main" id="{44CED3D7-CB92-47AD-99CF-288C4060B4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240" y="1772622"/>
            <a:ext cx="2358020" cy="1001662"/>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609600" y="1584999"/>
            <a:ext cx="6280746" cy="3693319"/>
          </a:xfrm>
          <a:prstGeom prst="rect">
            <a:avLst/>
          </a:prstGeom>
          <a:noFill/>
        </p:spPr>
        <p:txBody>
          <a:bodyPr wrap="square" rtlCol="0">
            <a:spAutoFit/>
          </a:bodyPr>
          <a:lstStyle/>
          <a:p>
            <a:pPr marL="285750" indent="-285750">
              <a:buFont typeface="Arial" panose="020B0604020202020204" pitchFamily="34" charset="0"/>
              <a:buChar char="•"/>
            </a:pPr>
            <a:r>
              <a:rPr lang="nb-NO" dirty="0"/>
              <a:t>Dann gjerne arbeidsgrupper/team som sammen med ledelsen får ansvar for å utvikle og teste ut ideene i liten skala først før de testes ut i større skala. </a:t>
            </a:r>
          </a:p>
          <a:p>
            <a:endParaRPr lang="nb-NO" dirty="0"/>
          </a:p>
          <a:p>
            <a:pPr marL="285750" indent="-285750">
              <a:buFont typeface="Arial" panose="020B0604020202020204" pitchFamily="34" charset="0"/>
              <a:buChar char="•"/>
            </a:pPr>
            <a:r>
              <a:rPr lang="nb-NO" dirty="0"/>
              <a:t>Regelmessige tavlemøter er en fin arena å følge opp arbeidet på.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Vurder også å legge inn områdene med mål og tiltak inn i styringshjulet og blir en </a:t>
            </a:r>
            <a:r>
              <a:rPr lang="nb-NO"/>
              <a:t>del av dialogavtalen</a:t>
            </a:r>
            <a:r>
              <a:rPr lang="nb-NO" dirty="0"/>
              <a:t>. Det kan lette oppfølgingen. Lag gjerne </a:t>
            </a:r>
            <a:r>
              <a:rPr lang="nb-NO" dirty="0" err="1"/>
              <a:t>SMARTe</a:t>
            </a:r>
            <a:r>
              <a:rPr lang="nb-NO" dirty="0"/>
              <a:t> mål knyttet til områdene dere ønsker å forbedre. </a:t>
            </a:r>
          </a:p>
          <a:p>
            <a:pPr marL="285750" indent="-285750">
              <a:buFont typeface="Arial" panose="020B0604020202020204" pitchFamily="34" charset="0"/>
              <a:buChar char="•"/>
            </a:pPr>
            <a:endParaRPr lang="nb-NO" dirty="0"/>
          </a:p>
          <a:p>
            <a:endParaRPr lang="nb-NO" dirty="0"/>
          </a:p>
        </p:txBody>
      </p:sp>
      <p:sp>
        <p:nvSpPr>
          <p:cNvPr id="5" name="Tittel 4"/>
          <p:cNvSpPr>
            <a:spLocks noGrp="1"/>
          </p:cNvSpPr>
          <p:nvPr>
            <p:ph type="title"/>
          </p:nvPr>
        </p:nvSpPr>
        <p:spPr>
          <a:xfrm>
            <a:off x="609600" y="332656"/>
            <a:ext cx="11103024" cy="998562"/>
          </a:xfrm>
        </p:spPr>
        <p:txBody>
          <a:bodyPr>
            <a:normAutofit/>
          </a:bodyPr>
          <a:lstStyle/>
          <a:p>
            <a:r>
              <a:rPr lang="nb-NO" sz="3200" dirty="0"/>
              <a:t>Gi Ansvar og Videre oppfølging (forts.)</a:t>
            </a:r>
          </a:p>
        </p:txBody>
      </p:sp>
    </p:spTree>
    <p:extLst>
      <p:ext uri="{BB962C8B-B14F-4D97-AF65-F5344CB8AC3E}">
        <p14:creationId xmlns:p14="http://schemas.microsoft.com/office/powerpoint/2010/main" val="2673449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E35C013-D676-43C1-8CBA-C59D496AB1CF}"/>
              </a:ext>
              <a:ext uri="{C183D7F6-B498-43B3-948B-1728B52AA6E4}">
                <adec:decorative xmlns:adec="http://schemas.microsoft.com/office/drawing/2017/decorative" val="1"/>
              </a:ext>
            </a:extLst>
          </p:cNvPr>
          <p:cNvSpPr/>
          <p:nvPr/>
        </p:nvSpPr>
        <p:spPr>
          <a:xfrm>
            <a:off x="0" y="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6" name="Plassholder for innhold 4">
            <a:extLst>
              <a:ext uri="{FF2B5EF4-FFF2-40B4-BE49-F238E27FC236}">
                <a16:creationId xmlns:a16="http://schemas.microsoft.com/office/drawing/2014/main" id="{0B4DA61F-C2BC-474F-B364-84FFC8453207}"/>
              </a:ext>
            </a:extLst>
          </p:cNvPr>
          <p:cNvSpPr txBox="1">
            <a:spLocks/>
          </p:cNvSpPr>
          <p:nvPr/>
        </p:nvSpPr>
        <p:spPr>
          <a:xfrm>
            <a:off x="1981200" y="2708920"/>
            <a:ext cx="8229600" cy="576064"/>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Tx/>
              <a:buNone/>
              <a:defRPr sz="1500" kern="1200">
                <a:solidFill>
                  <a:srgbClr val="00408B"/>
                </a:solidFill>
                <a:latin typeface="+mj-lt"/>
                <a:ea typeface="+mn-ea"/>
                <a:cs typeface="ScalaSans"/>
              </a:defRPr>
            </a:lvl1pPr>
            <a:lvl2pPr marL="457200" indent="0" algn="l" defTabSz="914400" rtl="0" eaLnBrk="1" latinLnBrk="0" hangingPunct="1">
              <a:spcBef>
                <a:spcPct val="20000"/>
              </a:spcBef>
              <a:buFont typeface="Arial" pitchFamily="34" charset="0"/>
              <a:buNone/>
              <a:defRPr sz="2800" kern="1200">
                <a:solidFill>
                  <a:srgbClr val="00408B"/>
                </a:solidFill>
                <a:latin typeface="+mj-lt"/>
                <a:ea typeface="+mn-ea"/>
                <a:cs typeface="ScalaSans"/>
              </a:defRPr>
            </a:lvl2pPr>
            <a:lvl3pPr marL="1143000" indent="-228600" algn="l" defTabSz="914400" rtl="0" eaLnBrk="1" latinLnBrk="0" hangingPunct="1">
              <a:spcBef>
                <a:spcPct val="20000"/>
              </a:spcBef>
              <a:buFont typeface="Arial" pitchFamily="34" charset="0"/>
              <a:buChar char="•"/>
              <a:defRPr sz="2400" kern="1200">
                <a:solidFill>
                  <a:srgbClr val="00408B"/>
                </a:solidFill>
                <a:latin typeface="+mj-lt"/>
                <a:ea typeface="+mn-ea"/>
                <a:cs typeface="ScalaSans"/>
              </a:defRPr>
            </a:lvl3pPr>
            <a:lvl4pPr marL="1600200" indent="-228600" algn="l" defTabSz="914400" rtl="0" eaLnBrk="1" latinLnBrk="0" hangingPunct="1">
              <a:spcBef>
                <a:spcPct val="20000"/>
              </a:spcBef>
              <a:buFont typeface="Arial" pitchFamily="34" charset="0"/>
              <a:buChar char="–"/>
              <a:defRPr sz="2000" kern="1200">
                <a:solidFill>
                  <a:srgbClr val="00408B"/>
                </a:solidFill>
                <a:latin typeface="+mj-lt"/>
                <a:ea typeface="+mn-ea"/>
                <a:cs typeface="ScalaSans"/>
              </a:defRPr>
            </a:lvl4pPr>
            <a:lvl5pPr marL="2057400" indent="-228600" algn="l" defTabSz="914400" rtl="0" eaLnBrk="1" latinLnBrk="0" hangingPunct="1">
              <a:spcBef>
                <a:spcPct val="20000"/>
              </a:spcBef>
              <a:buFont typeface="Arial" pitchFamily="34" charset="0"/>
              <a:buChar char="»"/>
              <a:defRPr sz="2000" kern="1200">
                <a:solidFill>
                  <a:srgbClr val="00408B"/>
                </a:solidFill>
                <a:latin typeface="+mj-lt"/>
                <a:ea typeface="+mn-ea"/>
                <a:cs typeface="Scala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nb-NO" sz="3200" dirty="0"/>
              <a:t>Med pasienten – for pasienten</a:t>
            </a:r>
          </a:p>
          <a:p>
            <a:pPr algn="ctr"/>
            <a:endParaRPr lang="nb-NO" sz="3200" dirty="0"/>
          </a:p>
        </p:txBody>
      </p:sp>
      <p:sp>
        <p:nvSpPr>
          <p:cNvPr id="5" name="Tittel 4">
            <a:extLst>
              <a:ext uri="{FF2B5EF4-FFF2-40B4-BE49-F238E27FC236}">
                <a16:creationId xmlns:a16="http://schemas.microsoft.com/office/drawing/2014/main" id="{08173DE4-E824-4EB8-BC44-A910FCC2F3BB}"/>
              </a:ext>
            </a:extLst>
          </p:cNvPr>
          <p:cNvSpPr>
            <a:spLocks noGrp="1"/>
          </p:cNvSpPr>
          <p:nvPr>
            <p:ph type="ctrTitle"/>
          </p:nvPr>
        </p:nvSpPr>
        <p:spPr>
          <a:xfrm>
            <a:off x="839416" y="7495356"/>
            <a:ext cx="2976328" cy="576064"/>
          </a:xfrm>
        </p:spPr>
        <p:txBody>
          <a:bodyPr>
            <a:normAutofit/>
          </a:bodyPr>
          <a:lstStyle/>
          <a:p>
            <a:r>
              <a:rPr lang="nb-NO" sz="1400" dirty="0"/>
              <a:t>Med pasienten – for pasienten</a:t>
            </a:r>
          </a:p>
        </p:txBody>
      </p:sp>
    </p:spTree>
    <p:extLst>
      <p:ext uri="{BB962C8B-B14F-4D97-AF65-F5344CB8AC3E}">
        <p14:creationId xmlns:p14="http://schemas.microsoft.com/office/powerpoint/2010/main" val="1797845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9550"/>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4" name="TekstSylinder 3">
            <a:extLst>
              <a:ext uri="{FF2B5EF4-FFF2-40B4-BE49-F238E27FC236}">
                <a16:creationId xmlns:a16="http://schemas.microsoft.com/office/drawing/2014/main" id="{5B28F0DD-C180-4A8A-9ABC-02DF9786A619}"/>
              </a:ext>
            </a:extLst>
          </p:cNvPr>
          <p:cNvSpPr txBox="1"/>
          <p:nvPr/>
        </p:nvSpPr>
        <p:spPr>
          <a:xfrm>
            <a:off x="3310976" y="5862493"/>
            <a:ext cx="1511920" cy="461665"/>
          </a:xfrm>
          <a:prstGeom prst="rect">
            <a:avLst/>
          </a:prstGeom>
          <a:noFill/>
        </p:spPr>
        <p:txBody>
          <a:bodyPr wrap="square" rtlCol="0">
            <a:spAutoFit/>
          </a:bodyPr>
          <a:lstStyle/>
          <a:p>
            <a:r>
              <a:rPr lang="nb-NO" sz="1200" dirty="0"/>
              <a:t>Du bruker 5 minutter på denne delen</a:t>
            </a:r>
          </a:p>
        </p:txBody>
      </p:sp>
      <p:pic>
        <p:nvPicPr>
          <p:cNvPr id="14" name="Grafikk 13">
            <a:extLst>
              <a:ext uri="{FF2B5EF4-FFF2-40B4-BE49-F238E27FC236}">
                <a16:creationId xmlns:a16="http://schemas.microsoft.com/office/drawing/2014/main" id="{309AB5BA-B5C4-4EB5-BD07-4BE60157D95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4018" y="5313295"/>
            <a:ext cx="635198" cy="635198"/>
          </a:xfrm>
          <a:prstGeom prst="rect">
            <a:avLst/>
          </a:prstGeom>
        </p:spPr>
      </p:pic>
      <p:pic>
        <p:nvPicPr>
          <p:cNvPr id="12" name="Bilde 11">
            <a:extLst>
              <a:ext uri="{FF2B5EF4-FFF2-40B4-BE49-F238E27FC236}">
                <a16:creationId xmlns:a16="http://schemas.microsoft.com/office/drawing/2014/main" id="{275613A1-1777-4149-9DDF-7049B32D78A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046" y="4596097"/>
            <a:ext cx="1552423" cy="1552423"/>
          </a:xfrm>
          <a:prstGeom prst="rect">
            <a:avLst/>
          </a:prstGeom>
        </p:spPr>
      </p:pic>
      <p:pic>
        <p:nvPicPr>
          <p:cNvPr id="7" name="Bilde 6">
            <a:extLst>
              <a:ext uri="{FF2B5EF4-FFF2-40B4-BE49-F238E27FC236}">
                <a16:creationId xmlns:a16="http://schemas.microsoft.com/office/drawing/2014/main" id="{B002712A-4DE1-4C07-9304-582EF8360CA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0915" y="3748321"/>
            <a:ext cx="1880906" cy="1058010"/>
          </a:xfrm>
          <a:prstGeom prst="rect">
            <a:avLst/>
          </a:prstGeom>
        </p:spPr>
      </p:pic>
      <p:pic>
        <p:nvPicPr>
          <p:cNvPr id="9" name="Bilde 8">
            <a:extLst>
              <a:ext uri="{FF2B5EF4-FFF2-40B4-BE49-F238E27FC236}">
                <a16:creationId xmlns:a16="http://schemas.microsoft.com/office/drawing/2014/main" id="{4FE1BD04-F03C-4064-AAA9-809F0E73ED6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0634" y="3785222"/>
            <a:ext cx="1880905" cy="1058009"/>
          </a:xfrm>
          <a:prstGeom prst="rect">
            <a:avLst/>
          </a:prstGeom>
        </p:spPr>
      </p:pic>
      <p:pic>
        <p:nvPicPr>
          <p:cNvPr id="11" name="Bilde 10">
            <a:extLst>
              <a:ext uri="{FF2B5EF4-FFF2-40B4-BE49-F238E27FC236}">
                <a16:creationId xmlns:a16="http://schemas.microsoft.com/office/drawing/2014/main" id="{9A7B59A9-EA5C-4FC4-A46E-B23E3722CEA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2482" y="5034301"/>
            <a:ext cx="1880904" cy="1058009"/>
          </a:xfrm>
          <a:prstGeom prst="rect">
            <a:avLst/>
          </a:prstGeom>
        </p:spPr>
      </p:pic>
      <p:pic>
        <p:nvPicPr>
          <p:cNvPr id="13" name="Bilde 12">
            <a:extLst>
              <a:ext uri="{FF2B5EF4-FFF2-40B4-BE49-F238E27FC236}">
                <a16:creationId xmlns:a16="http://schemas.microsoft.com/office/drawing/2014/main" id="{31281C03-B38E-46EA-9002-D0D583E48075}"/>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2024" y="5028465"/>
            <a:ext cx="1880903" cy="1058008"/>
          </a:xfrm>
          <a:prstGeom prst="rect">
            <a:avLst/>
          </a:prstGeom>
        </p:spPr>
      </p:pic>
      <p:pic>
        <p:nvPicPr>
          <p:cNvPr id="15" name="Bilde 14">
            <a:extLst>
              <a:ext uri="{FF2B5EF4-FFF2-40B4-BE49-F238E27FC236}">
                <a16:creationId xmlns:a16="http://schemas.microsoft.com/office/drawing/2014/main" id="{A088BA02-5CD4-41E0-BA62-F5F8F6A49878}"/>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0304" y="3773018"/>
            <a:ext cx="1880903" cy="1058008"/>
          </a:xfrm>
          <a:prstGeom prst="rect">
            <a:avLst/>
          </a:prstGeom>
        </p:spPr>
      </p:pic>
      <p:pic>
        <p:nvPicPr>
          <p:cNvPr id="3" name="Bilde 2" descr="Bilder av UNNs  fem satsingsområder i strategien indikert med hvert sitt ikon. ">
            <a:extLst>
              <a:ext uri="{FF2B5EF4-FFF2-40B4-BE49-F238E27FC236}">
                <a16:creationId xmlns:a16="http://schemas.microsoft.com/office/drawing/2014/main" id="{16985020-D010-421E-9B7C-BDCE5E010B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8048" y="1342977"/>
            <a:ext cx="3887117" cy="2186503"/>
          </a:xfrm>
          <a:prstGeom prst="rect">
            <a:avLst/>
          </a:prstGeom>
        </p:spPr>
      </p:pic>
      <p:sp>
        <p:nvSpPr>
          <p:cNvPr id="2" name="TekstSylinder 1">
            <a:extLst>
              <a:ext uri="{FF2B5EF4-FFF2-40B4-BE49-F238E27FC236}">
                <a16:creationId xmlns:a16="http://schemas.microsoft.com/office/drawing/2014/main" id="{CA46A99B-D627-4DEB-B6AD-E7E1D4CC508E}"/>
              </a:ext>
            </a:extLst>
          </p:cNvPr>
          <p:cNvSpPr txBox="1"/>
          <p:nvPr/>
        </p:nvSpPr>
        <p:spPr>
          <a:xfrm>
            <a:off x="615088" y="1342977"/>
            <a:ext cx="3887117" cy="3970318"/>
          </a:xfrm>
          <a:prstGeom prst="rect">
            <a:avLst/>
          </a:prstGeom>
          <a:noFill/>
        </p:spPr>
        <p:txBody>
          <a:bodyPr wrap="square" rtlCol="0">
            <a:spAutoFit/>
          </a:bodyPr>
          <a:lstStyle/>
          <a:p>
            <a:r>
              <a:rPr lang="nb-NO" dirty="0"/>
              <a:t>Før dere samles blir dere i ledergruppa eller KVAM-gruppen sammen med for eksempel tillitsvalgte, vernetjenesten og/eller de ansatte, enige om hvilket satsingsområde dere skal fokusere på. </a:t>
            </a:r>
          </a:p>
          <a:p>
            <a:pPr marL="285750" indent="-285750">
              <a:buFont typeface="Arial" panose="020B0604020202020204" pitchFamily="34" charset="0"/>
              <a:buChar char="•"/>
            </a:pPr>
            <a:endParaRPr lang="nb-NO" dirty="0"/>
          </a:p>
          <a:p>
            <a:r>
              <a:rPr lang="nb-NO" dirty="0"/>
              <a:t>Dere kan gjenta prosessen og bruke dette kurset til å rette fokus mot de andre satsingsområdene senere om ønskelig. </a:t>
            </a:r>
          </a:p>
          <a:p>
            <a:endParaRPr lang="nb-NO" dirty="0"/>
          </a:p>
          <a:p>
            <a:endParaRPr lang="nb-NO" dirty="0"/>
          </a:p>
          <a:p>
            <a:pPr marL="285750" indent="-285750">
              <a:buFont typeface="Arial" panose="020B0604020202020204" pitchFamily="34" charset="0"/>
              <a:buChar char="•"/>
            </a:pPr>
            <a:r>
              <a:rPr lang="nb-NO" dirty="0"/>
              <a:t>Informer de ansatte om prosessen med å velge ut satsingsområde.</a:t>
            </a:r>
          </a:p>
        </p:txBody>
      </p:sp>
      <p:sp>
        <p:nvSpPr>
          <p:cNvPr id="5" name="Tittel 4"/>
          <p:cNvSpPr>
            <a:spLocks noGrp="1"/>
          </p:cNvSpPr>
          <p:nvPr>
            <p:ph type="title"/>
          </p:nvPr>
        </p:nvSpPr>
        <p:spPr>
          <a:xfrm>
            <a:off x="615061" y="251798"/>
            <a:ext cx="11103024" cy="998562"/>
          </a:xfrm>
        </p:spPr>
        <p:txBody>
          <a:bodyPr>
            <a:normAutofit/>
          </a:bodyPr>
          <a:lstStyle/>
          <a:p>
            <a:r>
              <a:rPr lang="nb-NO" sz="3200" dirty="0"/>
              <a:t>Hvordan Velge ut hvilke(et) område(er) dere skal fokusere på</a:t>
            </a:r>
          </a:p>
        </p:txBody>
      </p:sp>
    </p:spTree>
    <p:extLst>
      <p:ext uri="{BB962C8B-B14F-4D97-AF65-F5344CB8AC3E}">
        <p14:creationId xmlns:p14="http://schemas.microsoft.com/office/powerpoint/2010/main" val="2709509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0" y="-27384"/>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pic>
        <p:nvPicPr>
          <p:cNvPr id="3" name="Bilde 2">
            <a:extLst>
              <a:ext uri="{FF2B5EF4-FFF2-40B4-BE49-F238E27FC236}">
                <a16:creationId xmlns:a16="http://schemas.microsoft.com/office/drawing/2014/main" id="{A0D52AE2-53E9-4C29-A728-8209825960A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368" y="2432602"/>
            <a:ext cx="3547939" cy="3547939"/>
          </a:xfrm>
          <a:prstGeom prst="rect">
            <a:avLst/>
          </a:prstGeom>
        </p:spPr>
      </p:pic>
      <p:pic>
        <p:nvPicPr>
          <p:cNvPr id="8" name="Bilde 7">
            <a:extLst>
              <a:ext uri="{FF2B5EF4-FFF2-40B4-BE49-F238E27FC236}">
                <a16:creationId xmlns:a16="http://schemas.microsoft.com/office/drawing/2014/main" id="{3FE5E473-C5B7-42F8-8CEB-D927DCC72F6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5250" y="699851"/>
            <a:ext cx="1552423" cy="1552423"/>
          </a:xfrm>
          <a:prstGeom prst="rect">
            <a:avLst/>
          </a:prstGeom>
        </p:spPr>
      </p:pic>
      <p:sp>
        <p:nvSpPr>
          <p:cNvPr id="10" name="TekstSylinder 9">
            <a:extLst>
              <a:ext uri="{FF2B5EF4-FFF2-40B4-BE49-F238E27FC236}">
                <a16:creationId xmlns:a16="http://schemas.microsoft.com/office/drawing/2014/main" id="{CEBA14CC-8AD6-4364-BB9C-E1D09A03080A}"/>
              </a:ext>
            </a:extLst>
          </p:cNvPr>
          <p:cNvSpPr txBox="1"/>
          <p:nvPr/>
        </p:nvSpPr>
        <p:spPr>
          <a:xfrm>
            <a:off x="6273557" y="1653177"/>
            <a:ext cx="1511920" cy="461665"/>
          </a:xfrm>
          <a:prstGeom prst="rect">
            <a:avLst/>
          </a:prstGeom>
          <a:noFill/>
        </p:spPr>
        <p:txBody>
          <a:bodyPr wrap="square" rtlCol="0">
            <a:spAutoFit/>
          </a:bodyPr>
          <a:lstStyle/>
          <a:p>
            <a:r>
              <a:rPr lang="nb-NO" sz="1200" dirty="0"/>
              <a:t>Du bruker 5 minutter på denne delen</a:t>
            </a:r>
          </a:p>
        </p:txBody>
      </p:sp>
      <p:pic>
        <p:nvPicPr>
          <p:cNvPr id="9" name="Grafikk 8" descr="Stoppeklokke">
            <a:extLst>
              <a:ext uri="{FF2B5EF4-FFF2-40B4-BE49-F238E27FC236}">
                <a16:creationId xmlns:a16="http://schemas.microsoft.com/office/drawing/2014/main" id="{E1021D34-03FC-4660-8507-03BE1411B1B8}"/>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1918" y="885448"/>
            <a:ext cx="635198" cy="635198"/>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551384" y="2636912"/>
            <a:ext cx="7286600" cy="3139321"/>
          </a:xfrm>
          <a:prstGeom prst="rect">
            <a:avLst/>
          </a:prstGeom>
          <a:noFill/>
        </p:spPr>
        <p:txBody>
          <a:bodyPr wrap="square" rtlCol="0">
            <a:spAutoFit/>
          </a:bodyPr>
          <a:lstStyle/>
          <a:p>
            <a:r>
              <a:rPr lang="nb-NO" dirty="0"/>
              <a:t>På forhånd så har dere fått tilsendt strategien til UNN og fått mulighet til å gjøre dere kjent med den </a:t>
            </a:r>
          </a:p>
          <a:p>
            <a:endParaRPr lang="nb-NO" b="1" dirty="0"/>
          </a:p>
          <a:p>
            <a:r>
              <a:rPr lang="nb-NO" b="1" dirty="0"/>
              <a:t>I dag skal vi:</a:t>
            </a:r>
          </a:p>
          <a:p>
            <a:pPr marL="285750" indent="-285750">
              <a:buFont typeface="Arial" panose="020B0604020202020204" pitchFamily="34" charset="0"/>
              <a:buChar char="•"/>
            </a:pPr>
            <a:r>
              <a:rPr lang="nb-NO" dirty="0"/>
              <a:t>Gjennomgå det satsingsområdet av strategien vi har valgt ved å se nærmere på «kortene» knyttet til satsingsområdet</a:t>
            </a:r>
          </a:p>
          <a:p>
            <a:pPr marL="285750" indent="-285750">
              <a:buFont typeface="Arial" panose="020B0604020202020204" pitchFamily="34" charset="0"/>
              <a:buChar char="•"/>
            </a:pPr>
            <a:r>
              <a:rPr lang="nb-NO" dirty="0"/>
              <a:t>Finne de områdene vi ønsker å rette fokus mot</a:t>
            </a:r>
          </a:p>
          <a:p>
            <a:pPr marL="285750" indent="-285750">
              <a:buFont typeface="Arial" panose="020B0604020202020204" pitchFamily="34" charset="0"/>
              <a:buChar char="•"/>
            </a:pPr>
            <a:r>
              <a:rPr lang="nb-NO" dirty="0"/>
              <a:t>Få fram det vi tror kan være gode ideer til forbedring</a:t>
            </a:r>
          </a:p>
          <a:p>
            <a:pPr marL="285750" indent="-285750">
              <a:buFont typeface="Arial" panose="020B0604020202020204" pitchFamily="34" charset="0"/>
              <a:buChar char="•"/>
            </a:pPr>
            <a:r>
              <a:rPr lang="nb-NO" dirty="0"/>
              <a:t>Velge de beste ideene</a:t>
            </a:r>
          </a:p>
          <a:p>
            <a:pPr marL="285750" indent="-285750">
              <a:buFont typeface="Arial" panose="020B0604020202020204" pitchFamily="34" charset="0"/>
              <a:buChar char="•"/>
            </a:pPr>
            <a:r>
              <a:rPr lang="nb-NO" dirty="0"/>
              <a:t>Lage en handlingsplan/tiltaksplan for ideene som vi kan teste i liten skala, altså småskalatesting </a:t>
            </a:r>
          </a:p>
        </p:txBody>
      </p:sp>
      <p:sp>
        <p:nvSpPr>
          <p:cNvPr id="2" name="TekstSylinder 1">
            <a:extLst>
              <a:ext uri="{FF2B5EF4-FFF2-40B4-BE49-F238E27FC236}">
                <a16:creationId xmlns:a16="http://schemas.microsoft.com/office/drawing/2014/main" id="{5245FCCA-8BAE-4083-A661-9245337F2E7B}"/>
              </a:ext>
            </a:extLst>
          </p:cNvPr>
          <p:cNvSpPr txBox="1"/>
          <p:nvPr/>
        </p:nvSpPr>
        <p:spPr>
          <a:xfrm>
            <a:off x="640944" y="1428398"/>
            <a:ext cx="3528392" cy="646331"/>
          </a:xfrm>
          <a:prstGeom prst="rect">
            <a:avLst/>
          </a:prstGeom>
          <a:noFill/>
        </p:spPr>
        <p:txBody>
          <a:bodyPr wrap="square" rtlCol="0">
            <a:spAutoFit/>
          </a:bodyPr>
          <a:lstStyle/>
          <a:p>
            <a:r>
              <a:rPr lang="nb-NO" dirty="0"/>
              <a:t>Ønsk alle velkommen og gjennomgå dagens plan. </a:t>
            </a:r>
          </a:p>
        </p:txBody>
      </p:sp>
      <p:sp>
        <p:nvSpPr>
          <p:cNvPr id="5" name="Tittel 4"/>
          <p:cNvSpPr>
            <a:spLocks noGrp="1"/>
          </p:cNvSpPr>
          <p:nvPr>
            <p:ph type="title"/>
          </p:nvPr>
        </p:nvSpPr>
        <p:spPr>
          <a:xfrm>
            <a:off x="609600" y="345518"/>
            <a:ext cx="11103024" cy="998562"/>
          </a:xfrm>
        </p:spPr>
        <p:txBody>
          <a:bodyPr>
            <a:normAutofit/>
          </a:bodyPr>
          <a:lstStyle/>
          <a:p>
            <a:r>
              <a:rPr lang="nb-NO" sz="3200" dirty="0"/>
              <a:t>Introduksjon - Plan for dagen</a:t>
            </a:r>
          </a:p>
        </p:txBody>
      </p:sp>
    </p:spTree>
    <p:extLst>
      <p:ext uri="{BB962C8B-B14F-4D97-AF65-F5344CB8AC3E}">
        <p14:creationId xmlns:p14="http://schemas.microsoft.com/office/powerpoint/2010/main" val="213204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24680" y="-2943"/>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2" name="TekstSylinder 1">
            <a:extLst>
              <a:ext uri="{FF2B5EF4-FFF2-40B4-BE49-F238E27FC236}">
                <a16:creationId xmlns:a16="http://schemas.microsoft.com/office/drawing/2014/main" id="{C5024F33-8A10-4B42-B3B2-15357722A7C9}"/>
              </a:ext>
            </a:extLst>
          </p:cNvPr>
          <p:cNvSpPr txBox="1"/>
          <p:nvPr/>
        </p:nvSpPr>
        <p:spPr>
          <a:xfrm>
            <a:off x="7847856" y="3692754"/>
            <a:ext cx="1800200" cy="738664"/>
          </a:xfrm>
          <a:prstGeom prst="rect">
            <a:avLst/>
          </a:prstGeom>
          <a:noFill/>
        </p:spPr>
        <p:txBody>
          <a:bodyPr wrap="square" rtlCol="0">
            <a:spAutoFit/>
          </a:bodyPr>
          <a:lstStyle/>
          <a:p>
            <a:r>
              <a:rPr lang="nb-NO" sz="1400" dirty="0"/>
              <a:t>Du bruker 20-30 minutter på denne delen</a:t>
            </a:r>
          </a:p>
        </p:txBody>
      </p:sp>
      <p:pic>
        <p:nvPicPr>
          <p:cNvPr id="9" name="Grafikk 8" descr="Stoppeklokke">
            <a:extLst>
              <a:ext uri="{FF2B5EF4-FFF2-40B4-BE49-F238E27FC236}">
                <a16:creationId xmlns:a16="http://schemas.microsoft.com/office/drawing/2014/main" id="{CC0F8C00-1CFF-4EFA-88D7-0A9E692B82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0234" y="3789040"/>
            <a:ext cx="635198" cy="635198"/>
          </a:xfrm>
          <a:prstGeom prst="rect">
            <a:avLst/>
          </a:prstGeom>
        </p:spPr>
      </p:pic>
      <p:pic>
        <p:nvPicPr>
          <p:cNvPr id="8" name="Bilde 7">
            <a:extLst>
              <a:ext uri="{FF2B5EF4-FFF2-40B4-BE49-F238E27FC236}">
                <a16:creationId xmlns:a16="http://schemas.microsoft.com/office/drawing/2014/main" id="{851225EF-296E-45E3-863A-0C5DF4E9D93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1817827"/>
            <a:ext cx="2031325" cy="2031325"/>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479376" y="951065"/>
            <a:ext cx="6595628" cy="4801314"/>
          </a:xfrm>
          <a:prstGeom prst="rect">
            <a:avLst/>
          </a:prstGeom>
          <a:noFill/>
        </p:spPr>
        <p:txBody>
          <a:bodyPr wrap="square" rtlCol="0">
            <a:spAutoFit/>
          </a:bodyPr>
          <a:lstStyle/>
          <a:p>
            <a:pPr marL="285750" indent="-285750">
              <a:buFont typeface="Arial" panose="020B0604020202020204" pitchFamily="34" charset="0"/>
              <a:buChar char="•"/>
            </a:pPr>
            <a:r>
              <a:rPr lang="nb-NO" dirty="0"/>
              <a:t>Gå videre til delen av presentasjonen som er aktuell og bruk god tid på å gå gjennom hvert «kort» samtidig som du spør gruppen: </a:t>
            </a:r>
            <a:r>
              <a:rPr lang="nb-NO" i="1" dirty="0"/>
              <a:t>«Hvilke tre «Slik kommer vi dit» forslag er mest aktuelle for vår arbeidsplass?» </a:t>
            </a:r>
          </a:p>
          <a:p>
            <a:endParaRPr lang="nb-NO" dirty="0"/>
          </a:p>
          <a:p>
            <a:r>
              <a:rPr lang="nb-NO" dirty="0"/>
              <a:t>Her kan fokuset være både «Dette gjør vi i dag, men ønsker å bli bedre på», eller «Dette gjør vi ikke i dag og ønsker å gjøre noe med»</a:t>
            </a:r>
          </a:p>
          <a:p>
            <a:endParaRPr lang="nb-NO" dirty="0"/>
          </a:p>
          <a:p>
            <a:pPr marL="285750" indent="-285750">
              <a:buFont typeface="Arial" panose="020B0604020202020204" pitchFamily="34" charset="0"/>
              <a:buChar char="•"/>
            </a:pPr>
            <a:r>
              <a:rPr lang="nb-NO" dirty="0"/>
              <a:t>Be hver deltaker skrive ned 3 områder de ønsker å rette fokus mot på tre gul-lapper under gjennomgangen der det mest aktuelle området får tre(3) poeng og det mindre aktuelle av de tre får ett(1) poeng. Summer poengene slik at dere står igjen med tre «vinnere».  </a:t>
            </a:r>
          </a:p>
          <a:p>
            <a:endParaRPr lang="nb-NO" dirty="0"/>
          </a:p>
          <a:p>
            <a:r>
              <a:rPr lang="nb-NO" dirty="0"/>
              <a:t>Du kan bruke bildet med alle kortene mot slutten av denne delen eller veksle fram og tilbake om nødvendig.</a:t>
            </a:r>
          </a:p>
        </p:txBody>
      </p:sp>
      <p:sp>
        <p:nvSpPr>
          <p:cNvPr id="5" name="Tittel 4"/>
          <p:cNvSpPr>
            <a:spLocks noGrp="1"/>
          </p:cNvSpPr>
          <p:nvPr>
            <p:ph type="title"/>
          </p:nvPr>
        </p:nvSpPr>
        <p:spPr>
          <a:xfrm>
            <a:off x="609600" y="236999"/>
            <a:ext cx="11103024" cy="998562"/>
          </a:xfrm>
        </p:spPr>
        <p:txBody>
          <a:bodyPr>
            <a:normAutofit/>
          </a:bodyPr>
          <a:lstStyle/>
          <a:p>
            <a:r>
              <a:rPr lang="nb-NO" sz="3200" dirty="0"/>
              <a:t>Gjennomgå «kortene» som tilhører områdene</a:t>
            </a:r>
          </a:p>
        </p:txBody>
      </p:sp>
    </p:spTree>
    <p:extLst>
      <p:ext uri="{BB962C8B-B14F-4D97-AF65-F5344CB8AC3E}">
        <p14:creationId xmlns:p14="http://schemas.microsoft.com/office/powerpoint/2010/main" val="186592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2E34C2-77CF-4C97-BF06-F549C76514D1}"/>
              </a:ext>
              <a:ext uri="{C183D7F6-B498-43B3-948B-1728B52AA6E4}">
                <adec:decorative xmlns:adec="http://schemas.microsoft.com/office/drawing/2017/decorative" val="1"/>
              </a:ext>
            </a:extLst>
          </p:cNvPr>
          <p:cNvSpPr/>
          <p:nvPr/>
        </p:nvSpPr>
        <p:spPr>
          <a:xfrm>
            <a:off x="-24680" y="-2943"/>
            <a:ext cx="12192000" cy="630932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nb-NO" dirty="0"/>
          </a:p>
        </p:txBody>
      </p:sp>
      <p:sp>
        <p:nvSpPr>
          <p:cNvPr id="2" name="TekstSylinder 1">
            <a:extLst>
              <a:ext uri="{FF2B5EF4-FFF2-40B4-BE49-F238E27FC236}">
                <a16:creationId xmlns:a16="http://schemas.microsoft.com/office/drawing/2014/main" id="{C5024F33-8A10-4B42-B3B2-15357722A7C9}"/>
              </a:ext>
            </a:extLst>
          </p:cNvPr>
          <p:cNvSpPr txBox="1"/>
          <p:nvPr/>
        </p:nvSpPr>
        <p:spPr>
          <a:xfrm>
            <a:off x="7847856" y="3692754"/>
            <a:ext cx="1800200" cy="523220"/>
          </a:xfrm>
          <a:prstGeom prst="rect">
            <a:avLst/>
          </a:prstGeom>
          <a:noFill/>
        </p:spPr>
        <p:txBody>
          <a:bodyPr wrap="square" rtlCol="0">
            <a:spAutoFit/>
          </a:bodyPr>
          <a:lstStyle/>
          <a:p>
            <a:r>
              <a:rPr lang="nb-NO" sz="1400" dirty="0"/>
              <a:t>Du bruker 10 minutter på denne delen</a:t>
            </a:r>
          </a:p>
        </p:txBody>
      </p:sp>
      <p:pic>
        <p:nvPicPr>
          <p:cNvPr id="9" name="Grafikk 8" descr="Stoppeklokke">
            <a:extLst>
              <a:ext uri="{FF2B5EF4-FFF2-40B4-BE49-F238E27FC236}">
                <a16:creationId xmlns:a16="http://schemas.microsoft.com/office/drawing/2014/main" id="{CC0F8C00-1CFF-4EFA-88D7-0A9E692B82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0234" y="3744487"/>
            <a:ext cx="635198" cy="635198"/>
          </a:xfrm>
          <a:prstGeom prst="rect">
            <a:avLst/>
          </a:prstGeom>
        </p:spPr>
      </p:pic>
      <p:pic>
        <p:nvPicPr>
          <p:cNvPr id="8" name="Bilde 7">
            <a:extLst>
              <a:ext uri="{FF2B5EF4-FFF2-40B4-BE49-F238E27FC236}">
                <a16:creationId xmlns:a16="http://schemas.microsoft.com/office/drawing/2014/main" id="{851225EF-296E-45E3-863A-0C5DF4E9D93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1817827"/>
            <a:ext cx="2031325" cy="2031325"/>
          </a:xfrm>
          <a:prstGeom prst="rect">
            <a:avLst/>
          </a:prstGeom>
        </p:spPr>
      </p:pic>
      <p:pic>
        <p:nvPicPr>
          <p:cNvPr id="10" name="Bilde 9" descr="Whiteboard som viser tre gule lapper på som indikerer de tre &quot;slik kommer vi tid&quot; utsagnene som er valgt. ">
            <a:extLst>
              <a:ext uri="{FF2B5EF4-FFF2-40B4-BE49-F238E27FC236}">
                <a16:creationId xmlns:a16="http://schemas.microsoft.com/office/drawing/2014/main" id="{9F1D2764-4169-4B84-BD3F-591F6A14D9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342" y="3909806"/>
            <a:ext cx="2031325" cy="1411771"/>
          </a:xfrm>
          <a:prstGeom prst="rect">
            <a:avLst/>
          </a:prstGeom>
        </p:spPr>
      </p:pic>
      <p:pic>
        <p:nvPicPr>
          <p:cNvPr id="11" name="Bilde 10">
            <a:extLst>
              <a:ext uri="{FF2B5EF4-FFF2-40B4-BE49-F238E27FC236}">
                <a16:creationId xmlns:a16="http://schemas.microsoft.com/office/drawing/2014/main" id="{E3FA9BE4-9C03-419E-813C-30B66C6A62C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6014" y="3864187"/>
            <a:ext cx="2511715" cy="1883786"/>
          </a:xfrm>
          <a:prstGeom prst="rect">
            <a:avLst/>
          </a:prstGeom>
        </p:spPr>
      </p:pic>
      <p:pic>
        <p:nvPicPr>
          <p:cNvPr id="12" name="Bilde 11">
            <a:extLst>
              <a:ext uri="{FF2B5EF4-FFF2-40B4-BE49-F238E27FC236}">
                <a16:creationId xmlns:a16="http://schemas.microsoft.com/office/drawing/2014/main" id="{414D7586-273F-4810-AE7F-7522C537197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356" y="3858909"/>
            <a:ext cx="2511715" cy="1883786"/>
          </a:xfrm>
          <a:prstGeom prst="rect">
            <a:avLst/>
          </a:prstGeom>
        </p:spPr>
      </p:pic>
      <p:pic>
        <p:nvPicPr>
          <p:cNvPr id="13" name="Bilde 12">
            <a:extLst>
              <a:ext uri="{FF2B5EF4-FFF2-40B4-BE49-F238E27FC236}">
                <a16:creationId xmlns:a16="http://schemas.microsoft.com/office/drawing/2014/main" id="{2D832744-B4F4-4E74-9787-F9891AE57AE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2667" y="3864187"/>
            <a:ext cx="2511715" cy="1883786"/>
          </a:xfrm>
          <a:prstGeom prst="rect">
            <a:avLst/>
          </a:prstGeom>
        </p:spPr>
      </p:pic>
      <p:pic>
        <p:nvPicPr>
          <p:cNvPr id="14" name="Bilde 13">
            <a:extLst>
              <a:ext uri="{FF2B5EF4-FFF2-40B4-BE49-F238E27FC236}">
                <a16:creationId xmlns:a16="http://schemas.microsoft.com/office/drawing/2014/main" id="{86729E33-2FAD-4975-9621-069F92B5423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5756" y="4129379"/>
            <a:ext cx="174439" cy="174439"/>
          </a:xfrm>
          <a:prstGeom prst="rect">
            <a:avLst/>
          </a:prstGeom>
        </p:spPr>
      </p:pic>
      <p:pic>
        <p:nvPicPr>
          <p:cNvPr id="15" name="Bilde 14">
            <a:extLst>
              <a:ext uri="{FF2B5EF4-FFF2-40B4-BE49-F238E27FC236}">
                <a16:creationId xmlns:a16="http://schemas.microsoft.com/office/drawing/2014/main" id="{2D74E27F-AB77-4DF9-8FD1-5F82E39611F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5367" y="4134799"/>
            <a:ext cx="174439" cy="174439"/>
          </a:xfrm>
          <a:prstGeom prst="rect">
            <a:avLst/>
          </a:prstGeom>
        </p:spPr>
      </p:pic>
      <p:pic>
        <p:nvPicPr>
          <p:cNvPr id="16" name="Bilde 15">
            <a:extLst>
              <a:ext uri="{FF2B5EF4-FFF2-40B4-BE49-F238E27FC236}">
                <a16:creationId xmlns:a16="http://schemas.microsoft.com/office/drawing/2014/main" id="{766B4B87-49CE-40E7-BB2E-68E717E9500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7565" y="4134798"/>
            <a:ext cx="174439" cy="174439"/>
          </a:xfrm>
          <a:prstGeom prst="rect">
            <a:avLst/>
          </a:prstGeom>
        </p:spPr>
      </p:pic>
      <p:pic>
        <p:nvPicPr>
          <p:cNvPr id="17" name="Bilde 16">
            <a:extLst>
              <a:ext uri="{FF2B5EF4-FFF2-40B4-BE49-F238E27FC236}">
                <a16:creationId xmlns:a16="http://schemas.microsoft.com/office/drawing/2014/main" id="{18E6845B-D5D1-4895-BA7C-8A51EBC8CB9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604" y="4126179"/>
            <a:ext cx="174439" cy="174439"/>
          </a:xfrm>
          <a:prstGeom prst="rect">
            <a:avLst/>
          </a:prstGeom>
        </p:spPr>
      </p:pic>
      <p:pic>
        <p:nvPicPr>
          <p:cNvPr id="18" name="Bilde 17">
            <a:extLst>
              <a:ext uri="{FF2B5EF4-FFF2-40B4-BE49-F238E27FC236}">
                <a16:creationId xmlns:a16="http://schemas.microsoft.com/office/drawing/2014/main" id="{A9C42390-305D-4C23-AF57-717277E1BD5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3211" y="4126178"/>
            <a:ext cx="174439" cy="174439"/>
          </a:xfrm>
          <a:prstGeom prst="rect">
            <a:avLst/>
          </a:prstGeom>
        </p:spPr>
      </p:pic>
      <p:pic>
        <p:nvPicPr>
          <p:cNvPr id="19" name="Bilde 18">
            <a:extLst>
              <a:ext uri="{FF2B5EF4-FFF2-40B4-BE49-F238E27FC236}">
                <a16:creationId xmlns:a16="http://schemas.microsoft.com/office/drawing/2014/main" id="{FC9105F6-1944-4450-BC04-5E928296C69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8480" y="4126177"/>
            <a:ext cx="174439" cy="174439"/>
          </a:xfrm>
          <a:prstGeom prst="rect">
            <a:avLst/>
          </a:prstGeom>
        </p:spPr>
      </p:pic>
      <p:sp>
        <p:nvSpPr>
          <p:cNvPr id="7" name="TekstSylinder 6">
            <a:extLst>
              <a:ext uri="{FF2B5EF4-FFF2-40B4-BE49-F238E27FC236}">
                <a16:creationId xmlns:a16="http://schemas.microsoft.com/office/drawing/2014/main" id="{1F9979CE-ADF9-401E-AA13-976B9D85DCA4}"/>
              </a:ext>
            </a:extLst>
          </p:cNvPr>
          <p:cNvSpPr txBox="1"/>
          <p:nvPr/>
        </p:nvSpPr>
        <p:spPr>
          <a:xfrm>
            <a:off x="479376" y="951065"/>
            <a:ext cx="6595628" cy="2308324"/>
          </a:xfrm>
          <a:prstGeom prst="rect">
            <a:avLst/>
          </a:prstGeom>
          <a:noFill/>
        </p:spPr>
        <p:txBody>
          <a:bodyPr wrap="square" rtlCol="0">
            <a:spAutoFit/>
          </a:bodyPr>
          <a:lstStyle/>
          <a:p>
            <a:pPr marL="285750" indent="-285750">
              <a:buFont typeface="Arial" panose="020B0604020202020204" pitchFamily="34" charset="0"/>
              <a:buChar char="•"/>
            </a:pPr>
            <a:r>
              <a:rPr lang="nb-NO" dirty="0"/>
              <a:t>Grupper forslagene fra gruppen etter hvilke «Slik kommer vi dit» utsagn på en </a:t>
            </a:r>
            <a:r>
              <a:rPr lang="nb-NO" dirty="0" err="1"/>
              <a:t>whiteboboard</a:t>
            </a:r>
            <a:r>
              <a:rPr lang="nb-NO" dirty="0"/>
              <a:t>-tavle eller et stort bord og summer poengene. De tre med mest poeng føres opp på tre forskjellige områder på </a:t>
            </a:r>
            <a:r>
              <a:rPr lang="nb-NO" dirty="0" err="1"/>
              <a:t>whiteboard</a:t>
            </a:r>
            <a:r>
              <a:rPr lang="nb-NO" dirty="0"/>
              <a:t>-tavla og eller </a:t>
            </a:r>
            <a:r>
              <a:rPr lang="nb-NO" dirty="0" err="1"/>
              <a:t>flip-over</a:t>
            </a:r>
            <a:r>
              <a:rPr lang="nb-NO" dirty="0"/>
              <a:t>.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Er dere en stor deltakergruppe kan dere risikere at flere forslag får like høye poengscore. Gjør da en ny utvelgelse blant de som fikk flest poeng.</a:t>
            </a:r>
          </a:p>
        </p:txBody>
      </p:sp>
      <p:sp>
        <p:nvSpPr>
          <p:cNvPr id="5" name="Tittel 4"/>
          <p:cNvSpPr>
            <a:spLocks noGrp="1"/>
          </p:cNvSpPr>
          <p:nvPr>
            <p:ph type="title"/>
          </p:nvPr>
        </p:nvSpPr>
        <p:spPr>
          <a:xfrm>
            <a:off x="609600" y="236999"/>
            <a:ext cx="11103024" cy="998562"/>
          </a:xfrm>
        </p:spPr>
        <p:txBody>
          <a:bodyPr>
            <a:normAutofit/>
          </a:bodyPr>
          <a:lstStyle/>
          <a:p>
            <a:r>
              <a:rPr lang="nb-NO" sz="3200" dirty="0"/>
              <a:t>Gjennomgå «kortene» som tilhører områdene (</a:t>
            </a:r>
            <a:r>
              <a:rPr lang="nb-NO" sz="2000" dirty="0"/>
              <a:t>forts.</a:t>
            </a:r>
            <a:r>
              <a:rPr lang="nb-NO" sz="3200" dirty="0"/>
              <a:t>)</a:t>
            </a:r>
          </a:p>
        </p:txBody>
      </p:sp>
    </p:spTree>
    <p:extLst>
      <p:ext uri="{BB962C8B-B14F-4D97-AF65-F5344CB8AC3E}">
        <p14:creationId xmlns:p14="http://schemas.microsoft.com/office/powerpoint/2010/main" val="6151081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Medarbeideren">
  <a:themeElements>
    <a:clrScheme name="Unn grønn">
      <a:dk1>
        <a:srgbClr val="000000"/>
      </a:dk1>
      <a:lt1>
        <a:srgbClr val="FFFFFF"/>
      </a:lt1>
      <a:dk2>
        <a:srgbClr val="2F654A"/>
      </a:dk2>
      <a:lt2>
        <a:srgbClr val="F9F7EC"/>
      </a:lt2>
      <a:accent1>
        <a:srgbClr val="A8BCAC"/>
      </a:accent1>
      <a:accent2>
        <a:srgbClr val="DADAD9"/>
      </a:accent2>
      <a:accent3>
        <a:srgbClr val="969696"/>
      </a:accent3>
      <a:accent4>
        <a:srgbClr val="808080"/>
      </a:accent4>
      <a:accent5>
        <a:srgbClr val="5F5F5F"/>
      </a:accent5>
      <a:accent6>
        <a:srgbClr val="4D4D4D"/>
      </a:accent6>
      <a:hlink>
        <a:srgbClr val="2F654A"/>
      </a:hlink>
      <a:folHlink>
        <a:srgbClr val="91919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N_strategimal" id="{36147EEF-AD2E-40FD-A44C-E37C66DB82B1}" vid="{DF5AA9FD-7EEE-4955-B52F-900BA1F5787E}"/>
    </a:ext>
  </a:extLst>
</a:theme>
</file>

<file path=ppt/theme/theme3.xml><?xml version="1.0" encoding="utf-8"?>
<a:theme xmlns:a="http://schemas.openxmlformats.org/drawingml/2006/main" name="For hele Nord-Norge">
  <a:themeElements>
    <a:clrScheme name="Unn oransje">
      <a:dk1>
        <a:srgbClr val="000000"/>
      </a:dk1>
      <a:lt1>
        <a:srgbClr val="FFFFFF"/>
      </a:lt1>
      <a:dk2>
        <a:srgbClr val="E3A611"/>
      </a:dk2>
      <a:lt2>
        <a:srgbClr val="F9F7EC"/>
      </a:lt2>
      <a:accent1>
        <a:srgbClr val="FBECC6"/>
      </a:accent1>
      <a:accent2>
        <a:srgbClr val="DADAD9"/>
      </a:accent2>
      <a:accent3>
        <a:srgbClr val="969696"/>
      </a:accent3>
      <a:accent4>
        <a:srgbClr val="808080"/>
      </a:accent4>
      <a:accent5>
        <a:srgbClr val="5F5F5F"/>
      </a:accent5>
      <a:accent6>
        <a:srgbClr val="4D4D4D"/>
      </a:accent6>
      <a:hlink>
        <a:srgbClr val="E3A611"/>
      </a:hlink>
      <a:folHlink>
        <a:srgbClr val="91919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N_strategimal" id="{36147EEF-AD2E-40FD-A44C-E37C66DB82B1}" vid="{E4CEEBEF-A205-4675-8B45-DAB1DAB90887}"/>
    </a:ext>
  </a:extLst>
</a:theme>
</file>

<file path=ppt/theme/theme4.xml><?xml version="1.0" encoding="utf-8"?>
<a:theme xmlns:a="http://schemas.openxmlformats.org/drawingml/2006/main" name="Prioriteringer">
  <a:themeElements>
    <a:clrScheme name="Unn rød">
      <a:dk1>
        <a:srgbClr val="000000"/>
      </a:dk1>
      <a:lt1>
        <a:srgbClr val="FFFFFF"/>
      </a:lt1>
      <a:dk2>
        <a:srgbClr val="BD0C2E"/>
      </a:dk2>
      <a:lt2>
        <a:srgbClr val="F9F7EC"/>
      </a:lt2>
      <a:accent1>
        <a:srgbClr val="E3D7CA"/>
      </a:accent1>
      <a:accent2>
        <a:srgbClr val="DADAD9"/>
      </a:accent2>
      <a:accent3>
        <a:srgbClr val="969696"/>
      </a:accent3>
      <a:accent4>
        <a:srgbClr val="808080"/>
      </a:accent4>
      <a:accent5>
        <a:srgbClr val="5F5F5F"/>
      </a:accent5>
      <a:accent6>
        <a:srgbClr val="4D4D4D"/>
      </a:accent6>
      <a:hlink>
        <a:srgbClr val="BD0C2E"/>
      </a:hlink>
      <a:folHlink>
        <a:srgbClr val="91919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N_strategimal" id="{36147EEF-AD2E-40FD-A44C-E37C66DB82B1}" vid="{5833D486-5F18-49D5-8381-005FA56C006A}"/>
    </a:ext>
  </a:extLst>
</a:theme>
</file>

<file path=ppt/theme/theme5.xml><?xml version="1.0" encoding="utf-8"?>
<a:theme xmlns:a="http://schemas.openxmlformats.org/drawingml/2006/main" name="Samfunnsaktør">
  <a:themeElements>
    <a:clrScheme name="Unn lysegrønn">
      <a:dk1>
        <a:srgbClr val="000000"/>
      </a:dk1>
      <a:lt1>
        <a:srgbClr val="FFFFFF"/>
      </a:lt1>
      <a:dk2>
        <a:srgbClr val="6B9B3A"/>
      </a:dk2>
      <a:lt2>
        <a:srgbClr val="F9F7EC"/>
      </a:lt2>
      <a:accent1>
        <a:srgbClr val="D7E9C3"/>
      </a:accent1>
      <a:accent2>
        <a:srgbClr val="DADAD9"/>
      </a:accent2>
      <a:accent3>
        <a:srgbClr val="969696"/>
      </a:accent3>
      <a:accent4>
        <a:srgbClr val="808080"/>
      </a:accent4>
      <a:accent5>
        <a:srgbClr val="5F5F5F"/>
      </a:accent5>
      <a:accent6>
        <a:srgbClr val="4D4D4D"/>
      </a:accent6>
      <a:hlink>
        <a:srgbClr val="6B9B3A"/>
      </a:hlink>
      <a:folHlink>
        <a:srgbClr val="91919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N_strategimal" id="{36147EEF-AD2E-40FD-A44C-E37C66DB82B1}" vid="{D262B552-8E05-48BD-96F4-A50FB805F502}"/>
    </a:ext>
  </a:extLst>
</a:theme>
</file>

<file path=ppt/theme/theme6.xml><?xml version="1.0" encoding="utf-8"?>
<a:theme xmlns:a="http://schemas.openxmlformats.org/drawingml/2006/main" name="Pasientperspektiv">
  <a:themeElements>
    <a:clrScheme name="Unn blå">
      <a:dk1>
        <a:srgbClr val="000000"/>
      </a:dk1>
      <a:lt1>
        <a:srgbClr val="FFFFFF"/>
      </a:lt1>
      <a:dk2>
        <a:srgbClr val="003283"/>
      </a:dk2>
      <a:lt2>
        <a:srgbClr val="F9F7EC"/>
      </a:lt2>
      <a:accent1>
        <a:srgbClr val="81A9E1"/>
      </a:accent1>
      <a:accent2>
        <a:srgbClr val="DADAD9"/>
      </a:accent2>
      <a:accent3>
        <a:srgbClr val="969696"/>
      </a:accent3>
      <a:accent4>
        <a:srgbClr val="808080"/>
      </a:accent4>
      <a:accent5>
        <a:srgbClr val="5F5F5F"/>
      </a:accent5>
      <a:accent6>
        <a:srgbClr val="4D4D4D"/>
      </a:accent6>
      <a:hlink>
        <a:srgbClr val="003283"/>
      </a:hlink>
      <a:folHlink>
        <a:srgbClr val="91919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N_strategimal" id="{36147EEF-AD2E-40FD-A44C-E37C66DB82B1}" vid="{5EC2E963-419F-438F-8A2E-D781C3E17F5E}"/>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10541</TotalTime>
  <Words>3784</Words>
  <Application>Microsoft Office PowerPoint</Application>
  <PresentationFormat>Widescreen</PresentationFormat>
  <Paragraphs>327</Paragraphs>
  <Slides>59</Slides>
  <Notes>2</Notes>
  <HiddenSlides>13</HiddenSlides>
  <MMClips>0</MMClips>
  <ScaleCrop>false</ScaleCrop>
  <HeadingPairs>
    <vt:vector size="8" baseType="variant">
      <vt:variant>
        <vt:lpstr>Brukte skrifter</vt:lpstr>
      </vt:variant>
      <vt:variant>
        <vt:i4>7</vt:i4>
      </vt:variant>
      <vt:variant>
        <vt:lpstr>Tema</vt:lpstr>
      </vt:variant>
      <vt:variant>
        <vt:i4>6</vt:i4>
      </vt:variant>
      <vt:variant>
        <vt:lpstr>Innebygde OLE-servere</vt:lpstr>
      </vt:variant>
      <vt:variant>
        <vt:i4>2</vt:i4>
      </vt:variant>
      <vt:variant>
        <vt:lpstr>Lysbildetitler</vt:lpstr>
      </vt:variant>
      <vt:variant>
        <vt:i4>59</vt:i4>
      </vt:variant>
    </vt:vector>
  </HeadingPairs>
  <TitlesOfParts>
    <vt:vector size="74" baseType="lpstr">
      <vt:lpstr>Arial</vt:lpstr>
      <vt:lpstr>Calibri</vt:lpstr>
      <vt:lpstr>Cambria</vt:lpstr>
      <vt:lpstr>ScalaSans</vt:lpstr>
      <vt:lpstr>Tw Cen MT</vt:lpstr>
      <vt:lpstr>Tw Cen MT Condensed</vt:lpstr>
      <vt:lpstr>Wingdings 3</vt:lpstr>
      <vt:lpstr>Integral</vt:lpstr>
      <vt:lpstr>Medarbeideren</vt:lpstr>
      <vt:lpstr>For hele Nord-Norge</vt:lpstr>
      <vt:lpstr>Prioriteringer</vt:lpstr>
      <vt:lpstr>Samfunnsaktør</vt:lpstr>
      <vt:lpstr>Pasientperspektiv</vt:lpstr>
      <vt:lpstr>Presentation</vt:lpstr>
      <vt:lpstr>Grensesnittobjekt for pakkeverktøy</vt:lpstr>
      <vt:lpstr>Implementering av UNN strategien</vt:lpstr>
      <vt:lpstr>Implementering av UNN strategien (Forts.)</vt:lpstr>
      <vt:lpstr>Takk for at du tar i bruk Dette kurset i arbeidet med å implementere UNN strategien i egen avdeling/seksjon</vt:lpstr>
      <vt:lpstr>Forberedelse før du går i gang</vt:lpstr>
      <vt:lpstr>Forberedelse før du går i gang (Forts.)</vt:lpstr>
      <vt:lpstr>Hvordan Velge ut hvilke(et) område(er) dere skal fokusere på</vt:lpstr>
      <vt:lpstr>Introduksjon - Plan for dagen</vt:lpstr>
      <vt:lpstr>Gjennomgå «kortene» som tilhører områdene</vt:lpstr>
      <vt:lpstr>Gjennomgå «kortene» som tilhører områdene (forts.)</vt:lpstr>
      <vt:lpstr>Få fram ideer til forbedring</vt:lpstr>
      <vt:lpstr>Velg de beste ideene</vt:lpstr>
      <vt:lpstr>Gi ansvar, lag handlingsplan og test ideen</vt:lpstr>
      <vt:lpstr>PDSA – småskalatest. Hva betyr det?</vt:lpstr>
      <vt:lpstr>Gi Ansvar og Videre oppfølging</vt:lpstr>
      <vt:lpstr>Plan for dagen</vt:lpstr>
      <vt:lpstr>Satsingsområde Vi ønsker å fokusere på i denne runden</vt:lpstr>
      <vt:lpstr>Satsingsområde Vi ønsker å fokusere på i denne runden (forts.)</vt:lpstr>
      <vt:lpstr>Pasientperspektiv</vt:lpstr>
      <vt:lpstr>Pasienten er aktiv deltaker i egen behandling </vt:lpstr>
      <vt:lpstr>UNN tilbyr og understøtter flere spesialisthelsetjenester i hjemmet og nært der pasienten bor </vt:lpstr>
      <vt:lpstr>Pasienten opplever sammenheng i tjenestetilbud  og sømløse behandlingsforløp </vt:lpstr>
      <vt:lpstr>UNN har en nullvisjon for pasientskader og alvorlige hendelser, og skårer høyt på nasjonale kvalitetsindikatorer </vt:lpstr>
      <vt:lpstr>UNN sikrer et likeverdig tilbud til den samiske befolkningen og andre minoriteter </vt:lpstr>
      <vt:lpstr>UNN prioriterer tilbud  til barn og unge, voksne med alvorlige psykiske lidelser, kronikere og eldre med sammensatte behov </vt:lpstr>
      <vt:lpstr>Brukermedvirkning og pårørende har en viktig og naturlig plass på UNN </vt:lpstr>
      <vt:lpstr>Pasientperspektiv i alt vi gJør</vt:lpstr>
      <vt:lpstr>Medarbeideren</vt:lpstr>
      <vt:lpstr>UNN har stabil tilgang på dyktige fagfolk </vt:lpstr>
      <vt:lpstr>Medarbeiderne involveres i utvikling  av tjenestene </vt:lpstr>
      <vt:lpstr>Vi har et helse-fremmende arbeids-miljø basert på våre verdier og forebygging </vt:lpstr>
      <vt:lpstr>UNN har god organisering av tjenestene </vt:lpstr>
      <vt:lpstr>UNN har trygge  og gode ledere </vt:lpstr>
      <vt:lpstr>Medarbeideren - velg ut</vt:lpstr>
      <vt:lpstr>For hele Nord-Norge</vt:lpstr>
      <vt:lpstr>UNN gir høyspesialiserte tilbud av internasjonal toppklasse og understøtter fagmiljøene  i regionen </vt:lpstr>
      <vt:lpstr>UNN er en sentral og anerkjent aktør nasjonalt og internasjonalt innen forskning, klinisk bruk av kunstig intelligens og persontilpasset medisin</vt:lpstr>
      <vt:lpstr>Befolkningens behov er førende for utdanningenes omfang og innhold </vt:lpstr>
      <vt:lpstr>UNN tilbyr spesialistutdanning  av høy kvalitet </vt:lpstr>
      <vt:lpstr>UNN er en attraktiv praksisarena for studenter, og ledende på bruk av ferdighets- og simuleringstrening i utdanning og kompetanseutvikling </vt:lpstr>
      <vt:lpstr>UNN er det innovative universitets- og regionsykehuset </vt:lpstr>
      <vt:lpstr>For Hele Nord-Norge–velg ut</vt:lpstr>
      <vt:lpstr>Prioriteringer</vt:lpstr>
      <vt:lpstr>UNN har gode systemer for prioriteringer i samarbeid med pasienter og pårørende </vt:lpstr>
      <vt:lpstr>Vi samarbeider enda bedre med kommuner og avtalespesialister, og støtter opp om hverandres prioriteringer </vt:lpstr>
      <vt:lpstr>Vi utnytter ressurser på en god og bærekraftig måte </vt:lpstr>
      <vt:lpstr>Vi har rom for å opprettholde og utvikle et høyspesialisert og likeverdig tilbud i regionen </vt:lpstr>
      <vt:lpstr>Åpne om Prioriteringer</vt:lpstr>
      <vt:lpstr>Samfunnsaktør</vt:lpstr>
      <vt:lpstr>UNN sikrer den nordnorske befolkningen et likeverdig tilbud </vt:lpstr>
      <vt:lpstr>UNN er en synlig samfunnsaktør med en tydelig stemme </vt:lpstr>
      <vt:lpstr>UNN er en forberedt aktør i hele landsdelen og på Svalbard </vt:lpstr>
      <vt:lpstr>UNN reduserer klimabelastningen og vårt CO2-fotavtrykk </vt:lpstr>
      <vt:lpstr>Synlig og forberedt Samfunnsaktør</vt:lpstr>
      <vt:lpstr>Velg tre spissede strategier (Slik kommer vi dit)</vt:lpstr>
      <vt:lpstr>Få fram ideer til forbedring (forts.)</vt:lpstr>
      <vt:lpstr>Velg de beste ideene (forts.)</vt:lpstr>
      <vt:lpstr>Gi ansvar, lag handlingsplan og test ideen (forts.)</vt:lpstr>
      <vt:lpstr>Gi Ansvar og Videre oppfølging (forts.)</vt:lpstr>
      <vt:lpstr>Med pasienten – for pasienten</vt:lpstr>
    </vt:vector>
  </TitlesOfParts>
  <Company>Helse Nord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utvmae</dc:creator>
  <cp:lastModifiedBy>Kjensli Jan Frode</cp:lastModifiedBy>
  <cp:revision>299</cp:revision>
  <dcterms:created xsi:type="dcterms:W3CDTF">2014-02-10T14:23:50Z</dcterms:created>
  <dcterms:modified xsi:type="dcterms:W3CDTF">2024-01-10T11:57:38Z</dcterms:modified>
</cp:coreProperties>
</file>